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BD8AF-3F30-4652-B452-96020A5D2D5A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35164-8C21-4636-ACFE-48C685EF8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852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4950" cy="3705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 </a:t>
            </a:r>
          </a:p>
          <a:p>
            <a:r>
              <a:rPr lang="en-US" b="1" dirty="0"/>
              <a:t> 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F1685-5A76-4E3F-B860-41B84C53824C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6560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3652-56C9-4BC8-8FE2-1E24CD315702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7EF6-F6CB-4CD8-BFF8-63B0E9F07A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714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3652-56C9-4BC8-8FE2-1E24CD315702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7EF6-F6CB-4CD8-BFF8-63B0E9F07A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490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3652-56C9-4BC8-8FE2-1E24CD315702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7EF6-F6CB-4CD8-BFF8-63B0E9F07A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62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3652-56C9-4BC8-8FE2-1E24CD315702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7EF6-F6CB-4CD8-BFF8-63B0E9F07A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476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3652-56C9-4BC8-8FE2-1E24CD315702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7EF6-F6CB-4CD8-BFF8-63B0E9F07A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028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3652-56C9-4BC8-8FE2-1E24CD315702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7EF6-F6CB-4CD8-BFF8-63B0E9F07A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1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3652-56C9-4BC8-8FE2-1E24CD315702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7EF6-F6CB-4CD8-BFF8-63B0E9F07A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60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3652-56C9-4BC8-8FE2-1E24CD315702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7EF6-F6CB-4CD8-BFF8-63B0E9F07A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36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3652-56C9-4BC8-8FE2-1E24CD315702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7EF6-F6CB-4CD8-BFF8-63B0E9F07A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994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3652-56C9-4BC8-8FE2-1E24CD315702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7EF6-F6CB-4CD8-BFF8-63B0E9F07A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2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3652-56C9-4BC8-8FE2-1E24CD315702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7EF6-F6CB-4CD8-BFF8-63B0E9F07A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90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A3652-56C9-4BC8-8FE2-1E24CD315702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C7EF6-F6CB-4CD8-BFF8-63B0E9F07A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675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9" name="Straight Connector 78"/>
          <p:cNvCxnSpPr>
            <a:stCxn id="54" idx="2"/>
          </p:cNvCxnSpPr>
          <p:nvPr/>
        </p:nvCxnSpPr>
        <p:spPr>
          <a:xfrm flipH="1">
            <a:off x="7164515" y="3961274"/>
            <a:ext cx="2579028" cy="1111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962150" y="620688"/>
            <a:ext cx="7372350" cy="1277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en-GB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sz="3600" b="1" spc="-1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L</a:t>
            </a:r>
            <a:r>
              <a:rPr lang="en-GB" sz="3600" b="1" spc="-10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eeds </a:t>
            </a:r>
            <a:r>
              <a:rPr lang="en-GB" sz="3600" b="1" spc="-1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Ha</a:t>
            </a:r>
            <a:r>
              <a:rPr lang="en-GB" sz="3600" b="1" spc="-1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rnessing </a:t>
            </a:r>
            <a:r>
              <a:rPr lang="en-GB" sz="3600" b="1" spc="-1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the Power of Communities </a:t>
            </a:r>
            <a:r>
              <a:rPr lang="en-GB" sz="3600" b="1" spc="-1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Theory of Change</a:t>
            </a:r>
            <a:endParaRPr lang="en-GB" sz="3600" b="1" spc="-1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C:\Users\User3\Google Drive\Forum Central Logo with text and strapli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3773" y="409506"/>
            <a:ext cx="1489598" cy="1491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Freeform 28"/>
          <p:cNvSpPr/>
          <p:nvPr/>
        </p:nvSpPr>
        <p:spPr>
          <a:xfrm>
            <a:off x="1597809" y="2099846"/>
            <a:ext cx="1181687" cy="575310"/>
          </a:xfrm>
          <a:custGeom>
            <a:avLst/>
            <a:gdLst>
              <a:gd name="connsiteX0" fmla="*/ 0 w 1557337"/>
              <a:gd name="connsiteY0" fmla="*/ 93440 h 934402"/>
              <a:gd name="connsiteX1" fmla="*/ 93440 w 1557337"/>
              <a:gd name="connsiteY1" fmla="*/ 0 h 934402"/>
              <a:gd name="connsiteX2" fmla="*/ 1463897 w 1557337"/>
              <a:gd name="connsiteY2" fmla="*/ 0 h 934402"/>
              <a:gd name="connsiteX3" fmla="*/ 1557337 w 1557337"/>
              <a:gd name="connsiteY3" fmla="*/ 93440 h 934402"/>
              <a:gd name="connsiteX4" fmla="*/ 1557337 w 1557337"/>
              <a:gd name="connsiteY4" fmla="*/ 840962 h 934402"/>
              <a:gd name="connsiteX5" fmla="*/ 1463897 w 1557337"/>
              <a:gd name="connsiteY5" fmla="*/ 934402 h 934402"/>
              <a:gd name="connsiteX6" fmla="*/ 93440 w 1557337"/>
              <a:gd name="connsiteY6" fmla="*/ 934402 h 934402"/>
              <a:gd name="connsiteX7" fmla="*/ 0 w 1557337"/>
              <a:gd name="connsiteY7" fmla="*/ 840962 h 934402"/>
              <a:gd name="connsiteX8" fmla="*/ 0 w 1557337"/>
              <a:gd name="connsiteY8" fmla="*/ 93440 h 934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7337" h="934402">
                <a:moveTo>
                  <a:pt x="0" y="93440"/>
                </a:moveTo>
                <a:cubicBezTo>
                  <a:pt x="0" y="41835"/>
                  <a:pt x="41835" y="0"/>
                  <a:pt x="93440" y="0"/>
                </a:cubicBezTo>
                <a:lnTo>
                  <a:pt x="1463897" y="0"/>
                </a:lnTo>
                <a:cubicBezTo>
                  <a:pt x="1515502" y="0"/>
                  <a:pt x="1557337" y="41835"/>
                  <a:pt x="1557337" y="93440"/>
                </a:cubicBezTo>
                <a:lnTo>
                  <a:pt x="1557337" y="840962"/>
                </a:lnTo>
                <a:cubicBezTo>
                  <a:pt x="1557337" y="892567"/>
                  <a:pt x="1515502" y="934402"/>
                  <a:pt x="1463897" y="934402"/>
                </a:cubicBezTo>
                <a:lnTo>
                  <a:pt x="93440" y="934402"/>
                </a:lnTo>
                <a:cubicBezTo>
                  <a:pt x="41835" y="934402"/>
                  <a:pt x="0" y="892567"/>
                  <a:pt x="0" y="840962"/>
                </a:cubicBezTo>
                <a:lnTo>
                  <a:pt x="0" y="93440"/>
                </a:lnTo>
                <a:close/>
              </a:path>
            </a:pathLst>
          </a:custGeom>
          <a:solidFill>
            <a:srgbClr val="5B9BD5">
              <a:lumMod val="75000"/>
            </a:srgbClr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  <p:txBody>
          <a:bodyPr spcFirstLastPara="0" vert="horz" wrap="square" lIns="19851" tIns="19851" rIns="19851" bIns="19851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40"/>
              </a:spcAft>
              <a:defRPr/>
            </a:pPr>
            <a:r>
              <a:rPr lang="en-GB" sz="1300" dirty="0">
                <a:solidFill>
                  <a:srgbClr val="FFFFFF"/>
                </a:solidFill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OUTCOMES</a:t>
            </a:r>
            <a:endParaRPr lang="en-GB" sz="1200" kern="0" dirty="0">
              <a:solidFill>
                <a:sysClr val="window" lastClr="FFFF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TextBox 40"/>
          <p:cNvSpPr txBox="1"/>
          <p:nvPr/>
        </p:nvSpPr>
        <p:spPr>
          <a:xfrm>
            <a:off x="1942521" y="2973516"/>
            <a:ext cx="1335405" cy="977191"/>
          </a:xfrm>
          <a:prstGeom prst="rect">
            <a:avLst/>
          </a:prstGeom>
          <a:solidFill>
            <a:srgbClr val="5B9BD5">
              <a:lumMod val="75000"/>
            </a:srgbClr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1150" dirty="0">
                <a:solidFill>
                  <a:srgbClr val="FFFFFF"/>
                </a:solidFill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The third sector is better connected and influential in the health and care system</a:t>
            </a:r>
            <a:endParaRPr lang="en-GB" sz="12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" name="TextBox 41"/>
          <p:cNvSpPr txBox="1"/>
          <p:nvPr/>
        </p:nvSpPr>
        <p:spPr>
          <a:xfrm>
            <a:off x="3563513" y="2984382"/>
            <a:ext cx="1665041" cy="977191"/>
          </a:xfrm>
          <a:prstGeom prst="rect">
            <a:avLst/>
          </a:prstGeom>
          <a:solidFill>
            <a:srgbClr val="5B9BD5">
              <a:lumMod val="75000"/>
            </a:srgbClr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1150" dirty="0">
                <a:solidFill>
                  <a:srgbClr val="FFFFFF"/>
                </a:solidFill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Investment in community organisations to innovate on delivering health and </a:t>
            </a:r>
            <a:r>
              <a:rPr lang="en-GB" sz="1150" dirty="0">
                <a:solidFill>
                  <a:srgbClr val="FFFFFF"/>
                </a:solidFill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car </a:t>
            </a:r>
            <a:r>
              <a:rPr lang="en-GB" sz="1150" dirty="0">
                <a:solidFill>
                  <a:srgbClr val="FFFFFF"/>
                </a:solidFill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outcomes</a:t>
            </a:r>
            <a:endParaRPr lang="en-GB" sz="12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TextBox 42"/>
          <p:cNvSpPr txBox="1"/>
          <p:nvPr/>
        </p:nvSpPr>
        <p:spPr>
          <a:xfrm>
            <a:off x="7306800" y="2982922"/>
            <a:ext cx="1508309" cy="977191"/>
          </a:xfrm>
          <a:prstGeom prst="rect">
            <a:avLst/>
          </a:prstGeom>
          <a:solidFill>
            <a:srgbClr val="5B9BD5">
              <a:lumMod val="75000"/>
            </a:srgbClr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1150" dirty="0">
                <a:solidFill>
                  <a:srgbClr val="FFFFFF"/>
                </a:solidFill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Third sector workforce development to maximise systems working</a:t>
            </a:r>
            <a:endParaRPr lang="en-GB" sz="12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TextBox 43"/>
          <p:cNvSpPr txBox="1"/>
          <p:nvPr/>
        </p:nvSpPr>
        <p:spPr>
          <a:xfrm>
            <a:off x="5497289" y="2982923"/>
            <a:ext cx="1501080" cy="977191"/>
          </a:xfrm>
          <a:prstGeom prst="rect">
            <a:avLst/>
          </a:prstGeom>
          <a:solidFill>
            <a:srgbClr val="5B9BD5">
              <a:lumMod val="75000"/>
            </a:srgbClr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1150" dirty="0">
                <a:solidFill>
                  <a:srgbClr val="FFFFFF"/>
                </a:solidFill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A system-wide culture shift to working in ways championed by the third sector</a:t>
            </a:r>
            <a:endParaRPr lang="en-GB" sz="12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9074322" y="2989533"/>
            <a:ext cx="1338442" cy="971741"/>
          </a:xfrm>
          <a:prstGeom prst="rect">
            <a:avLst/>
          </a:prstGeom>
          <a:solidFill>
            <a:srgbClr val="2E75B6"/>
          </a:solidFill>
        </p:spPr>
        <p:txBody>
          <a:bodyPr wrap="square">
            <a:spAutoFit/>
          </a:bodyPr>
          <a:lstStyle/>
          <a:p>
            <a:pPr algn="ctr" defTabSz="768003"/>
            <a:r>
              <a:rPr lang="en-GB" sz="1143" dirty="0">
                <a:solidFill>
                  <a:prstClr val="white"/>
                </a:solidFill>
              </a:rPr>
              <a:t>Third sector capacity is increased to work in systems transformation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156602" y="5123495"/>
            <a:ext cx="1564105" cy="65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Overview </a:t>
            </a:r>
          </a:p>
          <a:p>
            <a:pPr algn="ctr"/>
            <a:r>
              <a:rPr lang="en-GB" dirty="0"/>
              <a:t>of the sector</a:t>
            </a:r>
            <a:endParaRPr lang="en-GB" dirty="0"/>
          </a:p>
        </p:txBody>
      </p:sp>
      <p:sp>
        <p:nvSpPr>
          <p:cNvPr id="58" name="Rectangle 57"/>
          <p:cNvSpPr/>
          <p:nvPr/>
        </p:nvSpPr>
        <p:spPr>
          <a:xfrm>
            <a:off x="2136968" y="5072799"/>
            <a:ext cx="1601360" cy="765873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927563" y="5072795"/>
            <a:ext cx="2547376" cy="765872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402812" y="5163335"/>
            <a:ext cx="28937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Representation, advocacy </a:t>
            </a:r>
          </a:p>
          <a:p>
            <a:pPr algn="ctr"/>
            <a:r>
              <a:rPr lang="en-GB" dirty="0"/>
              <a:t>and </a:t>
            </a:r>
            <a:r>
              <a:rPr lang="en-GB" dirty="0"/>
              <a:t>leadership </a:t>
            </a:r>
          </a:p>
        </p:txBody>
      </p:sp>
      <p:sp>
        <p:nvSpPr>
          <p:cNvPr id="61" name="Rectangle 60"/>
          <p:cNvSpPr/>
          <p:nvPr/>
        </p:nvSpPr>
        <p:spPr>
          <a:xfrm>
            <a:off x="4321209" y="5072799"/>
            <a:ext cx="2995864" cy="798731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>
            <a:off x="2916978" y="3974428"/>
            <a:ext cx="507742" cy="10983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916977" y="3952859"/>
            <a:ext cx="1829772" cy="1119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26" idx="2"/>
          </p:cNvCxnSpPr>
          <p:nvPr/>
        </p:nvCxnSpPr>
        <p:spPr>
          <a:xfrm flipH="1">
            <a:off x="6032673" y="3960114"/>
            <a:ext cx="215156" cy="11126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25" idx="2"/>
          </p:cNvCxnSpPr>
          <p:nvPr/>
        </p:nvCxnSpPr>
        <p:spPr>
          <a:xfrm flipH="1">
            <a:off x="6032672" y="3960113"/>
            <a:ext cx="2028282" cy="11126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25" idx="2"/>
          </p:cNvCxnSpPr>
          <p:nvPr/>
        </p:nvCxnSpPr>
        <p:spPr>
          <a:xfrm flipH="1">
            <a:off x="3738332" y="3960113"/>
            <a:ext cx="4322622" cy="11126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54" idx="2"/>
          </p:cNvCxnSpPr>
          <p:nvPr/>
        </p:nvCxnSpPr>
        <p:spPr>
          <a:xfrm flipH="1">
            <a:off x="3738333" y="3961274"/>
            <a:ext cx="6005210" cy="1111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reeform 80"/>
          <p:cNvSpPr/>
          <p:nvPr/>
        </p:nvSpPr>
        <p:spPr>
          <a:xfrm>
            <a:off x="1597808" y="4356931"/>
            <a:ext cx="1181687" cy="575848"/>
          </a:xfrm>
          <a:custGeom>
            <a:avLst/>
            <a:gdLst>
              <a:gd name="connsiteX0" fmla="*/ 0 w 1557337"/>
              <a:gd name="connsiteY0" fmla="*/ 93440 h 934402"/>
              <a:gd name="connsiteX1" fmla="*/ 93440 w 1557337"/>
              <a:gd name="connsiteY1" fmla="*/ 0 h 934402"/>
              <a:gd name="connsiteX2" fmla="*/ 1463897 w 1557337"/>
              <a:gd name="connsiteY2" fmla="*/ 0 h 934402"/>
              <a:gd name="connsiteX3" fmla="*/ 1557337 w 1557337"/>
              <a:gd name="connsiteY3" fmla="*/ 93440 h 934402"/>
              <a:gd name="connsiteX4" fmla="*/ 1557337 w 1557337"/>
              <a:gd name="connsiteY4" fmla="*/ 840962 h 934402"/>
              <a:gd name="connsiteX5" fmla="*/ 1463897 w 1557337"/>
              <a:gd name="connsiteY5" fmla="*/ 934402 h 934402"/>
              <a:gd name="connsiteX6" fmla="*/ 93440 w 1557337"/>
              <a:gd name="connsiteY6" fmla="*/ 934402 h 934402"/>
              <a:gd name="connsiteX7" fmla="*/ 0 w 1557337"/>
              <a:gd name="connsiteY7" fmla="*/ 840962 h 934402"/>
              <a:gd name="connsiteX8" fmla="*/ 0 w 1557337"/>
              <a:gd name="connsiteY8" fmla="*/ 93440 h 934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7337" h="934402">
                <a:moveTo>
                  <a:pt x="0" y="93440"/>
                </a:moveTo>
                <a:cubicBezTo>
                  <a:pt x="0" y="41835"/>
                  <a:pt x="41835" y="0"/>
                  <a:pt x="93440" y="0"/>
                </a:cubicBezTo>
                <a:lnTo>
                  <a:pt x="1463897" y="0"/>
                </a:lnTo>
                <a:cubicBezTo>
                  <a:pt x="1515502" y="0"/>
                  <a:pt x="1557337" y="41835"/>
                  <a:pt x="1557337" y="93440"/>
                </a:cubicBezTo>
                <a:lnTo>
                  <a:pt x="1557337" y="840962"/>
                </a:lnTo>
                <a:cubicBezTo>
                  <a:pt x="1557337" y="892567"/>
                  <a:pt x="1515502" y="934402"/>
                  <a:pt x="1463897" y="934402"/>
                </a:cubicBezTo>
                <a:lnTo>
                  <a:pt x="93440" y="934402"/>
                </a:lnTo>
                <a:cubicBezTo>
                  <a:pt x="41835" y="934402"/>
                  <a:pt x="0" y="892567"/>
                  <a:pt x="0" y="840962"/>
                </a:cubicBezTo>
                <a:lnTo>
                  <a:pt x="0" y="93440"/>
                </a:lnTo>
                <a:close/>
              </a:path>
            </a:pathLst>
          </a:custGeom>
          <a:solidFill>
            <a:srgbClr val="5B9BD5"/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  <p:txBody>
          <a:bodyPr spcFirstLastPara="0" vert="horz" wrap="square" lIns="19851" tIns="19851" rIns="19851" bIns="19851" numCol="1" spcCol="1270" anchor="ctr" anchorCtr="0">
            <a:noAutofit/>
          </a:bodyPr>
          <a:lstStyle/>
          <a:p>
            <a:pPr algn="ctr" defTabSz="17457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GB" sz="1286" kern="0" dirty="0">
                <a:solidFill>
                  <a:prstClr val="white"/>
                </a:solidFill>
                <a:latin typeface="Calibri" panose="020F0502020204030204"/>
              </a:rPr>
              <a:t>OUTPUTS</a:t>
            </a:r>
          </a:p>
        </p:txBody>
      </p:sp>
      <p:cxnSp>
        <p:nvCxnSpPr>
          <p:cNvPr id="4" name="Straight Connector 3"/>
          <p:cNvCxnSpPr>
            <a:stCxn id="24" idx="2"/>
          </p:cNvCxnSpPr>
          <p:nvPr/>
        </p:nvCxnSpPr>
        <p:spPr>
          <a:xfrm>
            <a:off x="4396034" y="3961573"/>
            <a:ext cx="1636639" cy="1111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738330" y="5367094"/>
            <a:ext cx="5828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7317072" y="5397223"/>
            <a:ext cx="610491" cy="71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7944939" y="5132570"/>
            <a:ext cx="2547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Investment program </a:t>
            </a:r>
          </a:p>
          <a:p>
            <a:pPr algn="ctr"/>
            <a:r>
              <a:rPr lang="en-GB" dirty="0"/>
              <a:t>grant funding</a:t>
            </a:r>
            <a:endParaRPr lang="en-GB" dirty="0"/>
          </a:p>
        </p:txBody>
      </p:sp>
      <p:cxnSp>
        <p:nvCxnSpPr>
          <p:cNvPr id="42" name="Straight Connector 41"/>
          <p:cNvCxnSpPr>
            <a:stCxn id="24" idx="2"/>
          </p:cNvCxnSpPr>
          <p:nvPr/>
        </p:nvCxnSpPr>
        <p:spPr>
          <a:xfrm>
            <a:off x="4396033" y="3961573"/>
            <a:ext cx="3531530" cy="1111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170850" y="1934637"/>
            <a:ext cx="6948641" cy="830997"/>
          </a:xfrm>
          <a:prstGeom prst="rect">
            <a:avLst/>
          </a:prstGeom>
          <a:solidFill>
            <a:srgbClr val="5B9BD5">
              <a:lumMod val="50000"/>
            </a:srgbClr>
          </a:solidFill>
        </p:spPr>
        <p:txBody>
          <a:bodyPr wrap="square" rtlCol="0">
            <a:spAutoFit/>
          </a:bodyPr>
          <a:lstStyle/>
          <a:p>
            <a:pPr algn="ctr" defTabSz="768003">
              <a:defRPr/>
            </a:pPr>
            <a:r>
              <a:rPr lang="en-GB" sz="2400" kern="0" dirty="0">
                <a:solidFill>
                  <a:srgbClr val="FFFF00"/>
                </a:solidFill>
                <a:latin typeface="Calibri" panose="020F0502020204030204"/>
              </a:rPr>
              <a:t>A sustainable third sector contributing to person-centred wellbeing across the health and care system</a:t>
            </a:r>
          </a:p>
        </p:txBody>
      </p:sp>
    </p:spTree>
    <p:extLst>
      <p:ext uri="{BB962C8B-B14F-4D97-AF65-F5344CB8AC3E}">
        <p14:creationId xmlns:p14="http://schemas.microsoft.com/office/powerpoint/2010/main" val="2507054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Leeds City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Goff, Pip</dc:creator>
  <cp:lastModifiedBy>Goff, Pip</cp:lastModifiedBy>
  <cp:revision>1</cp:revision>
  <dcterms:created xsi:type="dcterms:W3CDTF">2020-10-27T06:53:24Z</dcterms:created>
  <dcterms:modified xsi:type="dcterms:W3CDTF">2020-10-27T06:54:04Z</dcterms:modified>
</cp:coreProperties>
</file>