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14"/>
  </p:notesMasterIdLst>
  <p:sldIdLst>
    <p:sldId id="256" r:id="rId3"/>
    <p:sldId id="263" r:id="rId4"/>
    <p:sldId id="264" r:id="rId5"/>
    <p:sldId id="265" r:id="rId6"/>
    <p:sldId id="266" r:id="rId7"/>
    <p:sldId id="269" r:id="rId8"/>
    <p:sldId id="267" r:id="rId9"/>
    <p:sldId id="268" r:id="rId10"/>
    <p:sldId id="270" r:id="rId11"/>
    <p:sldId id="271" r:id="rId12"/>
    <p:sldId id="272" r:id="rId13"/>
  </p:sldIdLst>
  <p:sldSz cx="9144000" cy="6858000" type="screen4x3"/>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iwhl3/DcNuIXIUK446wICdzzrV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FA8A67-B73B-489D-A4B0-377887DF247C}" v="20" dt="2021-04-28T06:34:59.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customschemas.google.com/relationships/presentationmetadata" Target="metadata"/><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814" cy="513459"/>
          </a:xfrm>
          <a:prstGeom prst="rect">
            <a:avLst/>
          </a:prstGeom>
          <a:noFill/>
          <a:ln>
            <a:noFill/>
          </a:ln>
        </p:spPr>
        <p:txBody>
          <a:bodyPr spcFirstLastPara="1" wrap="square" lIns="95375" tIns="47675" rIns="95375" bIns="4767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4577" y="0"/>
            <a:ext cx="3077814" cy="513459"/>
          </a:xfrm>
          <a:prstGeom prst="rect">
            <a:avLst/>
          </a:prstGeom>
          <a:noFill/>
          <a:ln>
            <a:noFill/>
          </a:ln>
        </p:spPr>
        <p:txBody>
          <a:bodyPr spcFirstLastPara="1" wrap="square" lIns="95375" tIns="47675" rIns="95375" bIns="4767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912" y="4925584"/>
            <a:ext cx="5682246" cy="4030320"/>
          </a:xfrm>
          <a:prstGeom prst="rect">
            <a:avLst/>
          </a:prstGeom>
          <a:noFill/>
          <a:ln>
            <a:noFill/>
          </a:ln>
        </p:spPr>
        <p:txBody>
          <a:bodyPr spcFirstLastPara="1" wrap="square" lIns="95375" tIns="47675" rIns="95375" bIns="476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21154"/>
            <a:ext cx="3077814" cy="513459"/>
          </a:xfrm>
          <a:prstGeom prst="rect">
            <a:avLst/>
          </a:prstGeom>
          <a:noFill/>
          <a:ln>
            <a:noFill/>
          </a:ln>
        </p:spPr>
        <p:txBody>
          <a:bodyPr spcFirstLastPara="1" wrap="square" lIns="95375" tIns="47675" rIns="95375" bIns="4767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4577" y="9721154"/>
            <a:ext cx="3077814" cy="513459"/>
          </a:xfrm>
          <a:prstGeom prst="rect">
            <a:avLst/>
          </a:prstGeom>
          <a:noFill/>
          <a:ln>
            <a:noFill/>
          </a:ln>
        </p:spPr>
        <p:txBody>
          <a:bodyPr spcFirstLastPara="1" wrap="square" lIns="95375" tIns="47675" rIns="95375" bIns="47675" anchor="b" anchorCtr="0">
            <a:noAutofit/>
          </a:bodyPr>
          <a:lstStyle/>
          <a:p>
            <a:pPr marL="0" marR="0" lvl="0" indent="0" algn="r" rtl="0">
              <a:spcBef>
                <a:spcPts val="0"/>
              </a:spcBef>
              <a:spcAft>
                <a:spcPts val="0"/>
              </a:spcAft>
              <a:buNone/>
            </a:pPr>
            <a:fld id="{00000000-1234-1234-1234-123412341234}" type="slidenum">
              <a:rPr lang="en-GB"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cfc344afb_0_0: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ccfc344afb_0_0:notes"/>
          <p:cNvSpPr txBox="1">
            <a:spLocks noGrp="1"/>
          </p:cNvSpPr>
          <p:nvPr>
            <p:ph type="body" idx="1"/>
          </p:nvPr>
        </p:nvSpPr>
        <p:spPr>
          <a:xfrm>
            <a:off x="710405" y="4925401"/>
            <a:ext cx="5683200" cy="4029900"/>
          </a:xfrm>
          <a:prstGeom prst="rect">
            <a:avLst/>
          </a:prstGeom>
          <a:noFill/>
          <a:ln>
            <a:noFill/>
          </a:ln>
        </p:spPr>
        <p:txBody>
          <a:bodyPr spcFirstLastPara="1" wrap="square" lIns="97250" tIns="48600" rIns="97250" bIns="48600" anchor="t" anchorCtr="0">
            <a:noAutofit/>
          </a:bodyPr>
          <a:lstStyle/>
          <a:p>
            <a:pPr marL="0" lvl="0" indent="0" algn="l" rtl="0">
              <a:spcBef>
                <a:spcPts val="0"/>
              </a:spcBef>
              <a:spcAft>
                <a:spcPts val="0"/>
              </a:spcAft>
              <a:buNone/>
            </a:pPr>
            <a:endParaRPr/>
          </a:p>
        </p:txBody>
      </p:sp>
      <p:sp>
        <p:nvSpPr>
          <p:cNvPr id="119" name="Google Shape;119;gccfc344afb_0_0:notes"/>
          <p:cNvSpPr txBox="1">
            <a:spLocks noGrp="1"/>
          </p:cNvSpPr>
          <p:nvPr>
            <p:ph type="sldNum" idx="12"/>
          </p:nvPr>
        </p:nvSpPr>
        <p:spPr>
          <a:xfrm>
            <a:off x="4023984" y="9721094"/>
            <a:ext cx="3078300" cy="513300"/>
          </a:xfrm>
          <a:prstGeom prst="rect">
            <a:avLst/>
          </a:prstGeom>
          <a:noFill/>
          <a:ln>
            <a:noFill/>
          </a:ln>
        </p:spPr>
        <p:txBody>
          <a:bodyPr spcFirstLastPara="1" wrap="square" lIns="97250" tIns="48600" rIns="97250" bIns="486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339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7718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6621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30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3319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3597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6670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8684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710912" y="4925584"/>
            <a:ext cx="5682246" cy="4030320"/>
          </a:xfrm>
          <a:prstGeom prst="rect">
            <a:avLst/>
          </a:prstGeom>
        </p:spPr>
        <p:txBody>
          <a:bodyPr spcFirstLastPara="1" wrap="square" lIns="95375" tIns="47675" rIns="95375" bIns="47675"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249363" y="1277938"/>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25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16"/>
          <p:cNvSpPr txBox="1">
            <a:spLocks noGrp="1"/>
          </p:cNvSpPr>
          <p:nvPr>
            <p:ph type="title"/>
          </p:nvPr>
        </p:nvSpPr>
        <p:spPr>
          <a:xfrm>
            <a:off x="539552" y="1124744"/>
            <a:ext cx="5544616" cy="72008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16"/>
          <p:cNvSpPr txBox="1">
            <a:spLocks noGrp="1"/>
          </p:cNvSpPr>
          <p:nvPr>
            <p:ph type="body" idx="1"/>
          </p:nvPr>
        </p:nvSpPr>
        <p:spPr>
          <a:xfrm>
            <a:off x="539552" y="1844824"/>
            <a:ext cx="2664098" cy="50405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40"/>
              </a:spcBef>
              <a:spcAft>
                <a:spcPts val="0"/>
              </a:spcAft>
              <a:buClr>
                <a:schemeClr val="lt2"/>
              </a:buClr>
              <a:buSzPts val="2200"/>
              <a:buFont typeface="Arial"/>
              <a:buNone/>
              <a:defRPr sz="2200" b="1" i="0" u="none" strike="noStrike" cap="none">
                <a:solidFill>
                  <a:schemeClr val="lt2"/>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 name="Google Shape;18;p16"/>
          <p:cNvSpPr txBox="1">
            <a:spLocks noGrp="1"/>
          </p:cNvSpPr>
          <p:nvPr>
            <p:ph type="body" idx="2"/>
          </p:nvPr>
        </p:nvSpPr>
        <p:spPr>
          <a:xfrm>
            <a:off x="611560" y="3212976"/>
            <a:ext cx="5833020" cy="9144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40"/>
              </a:spcBef>
              <a:spcAft>
                <a:spcPts val="0"/>
              </a:spcAft>
              <a:buClr>
                <a:schemeClr val="accent1"/>
              </a:buClr>
              <a:buSzPts val="2200"/>
              <a:buFont typeface="Arial"/>
              <a:buNone/>
              <a:defRPr sz="2200" b="1" i="1" u="none" strike="noStrike" cap="none">
                <a:solidFill>
                  <a:schemeClr val="accen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 name="Google Shape;19;p16"/>
          <p:cNvSpPr txBox="1">
            <a:spLocks noGrp="1"/>
          </p:cNvSpPr>
          <p:nvPr>
            <p:ph type="body" idx="3"/>
          </p:nvPr>
        </p:nvSpPr>
        <p:spPr>
          <a:xfrm>
            <a:off x="107504" y="6237312"/>
            <a:ext cx="3455987" cy="3603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 name="Google Shape;20;p16"/>
          <p:cNvSpPr txBox="1">
            <a:spLocks noGrp="1"/>
          </p:cNvSpPr>
          <p:nvPr>
            <p:ph type="body" idx="4"/>
          </p:nvPr>
        </p:nvSpPr>
        <p:spPr>
          <a:xfrm>
            <a:off x="323850" y="115888"/>
            <a:ext cx="6840438" cy="72072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00"/>
              </a:spcBef>
              <a:spcAft>
                <a:spcPts val="0"/>
              </a:spcAft>
              <a:buClr>
                <a:schemeClr val="accent3"/>
              </a:buClr>
              <a:buSzPts val="1500"/>
              <a:buFont typeface="Arial"/>
              <a:buNone/>
              <a:defRPr sz="1500" b="0" i="0" u="none" strike="noStrike" cap="none">
                <a:solidFill>
                  <a:schemeClr val="accent3"/>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edia content">
  <p:cSld name="Media content">
    <p:spTree>
      <p:nvGrpSpPr>
        <p:cNvPr id="1" name="Shape 23"/>
        <p:cNvGrpSpPr/>
        <p:nvPr/>
      </p:nvGrpSpPr>
      <p:grpSpPr>
        <a:xfrm>
          <a:off x="0" y="0"/>
          <a:ext cx="0" cy="0"/>
          <a:chOff x="0" y="0"/>
          <a:chExt cx="0" cy="0"/>
        </a:xfrm>
      </p:grpSpPr>
      <p:sp>
        <p:nvSpPr>
          <p:cNvPr id="24" name="Google Shape;24;p18"/>
          <p:cNvSpPr/>
          <p:nvPr/>
        </p:nvSpPr>
        <p:spPr>
          <a:xfrm>
            <a:off x="0" y="5949281"/>
            <a:ext cx="9144000" cy="908720"/>
          </a:xfrm>
          <a:prstGeom prst="rect">
            <a:avLst/>
          </a:prstGeom>
          <a:solidFill>
            <a:srgbClr val="8BBEBB"/>
          </a:solidFill>
          <a:ln w="25400" cap="flat" cmpd="sng">
            <a:solidFill>
              <a:srgbClr val="8BBEB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i="0" u="none" strike="noStrike" cap="none">
              <a:solidFill>
                <a:srgbClr val="4BACC6"/>
              </a:solidFill>
              <a:latin typeface="Calibri"/>
              <a:ea typeface="Calibri"/>
              <a:cs typeface="Calibri"/>
              <a:sym typeface="Calibri"/>
            </a:endParaRPr>
          </a:p>
        </p:txBody>
      </p:sp>
      <p:sp>
        <p:nvSpPr>
          <p:cNvPr id="25" name="Google Shape;25;p18"/>
          <p:cNvSpPr txBox="1">
            <a:spLocks noGrp="1"/>
          </p:cNvSpPr>
          <p:nvPr>
            <p:ph type="body" idx="1"/>
          </p:nvPr>
        </p:nvSpPr>
        <p:spPr>
          <a:xfrm>
            <a:off x="468313" y="1268413"/>
            <a:ext cx="8207375" cy="446405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accent1"/>
              </a:buClr>
              <a:buSzPts val="3200"/>
              <a:buFont typeface="Arial"/>
              <a:buChar char="•"/>
              <a:defRPr sz="3200" b="0" i="0" u="none" strike="noStrike" cap="none">
                <a:solidFill>
                  <a:schemeClr val="accent3"/>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6" name="Google Shape;26;p18"/>
          <p:cNvSpPr txBox="1">
            <a:spLocks noGrp="1"/>
          </p:cNvSpPr>
          <p:nvPr>
            <p:ph type="title"/>
          </p:nvPr>
        </p:nvSpPr>
        <p:spPr>
          <a:xfrm>
            <a:off x="467544" y="116632"/>
            <a:ext cx="8229600" cy="648072"/>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
        <p:nvSpPr>
          <p:cNvPr id="38" name="Google Shape;38;gccfc344afb_0_87"/>
          <p:cNvSpPr txBox="1">
            <a:spLocks noGrp="1"/>
          </p:cNvSpPr>
          <p:nvPr>
            <p:ph type="dt" idx="10"/>
          </p:nvPr>
        </p:nvSpPr>
        <p:spPr>
          <a:xfrm>
            <a:off x="628650" y="6356736"/>
            <a:ext cx="20574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9" name="Google Shape;39;gccfc344afb_0_87"/>
          <p:cNvSpPr txBox="1">
            <a:spLocks noGrp="1"/>
          </p:cNvSpPr>
          <p:nvPr>
            <p:ph type="ftr" idx="11"/>
          </p:nvPr>
        </p:nvSpPr>
        <p:spPr>
          <a:xfrm>
            <a:off x="3028950" y="6356736"/>
            <a:ext cx="30861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0" name="Google Shape;40;gccfc344afb_0_87"/>
          <p:cNvSpPr txBox="1">
            <a:spLocks noGrp="1"/>
          </p:cNvSpPr>
          <p:nvPr>
            <p:ph type="sldNum" idx="12"/>
          </p:nvPr>
        </p:nvSpPr>
        <p:spPr>
          <a:xfrm>
            <a:off x="6457950" y="6356736"/>
            <a:ext cx="20574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5"/>
          <p:cNvPicPr preferRelativeResize="0"/>
          <p:nvPr/>
        </p:nvPicPr>
        <p:blipFill rotWithShape="1">
          <a:blip r:embed="rId3">
            <a:alphaModFix/>
          </a:blip>
          <a:srcRect b="3414"/>
          <a:stretch/>
        </p:blipFill>
        <p:spPr>
          <a:xfrm>
            <a:off x="14745" y="4170539"/>
            <a:ext cx="9129255" cy="1922757"/>
          </a:xfrm>
          <a:prstGeom prst="rect">
            <a:avLst/>
          </a:prstGeom>
          <a:noFill/>
          <a:ln>
            <a:noFill/>
          </a:ln>
        </p:spPr>
      </p:pic>
      <p:pic>
        <p:nvPicPr>
          <p:cNvPr id="11" name="Google Shape;11;p15"/>
          <p:cNvPicPr preferRelativeResize="0"/>
          <p:nvPr/>
        </p:nvPicPr>
        <p:blipFill rotWithShape="1">
          <a:blip r:embed="rId4">
            <a:alphaModFix/>
          </a:blip>
          <a:srcRect/>
          <a:stretch/>
        </p:blipFill>
        <p:spPr>
          <a:xfrm>
            <a:off x="7250863" y="2085983"/>
            <a:ext cx="1322550" cy="1340302"/>
          </a:xfrm>
          <a:prstGeom prst="rect">
            <a:avLst/>
          </a:prstGeom>
          <a:noFill/>
          <a:ln>
            <a:noFill/>
          </a:ln>
        </p:spPr>
      </p:pic>
      <p:pic>
        <p:nvPicPr>
          <p:cNvPr id="12" name="Google Shape;12;p15"/>
          <p:cNvPicPr preferRelativeResize="0"/>
          <p:nvPr/>
        </p:nvPicPr>
        <p:blipFill rotWithShape="1">
          <a:blip r:embed="rId5">
            <a:alphaModFix/>
          </a:blip>
          <a:srcRect/>
          <a:stretch/>
        </p:blipFill>
        <p:spPr>
          <a:xfrm>
            <a:off x="7360066" y="3673804"/>
            <a:ext cx="1225873" cy="1490927"/>
          </a:xfrm>
          <a:prstGeom prst="rect">
            <a:avLst/>
          </a:prstGeom>
          <a:noFill/>
          <a:ln>
            <a:noFill/>
          </a:ln>
        </p:spPr>
      </p:pic>
      <p:pic>
        <p:nvPicPr>
          <p:cNvPr id="13" name="Google Shape;13;p15"/>
          <p:cNvPicPr preferRelativeResize="0"/>
          <p:nvPr/>
        </p:nvPicPr>
        <p:blipFill rotWithShape="1">
          <a:blip r:embed="rId6">
            <a:alphaModFix/>
          </a:blip>
          <a:srcRect/>
          <a:stretch/>
        </p:blipFill>
        <p:spPr>
          <a:xfrm>
            <a:off x="7277349" y="416218"/>
            <a:ext cx="1341313" cy="1347986"/>
          </a:xfrm>
          <a:prstGeom prst="rect">
            <a:avLst/>
          </a:prstGeom>
          <a:noFill/>
          <a:ln>
            <a:noFill/>
          </a:ln>
        </p:spPr>
      </p:pic>
      <p:sp>
        <p:nvSpPr>
          <p:cNvPr id="14" name="Google Shape;14;p15"/>
          <p:cNvSpPr/>
          <p:nvPr/>
        </p:nvSpPr>
        <p:spPr>
          <a:xfrm>
            <a:off x="0" y="6093297"/>
            <a:ext cx="9144000" cy="764703"/>
          </a:xfrm>
          <a:prstGeom prst="rect">
            <a:avLst/>
          </a:prstGeom>
          <a:solidFill>
            <a:srgbClr val="8BBEBB"/>
          </a:solidFill>
          <a:ln w="25400" cap="flat" cmpd="sng">
            <a:solidFill>
              <a:srgbClr val="8BBEB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4BACC6"/>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467544" y="116632"/>
            <a:ext cx="8229600" cy="648072"/>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2"/>
              </a:buClr>
              <a:buSzPts val="4000"/>
              <a:buFont typeface="Arial"/>
              <a:buNone/>
              <a:defRPr sz="40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nspiringchangeleeds.org/whats-changing/local-care-partnerships-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ccfc344afb_0_0"/>
          <p:cNvSpPr/>
          <p:nvPr/>
        </p:nvSpPr>
        <p:spPr>
          <a:xfrm>
            <a:off x="2493404" y="1992901"/>
            <a:ext cx="4423200" cy="5897400"/>
          </a:xfrm>
          <a:prstGeom prst="ellipse">
            <a:avLst/>
          </a:prstGeom>
          <a:solidFill>
            <a:srgbClr val="ECB31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gccfc344afb_0_0"/>
          <p:cNvSpPr/>
          <p:nvPr/>
        </p:nvSpPr>
        <p:spPr>
          <a:xfrm rot="2676809">
            <a:off x="4666099" y="-1784569"/>
            <a:ext cx="6635005" cy="5590819"/>
          </a:xfrm>
          <a:prstGeom prst="triangle">
            <a:avLst>
              <a:gd name="adj" fmla="val 50000"/>
            </a:avLst>
          </a:prstGeom>
          <a:solidFill>
            <a:srgbClr val="DF3D6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gccfc344afb_0_0"/>
          <p:cNvSpPr/>
          <p:nvPr/>
        </p:nvSpPr>
        <p:spPr>
          <a:xfrm>
            <a:off x="3783811" y="131906"/>
            <a:ext cx="6184874" cy="6726094"/>
          </a:xfrm>
          <a:custGeom>
            <a:avLst/>
            <a:gdLst/>
            <a:ahLst/>
            <a:cxnLst/>
            <a:rect l="l" t="t" r="r" b="b"/>
            <a:pathLst>
              <a:path w="8246499" h="6726094" extrusionOk="0">
                <a:moveTo>
                  <a:pt x="0" y="3766074"/>
                </a:moveTo>
                <a:lnTo>
                  <a:pt x="5176351" y="0"/>
                </a:lnTo>
                <a:lnTo>
                  <a:pt x="8246499" y="2224950"/>
                </a:lnTo>
                <a:lnTo>
                  <a:pt x="7974818" y="6726094"/>
                </a:lnTo>
                <a:lnTo>
                  <a:pt x="970323" y="6726094"/>
                </a:lnTo>
                <a:lnTo>
                  <a:pt x="0" y="3766074"/>
                </a:lnTo>
                <a:close/>
              </a:path>
            </a:pathLst>
          </a:custGeom>
          <a:solidFill>
            <a:srgbClr val="4363A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5" name="Google Shape;125;gccfc344afb_0_0" descr="A close up of a sign&#10;&#10;Description automatically generated"/>
          <p:cNvPicPr preferRelativeResize="0"/>
          <p:nvPr/>
        </p:nvPicPr>
        <p:blipFill rotWithShape="1">
          <a:blip r:embed="rId3">
            <a:alphaModFix/>
          </a:blip>
          <a:srcRect/>
          <a:stretch/>
        </p:blipFill>
        <p:spPr>
          <a:xfrm>
            <a:off x="6955013" y="3590372"/>
            <a:ext cx="2503995" cy="2503995"/>
          </a:xfrm>
          <a:prstGeom prst="rect">
            <a:avLst/>
          </a:prstGeom>
          <a:noFill/>
          <a:ln>
            <a:noFill/>
          </a:ln>
        </p:spPr>
      </p:pic>
      <p:sp>
        <p:nvSpPr>
          <p:cNvPr id="130" name="Google Shape;130;gccfc344afb_0_0"/>
          <p:cNvSpPr txBox="1"/>
          <p:nvPr/>
        </p:nvSpPr>
        <p:spPr>
          <a:xfrm>
            <a:off x="430900" y="304825"/>
            <a:ext cx="3947100" cy="2547221"/>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1300"/>
              </a:spcBef>
              <a:spcAft>
                <a:spcPts val="0"/>
              </a:spcAft>
              <a:buNone/>
            </a:pPr>
            <a:r>
              <a:rPr lang="en-GB" sz="1200" dirty="0">
                <a:solidFill>
                  <a:srgbClr val="4264AE"/>
                </a:solidFill>
                <a:highlight>
                  <a:srgbClr val="FFFFFF"/>
                </a:highlight>
              </a:rPr>
              <a:t>.</a:t>
            </a:r>
            <a:endParaRPr sz="1200" dirty="0">
              <a:solidFill>
                <a:srgbClr val="4264AE"/>
              </a:solidFill>
              <a:highlight>
                <a:srgbClr val="FFFFFF"/>
              </a:highlight>
            </a:endParaRPr>
          </a:p>
        </p:txBody>
      </p:sp>
      <p:sp>
        <p:nvSpPr>
          <p:cNvPr id="12" name="TextBox 11">
            <a:extLst>
              <a:ext uri="{FF2B5EF4-FFF2-40B4-BE49-F238E27FC236}">
                <a16:creationId xmlns:a16="http://schemas.microsoft.com/office/drawing/2014/main" id="{1549FF1B-23EB-496B-B335-16BE886AA772}"/>
              </a:ext>
            </a:extLst>
          </p:cNvPr>
          <p:cNvSpPr txBox="1"/>
          <p:nvPr/>
        </p:nvSpPr>
        <p:spPr>
          <a:xfrm>
            <a:off x="366684" y="846858"/>
            <a:ext cx="5383974" cy="4524315"/>
          </a:xfrm>
          <a:prstGeom prst="rect">
            <a:avLst/>
          </a:prstGeom>
          <a:noFill/>
        </p:spPr>
        <p:txBody>
          <a:bodyPr wrap="square">
            <a:spAutoFit/>
          </a:bodyPr>
          <a:lstStyle/>
          <a:p>
            <a:r>
              <a:rPr lang="en-GB" sz="4800" b="0" i="0" u="none" strike="noStrike" dirty="0">
                <a:solidFill>
                  <a:srgbClr val="000000"/>
                </a:solidFill>
                <a:effectLst/>
                <a:latin typeface="Calibri" panose="020F0502020204030204" pitchFamily="34" charset="0"/>
              </a:rPr>
              <a:t>Third Sector Understanding and Engagement with Integrated Health and Care Systems </a:t>
            </a:r>
            <a:r>
              <a:rPr lang="en-GB" sz="4800" b="0" i="0" u="none" strike="noStrike">
                <a:solidFill>
                  <a:srgbClr val="000000"/>
                </a:solidFill>
                <a:effectLst/>
                <a:latin typeface="Calibri" panose="020F0502020204030204" pitchFamily="34" charset="0"/>
              </a:rPr>
              <a:t>in Leeds and WY&amp;H</a:t>
            </a: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a:bodyPr>
          <a:lstStyle/>
          <a:p>
            <a:r>
              <a:rPr lang="en-GB" sz="2900" dirty="0"/>
              <a:t>Principles</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808892" y="971522"/>
            <a:ext cx="7978806" cy="1323439"/>
          </a:xfrm>
          <a:prstGeom prst="rect">
            <a:avLst/>
          </a:prstGeom>
          <a:noFill/>
        </p:spPr>
        <p:txBody>
          <a:bodyPr wrap="square">
            <a:spAutoFit/>
          </a:bodyPr>
          <a:lstStyle/>
          <a:p>
            <a:pPr rtl="0">
              <a:spcBef>
                <a:spcPts val="1800"/>
              </a:spcBef>
              <a:spcAft>
                <a:spcPts val="0"/>
              </a:spcAft>
            </a:pPr>
            <a:r>
              <a:rPr lang="en-GB" sz="3200" b="0" dirty="0">
                <a:effectLst/>
              </a:rPr>
              <a:t> </a:t>
            </a:r>
            <a:br>
              <a:rPr lang="en-GB" sz="1800" b="0" i="0" u="none" strike="noStrike" dirty="0">
                <a:solidFill>
                  <a:srgbClr val="000000"/>
                </a:solidFill>
                <a:effectLst/>
                <a:latin typeface="Calibri" panose="020F0502020204030204" pitchFamily="34" charset="0"/>
              </a:rPr>
            </a:br>
            <a:r>
              <a:rPr lang="en-GB" sz="2400" b="0" dirty="0">
                <a:effectLst/>
              </a:rPr>
              <a:t> </a:t>
            </a:r>
            <a:br>
              <a:rPr lang="en-GB" sz="3200" dirty="0"/>
            </a:b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D11128A-7911-4C40-AC17-4E8B00DE9F48}"/>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8" name="TextBox 7">
            <a:extLst>
              <a:ext uri="{FF2B5EF4-FFF2-40B4-BE49-F238E27FC236}">
                <a16:creationId xmlns:a16="http://schemas.microsoft.com/office/drawing/2014/main" id="{4C564DA8-D314-4B69-A869-CAB088CFBB15}"/>
              </a:ext>
            </a:extLst>
          </p:cNvPr>
          <p:cNvSpPr txBox="1"/>
          <p:nvPr/>
        </p:nvSpPr>
        <p:spPr>
          <a:xfrm>
            <a:off x="558098" y="906993"/>
            <a:ext cx="8372838" cy="5339923"/>
          </a:xfrm>
          <a:prstGeom prst="rect">
            <a:avLst/>
          </a:prstGeom>
          <a:noFill/>
        </p:spPr>
        <p:txBody>
          <a:bodyPr wrap="square">
            <a:spAutoFit/>
          </a:bodyPr>
          <a:lstStyle/>
          <a:p>
            <a:pPr rtl="0" fontAlgn="base">
              <a:spcBef>
                <a:spcPts val="0"/>
              </a:spcBef>
              <a:spcAft>
                <a:spcPts val="0"/>
              </a:spcAft>
              <a:buFont typeface="+mj-lt"/>
              <a:buAutoNum type="arabicPeriod"/>
            </a:pPr>
            <a:r>
              <a:rPr lang="en-GB" b="0" dirty="0">
                <a:effectLst/>
              </a:rPr>
              <a:t> </a:t>
            </a:r>
            <a:r>
              <a:rPr lang="en-GB" sz="1800" b="0" i="0" u="none" strike="noStrike" dirty="0">
                <a:solidFill>
                  <a:srgbClr val="000000"/>
                </a:solidFill>
                <a:effectLst/>
                <a:latin typeface="Calibri" panose="020F0502020204030204" pitchFamily="34" charset="0"/>
              </a:rPr>
              <a:t>Person-voice at the heart of the design and deliver of accelerator</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Striving  to achieve 'Person-Centred Integrated Care' (National Voices)</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Founded on a data-driven, clinically and professionally-led  Population Health Management Approach </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Enables priorities set out in Left Shift Blueprint</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Underpinned by agile yet robust quality improvement methodology (any project should have an explicit and measurable aim, articulated theory of change etc).</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Led through matrix teams of experts from across our place demonstrating distributive leadership and extreme teaming behaviours</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Delivers demonstrable change by August 2021</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Draws on local, national &amp; international research, evidence and best-practice </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Creates a sustainable method and community of practice that will underpin the way in which the ICP transforms care going forward</a:t>
            </a:r>
          </a:p>
          <a:p>
            <a:pPr rtl="0" fontAlgn="base">
              <a:spcBef>
                <a:spcPts val="1000"/>
              </a:spcBef>
              <a:spcAft>
                <a:spcPts val="0"/>
              </a:spcAft>
              <a:buFont typeface="+mj-lt"/>
              <a:buAutoNum type="arabicPeriod"/>
            </a:pPr>
            <a:r>
              <a:rPr lang="en-GB" sz="1800" b="0" i="0" u="none" strike="noStrike" dirty="0">
                <a:solidFill>
                  <a:srgbClr val="000000"/>
                </a:solidFill>
                <a:effectLst/>
                <a:latin typeface="Calibri" panose="020F0502020204030204" pitchFamily="34" charset="0"/>
              </a:rPr>
              <a:t>Supports and promotes sustainability</a:t>
            </a:r>
          </a:p>
          <a:p>
            <a:endParaRPr lang="en-GB" dirty="0"/>
          </a:p>
        </p:txBody>
      </p:sp>
    </p:spTree>
    <p:extLst>
      <p:ext uri="{BB962C8B-B14F-4D97-AF65-F5344CB8AC3E}">
        <p14:creationId xmlns:p14="http://schemas.microsoft.com/office/powerpoint/2010/main" val="3479739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fontScale="90000"/>
          </a:bodyPr>
          <a:lstStyle/>
          <a:p>
            <a:r>
              <a:rPr lang="en-GB" sz="3200" dirty="0"/>
              <a:t>Recommended that Boards:</a:t>
            </a:r>
            <a:br>
              <a:rPr lang="en-GB" sz="1100" b="0" dirty="0">
                <a:effectLst/>
              </a:rPr>
            </a:br>
            <a:endParaRPr lang="en-GB" sz="2900" dirty="0"/>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808892" y="971522"/>
            <a:ext cx="7978806" cy="1323439"/>
          </a:xfrm>
          <a:prstGeom prst="rect">
            <a:avLst/>
          </a:prstGeom>
          <a:noFill/>
        </p:spPr>
        <p:txBody>
          <a:bodyPr wrap="square">
            <a:spAutoFit/>
          </a:bodyPr>
          <a:lstStyle/>
          <a:p>
            <a:pPr rtl="0">
              <a:spcBef>
                <a:spcPts val="1800"/>
              </a:spcBef>
              <a:spcAft>
                <a:spcPts val="0"/>
              </a:spcAft>
            </a:pPr>
            <a:r>
              <a:rPr lang="en-GB" sz="3200" b="0" dirty="0">
                <a:effectLst/>
              </a:rPr>
              <a:t> </a:t>
            </a:r>
            <a:br>
              <a:rPr lang="en-GB" sz="1800" b="0" i="0" u="none" strike="noStrike" dirty="0">
                <a:solidFill>
                  <a:srgbClr val="000000"/>
                </a:solidFill>
                <a:effectLst/>
                <a:latin typeface="Calibri" panose="020F0502020204030204" pitchFamily="34" charset="0"/>
              </a:rPr>
            </a:br>
            <a:r>
              <a:rPr lang="en-GB" sz="2400" b="0" dirty="0">
                <a:effectLst/>
              </a:rPr>
              <a:t> </a:t>
            </a:r>
            <a:br>
              <a:rPr lang="en-GB" sz="3200" dirty="0"/>
            </a:b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D11128A-7911-4C40-AC17-4E8B00DE9F48}"/>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8" name="TextBox 7">
            <a:extLst>
              <a:ext uri="{FF2B5EF4-FFF2-40B4-BE49-F238E27FC236}">
                <a16:creationId xmlns:a16="http://schemas.microsoft.com/office/drawing/2014/main" id="{4C564DA8-D314-4B69-A869-CAB088CFBB15}"/>
              </a:ext>
            </a:extLst>
          </p:cNvPr>
          <p:cNvSpPr txBox="1"/>
          <p:nvPr/>
        </p:nvSpPr>
        <p:spPr>
          <a:xfrm>
            <a:off x="558098" y="906993"/>
            <a:ext cx="8372838" cy="4729500"/>
          </a:xfrm>
          <a:prstGeom prst="rect">
            <a:avLst/>
          </a:prstGeom>
          <a:noFill/>
        </p:spPr>
        <p:txBody>
          <a:bodyPr wrap="square">
            <a:spAutoFit/>
          </a:bodyPr>
          <a:lstStyle/>
          <a:p>
            <a:pPr rtl="0">
              <a:spcBef>
                <a:spcPts val="1600"/>
              </a:spcBef>
              <a:spcAft>
                <a:spcPts val="0"/>
              </a:spcAft>
            </a:pPr>
            <a:r>
              <a:rPr lang="en-GB" sz="1800" b="1" i="0" u="none" strike="noStrike" dirty="0">
                <a:solidFill>
                  <a:srgbClr val="000000"/>
                </a:solidFill>
                <a:effectLst/>
                <a:latin typeface="Calibri" panose="020F0502020204030204" pitchFamily="34" charset="0"/>
              </a:rPr>
              <a:t>Recommendation 1</a:t>
            </a:r>
            <a:r>
              <a:rPr lang="en-GB" sz="1800" b="0" i="0" u="none" strike="noStrike" dirty="0">
                <a:solidFill>
                  <a:srgbClr val="000000"/>
                </a:solidFill>
                <a:effectLst/>
                <a:latin typeface="Calibri" panose="020F0502020204030204" pitchFamily="34" charset="0"/>
              </a:rPr>
              <a:t> – </a:t>
            </a:r>
            <a:r>
              <a:rPr lang="en-GB" sz="1800" b="1" i="0" u="none" strike="noStrike" dirty="0">
                <a:solidFill>
                  <a:srgbClr val="000000"/>
                </a:solidFill>
                <a:effectLst/>
                <a:latin typeface="Calibri" panose="020F0502020204030204" pitchFamily="34" charset="0"/>
              </a:rPr>
              <a:t>Reaffirm support</a:t>
            </a:r>
            <a:r>
              <a:rPr lang="en-GB" sz="1800" b="0" i="0" u="none" strike="noStrike" dirty="0">
                <a:solidFill>
                  <a:srgbClr val="000000"/>
                </a:solidFill>
                <a:effectLst/>
                <a:latin typeface="Calibri" panose="020F0502020204030204" pitchFamily="34" charset="0"/>
              </a:rPr>
              <a:t> for our shared ambition as measured by the strategic indicators described within the city’s Left Shift Blueprint.    </a:t>
            </a:r>
            <a:endParaRPr lang="en-GB" b="0" dirty="0">
              <a:effectLst/>
            </a:endParaRPr>
          </a:p>
          <a:p>
            <a:pPr rtl="0">
              <a:spcBef>
                <a:spcPts val="1600"/>
              </a:spcBef>
              <a:spcAft>
                <a:spcPts val="0"/>
              </a:spcAft>
            </a:pPr>
            <a:r>
              <a:rPr lang="en-GB" sz="1800" b="1" i="0" u="none" strike="noStrike" dirty="0">
                <a:solidFill>
                  <a:srgbClr val="000000"/>
                </a:solidFill>
                <a:effectLst/>
                <a:latin typeface="Calibri" panose="020F0502020204030204" pitchFamily="34" charset="0"/>
              </a:rPr>
              <a:t>Recommendation 2</a:t>
            </a:r>
            <a:r>
              <a:rPr lang="en-GB" sz="1800" b="0" i="0" u="none" strike="noStrike" dirty="0">
                <a:solidFill>
                  <a:srgbClr val="000000"/>
                </a:solidFill>
                <a:effectLst/>
                <a:latin typeface="Calibri" panose="020F0502020204030204" pitchFamily="34" charset="0"/>
              </a:rPr>
              <a:t> – </a:t>
            </a:r>
            <a:r>
              <a:rPr lang="en-GB" sz="1800" b="1" i="0" u="none" strike="noStrike" dirty="0">
                <a:solidFill>
                  <a:srgbClr val="000000"/>
                </a:solidFill>
                <a:effectLst/>
                <a:latin typeface="Calibri" panose="020F0502020204030204" pitchFamily="34" charset="0"/>
              </a:rPr>
              <a:t>Commit their organisations</a:t>
            </a:r>
            <a:r>
              <a:rPr lang="en-GB" sz="1800" b="0" i="0" u="none" strike="noStrike" dirty="0">
                <a:solidFill>
                  <a:srgbClr val="000000"/>
                </a:solidFill>
                <a:effectLst/>
                <a:latin typeface="Calibri" panose="020F0502020204030204" pitchFamily="34" charset="0"/>
              </a:rPr>
              <a:t> to a further degree of integration by tasking their leaders to scope, define and propose arrangements for a Leeds ICP.</a:t>
            </a:r>
            <a:endParaRPr lang="en-GB" b="0" dirty="0">
              <a:effectLst/>
            </a:endParaRPr>
          </a:p>
          <a:p>
            <a:pPr rtl="0">
              <a:spcBef>
                <a:spcPts val="1600"/>
              </a:spcBef>
              <a:spcAft>
                <a:spcPts val="0"/>
              </a:spcAft>
            </a:pPr>
            <a:r>
              <a:rPr lang="en-GB" sz="1800" b="1" i="0" u="none" strike="noStrike" dirty="0">
                <a:solidFill>
                  <a:srgbClr val="000000"/>
                </a:solidFill>
                <a:effectLst/>
                <a:latin typeface="Calibri" panose="020F0502020204030204" pitchFamily="34" charset="0"/>
              </a:rPr>
              <a:t>Recommendation 3 </a:t>
            </a:r>
            <a:r>
              <a:rPr lang="en-GB" sz="1800" b="0" i="0" u="none" strike="noStrike" dirty="0">
                <a:solidFill>
                  <a:srgbClr val="000000"/>
                </a:solidFill>
                <a:effectLst/>
                <a:latin typeface="Calibri" panose="020F0502020204030204" pitchFamily="34" charset="0"/>
              </a:rPr>
              <a:t>– </a:t>
            </a:r>
            <a:r>
              <a:rPr lang="en-GB" sz="1800" b="1" i="0" u="none" strike="noStrike" dirty="0">
                <a:solidFill>
                  <a:srgbClr val="000000"/>
                </a:solidFill>
                <a:effectLst/>
                <a:latin typeface="Calibri" panose="020F0502020204030204" pitchFamily="34" charset="0"/>
              </a:rPr>
              <a:t>Provide support in principle</a:t>
            </a:r>
            <a:r>
              <a:rPr lang="en-GB" sz="1800" b="0" i="0" u="none" strike="noStrike" dirty="0">
                <a:solidFill>
                  <a:srgbClr val="000000"/>
                </a:solidFill>
                <a:effectLst/>
                <a:latin typeface="Calibri" panose="020F0502020204030204" pitchFamily="34" charset="0"/>
              </a:rPr>
              <a:t> to the creation of a partnership agreement and/or joint committee that has delegated powers to underpin and enable the Leeds ICP.</a:t>
            </a:r>
            <a:endParaRPr lang="en-GB" b="0" dirty="0">
              <a:effectLst/>
            </a:endParaRPr>
          </a:p>
          <a:p>
            <a:pPr rtl="0">
              <a:spcBef>
                <a:spcPts val="1600"/>
              </a:spcBef>
              <a:spcAft>
                <a:spcPts val="0"/>
              </a:spcAft>
            </a:pPr>
            <a:r>
              <a:rPr lang="en-GB" sz="1800" b="1" i="0" u="none" strike="noStrike" dirty="0">
                <a:solidFill>
                  <a:srgbClr val="000000"/>
                </a:solidFill>
                <a:effectLst/>
                <a:latin typeface="Calibri" panose="020F0502020204030204" pitchFamily="34" charset="0"/>
              </a:rPr>
              <a:t>Recommendation 4</a:t>
            </a:r>
            <a:r>
              <a:rPr lang="en-GB" sz="1800" b="0" i="0" u="none" strike="noStrike" dirty="0">
                <a:solidFill>
                  <a:srgbClr val="000000"/>
                </a:solidFill>
                <a:effectLst/>
                <a:latin typeface="Calibri" panose="020F0502020204030204" pitchFamily="34" charset="0"/>
              </a:rPr>
              <a:t> – </a:t>
            </a:r>
            <a:r>
              <a:rPr lang="en-GB" sz="1800" b="1" i="0" u="none" strike="noStrike" dirty="0">
                <a:solidFill>
                  <a:srgbClr val="000000"/>
                </a:solidFill>
                <a:effectLst/>
                <a:latin typeface="Calibri" panose="020F0502020204030204" pitchFamily="34" charset="0"/>
              </a:rPr>
              <a:t>Provide sign-up</a:t>
            </a:r>
            <a:r>
              <a:rPr lang="en-GB" sz="1800" b="0" i="0" u="none" strike="noStrike" dirty="0">
                <a:solidFill>
                  <a:srgbClr val="000000"/>
                </a:solidFill>
                <a:effectLst/>
                <a:latin typeface="Calibri" panose="020F0502020204030204" pitchFamily="34" charset="0"/>
              </a:rPr>
              <a:t> to securing a co-ordinating/integrating set of capabilities in the city through a dedicated ICP function and commitment to doing things once where it makes sense to do so.</a:t>
            </a:r>
          </a:p>
          <a:p>
            <a:pPr rtl="0">
              <a:spcBef>
                <a:spcPts val="1600"/>
              </a:spcBef>
              <a:spcAft>
                <a:spcPts val="0"/>
              </a:spcAft>
            </a:pPr>
            <a:endParaRPr lang="en-GB" b="0" dirty="0">
              <a:effectLst/>
            </a:endParaRPr>
          </a:p>
          <a:p>
            <a:r>
              <a:rPr lang="en-GB" sz="1800" b="1" i="0" u="none" strike="noStrike" dirty="0">
                <a:solidFill>
                  <a:srgbClr val="000000"/>
                </a:solidFill>
                <a:effectLst/>
                <a:latin typeface="Calibri" panose="020F0502020204030204" pitchFamily="34" charset="0"/>
              </a:rPr>
              <a:t>Recommendation 5</a:t>
            </a:r>
            <a:r>
              <a:rPr lang="en-GB" sz="1800" b="0" i="0" u="none" strike="noStrike" dirty="0">
                <a:solidFill>
                  <a:srgbClr val="000000"/>
                </a:solidFill>
                <a:effectLst/>
                <a:latin typeface="Calibri" panose="020F0502020204030204" pitchFamily="34" charset="0"/>
              </a:rPr>
              <a:t> – </a:t>
            </a:r>
            <a:r>
              <a:rPr lang="en-GB" sz="1800" b="1" i="0" u="none" strike="noStrike" dirty="0">
                <a:solidFill>
                  <a:srgbClr val="000000"/>
                </a:solidFill>
                <a:effectLst/>
                <a:latin typeface="Calibri" panose="020F0502020204030204" pitchFamily="34" charset="0"/>
              </a:rPr>
              <a:t>Sign-up</a:t>
            </a:r>
            <a:r>
              <a:rPr lang="en-GB" sz="1800" b="0" i="0" u="none" strike="noStrike" dirty="0">
                <a:solidFill>
                  <a:srgbClr val="000000"/>
                </a:solidFill>
                <a:effectLst/>
                <a:latin typeface="Calibri" panose="020F0502020204030204" pitchFamily="34" charset="0"/>
              </a:rPr>
              <a:t> to a specific relationship with the ICP, as a constituent part of the ICS, that takes responsibility for the discharge of duties in Leeds (as opposed to duties being discharged separately to the ICP).</a:t>
            </a:r>
            <a:endParaRPr lang="en-GB" dirty="0"/>
          </a:p>
        </p:txBody>
      </p:sp>
    </p:spTree>
    <p:extLst>
      <p:ext uri="{BB962C8B-B14F-4D97-AF65-F5344CB8AC3E}">
        <p14:creationId xmlns:p14="http://schemas.microsoft.com/office/powerpoint/2010/main" val="167869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446855" y="230819"/>
            <a:ext cx="8229600" cy="1017689"/>
          </a:xfrm>
          <a:prstGeom prst="rect">
            <a:avLst/>
          </a:prstGeom>
          <a:noFill/>
          <a:ln>
            <a:noFill/>
          </a:ln>
        </p:spPr>
        <p:txBody>
          <a:bodyPr spcFirstLastPara="1" wrap="square" lIns="91425" tIns="45700" rIns="91425" bIns="45700" anchor="ctr" anchorCtr="0">
            <a:normAutofit/>
          </a:bodyPr>
          <a:lstStyle/>
          <a:p>
            <a:r>
              <a:rPr lang="en-GB" sz="3200" dirty="0"/>
              <a:t>Context</a:t>
            </a:r>
            <a:endParaRPr lang="en-GB" sz="2400" dirty="0"/>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697649" y="1041023"/>
            <a:ext cx="7978806" cy="4739759"/>
          </a:xfrm>
          <a:prstGeom prst="rect">
            <a:avLst/>
          </a:prstGeom>
          <a:noFill/>
        </p:spPr>
        <p:txBody>
          <a:bodyPr wrap="square">
            <a:spAutoFit/>
          </a:bodyPr>
          <a:lstStyle/>
          <a:p>
            <a:pPr rtl="0">
              <a:spcBef>
                <a:spcPts val="18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A significant re-organisation of the health system </a:t>
            </a:r>
          </a:p>
          <a:p>
            <a:pPr rtl="0">
              <a:spcBef>
                <a:spcPts val="1800"/>
              </a:spcBef>
              <a:spcAft>
                <a:spcPts val="0"/>
              </a:spcAft>
            </a:pPr>
            <a:r>
              <a:rPr lang="en-GB" sz="2200" dirty="0">
                <a:latin typeface="Calibri" panose="020F0502020204030204" pitchFamily="34" charset="0"/>
                <a:cs typeface="Calibri" panose="020F0502020204030204" pitchFamily="34" charset="0"/>
              </a:rPr>
              <a:t>M</a:t>
            </a:r>
            <a:r>
              <a:rPr lang="en-GB" sz="2200" b="0" i="0" u="none" strike="noStrike" dirty="0">
                <a:solidFill>
                  <a:srgbClr val="000000"/>
                </a:solidFill>
                <a:effectLst/>
                <a:latin typeface="Calibri" panose="020F0502020204030204" pitchFamily="34" charset="0"/>
                <a:cs typeface="Calibri" panose="020F0502020204030204" pitchFamily="34" charset="0"/>
              </a:rPr>
              <a:t>oving extremely quickly and appears to be at a critical point. </a:t>
            </a:r>
          </a:p>
          <a:p>
            <a:pPr rtl="0">
              <a:spcBef>
                <a:spcPts val="18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Offers key opportunities and threats for the third sector.</a:t>
            </a:r>
          </a:p>
          <a:p>
            <a:pPr rtl="0">
              <a:spcBef>
                <a:spcPts val="18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Forum Central, </a:t>
            </a:r>
            <a:r>
              <a:rPr lang="en-GB" sz="2200" dirty="0">
                <a:latin typeface="Calibri" panose="020F0502020204030204" pitchFamily="34" charset="0"/>
                <a:cs typeface="Calibri" panose="020F0502020204030204" pitchFamily="34" charset="0"/>
              </a:rPr>
              <a:t>as health and care </a:t>
            </a:r>
            <a:r>
              <a:rPr lang="en-GB" sz="2200" b="0" i="0" u="none" strike="noStrike" dirty="0">
                <a:solidFill>
                  <a:srgbClr val="000000"/>
                </a:solidFill>
                <a:effectLst/>
                <a:latin typeface="Calibri" panose="020F0502020204030204" pitchFamily="34" charset="0"/>
                <a:cs typeface="Calibri" panose="020F0502020204030204" pitchFamily="34" charset="0"/>
              </a:rPr>
              <a:t>infrastructure organisation is leading work to secure best outcome for the third sector. </a:t>
            </a:r>
          </a:p>
          <a:p>
            <a:pPr rtl="0">
              <a:spcBef>
                <a:spcPts val="18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Secured our place in the Integrated Care Partnership and recognition that diversity of individual organisations can sign up to the partnership through Forum Central.  </a:t>
            </a:r>
            <a:endParaRPr lang="en-GB" sz="2200" b="0" dirty="0">
              <a:effectLst/>
              <a:latin typeface="Calibri" panose="020F0502020204030204" pitchFamily="34" charset="0"/>
              <a:cs typeface="Calibri" panose="020F0502020204030204" pitchFamily="34" charset="0"/>
            </a:endParaRPr>
          </a:p>
          <a:p>
            <a:r>
              <a:rPr lang="en-GB" sz="2200" b="0" i="0" u="none" strike="noStrike" dirty="0">
                <a:solidFill>
                  <a:srgbClr val="000000"/>
                </a:solidFill>
                <a:effectLst/>
                <a:latin typeface="Calibri" panose="020F0502020204030204" pitchFamily="34" charset="0"/>
                <a:cs typeface="Calibri" panose="020F0502020204030204" pitchFamily="34" charset="0"/>
              </a:rPr>
              <a:t>Third sector representation and engagement at both Primary Care / Local Care Partnership level through Forum Central and at WY&amp;H level through Harnessing the Power of Communities (</a:t>
            </a:r>
            <a:r>
              <a:rPr lang="en-GB" sz="2200" b="0" i="0" u="none" strike="noStrike" dirty="0" err="1">
                <a:solidFill>
                  <a:srgbClr val="000000"/>
                </a:solidFill>
                <a:effectLst/>
                <a:latin typeface="Calibri" panose="020F0502020204030204" pitchFamily="34" charset="0"/>
                <a:cs typeface="Calibri" panose="020F0502020204030204" pitchFamily="34" charset="0"/>
              </a:rPr>
              <a:t>HPoC</a:t>
            </a:r>
            <a:r>
              <a:rPr lang="en-GB" sz="2200" b="0" i="0" u="none" strike="noStrike" dirty="0">
                <a:solidFill>
                  <a:srgbClr val="000000"/>
                </a:solidFill>
                <a:effectLst/>
                <a:latin typeface="Calibri" panose="020F0502020204030204" pitchFamily="34" charset="0"/>
                <a:cs typeface="Calibri" panose="020F0502020204030204" pitchFamily="34" charset="0"/>
              </a:rPr>
              <a:t>)</a:t>
            </a: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64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a:bodyPr>
          <a:lstStyle/>
          <a:p>
            <a:r>
              <a:rPr lang="en-GB" sz="3200" dirty="0"/>
              <a:t>Three Key elements:</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697649" y="1041023"/>
            <a:ext cx="7978806" cy="5380960"/>
          </a:xfrm>
          <a:prstGeom prst="rect">
            <a:avLst/>
          </a:prstGeom>
          <a:noFill/>
        </p:spPr>
        <p:txBody>
          <a:bodyPr wrap="square">
            <a:spAutoFit/>
          </a:bodyPr>
          <a:lstStyle/>
          <a:p>
            <a:pPr rtl="0">
              <a:spcBef>
                <a:spcPts val="0"/>
              </a:spcBef>
              <a:spcAft>
                <a:spcPts val="0"/>
              </a:spcAft>
            </a:pPr>
            <a:r>
              <a:rPr lang="en-GB" sz="3200" b="1" dirty="0">
                <a:solidFill>
                  <a:schemeClr val="dk2"/>
                </a:solidFill>
              </a:rPr>
              <a:t>1. West Yorkshire Integrated Care Partnership</a:t>
            </a:r>
          </a:p>
          <a:p>
            <a:pPr rtl="0">
              <a:spcBef>
                <a:spcPts val="18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 The West Yorkshire Integrated Care Partnership will be the body where strategic decision making about health service priorities (laid down by NHS England) is delivered.</a:t>
            </a:r>
            <a:endParaRPr lang="en-GB" sz="24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 In order for the third sector to achieve maximum advantage from the new statutory duty to collaborate it is important that the third sector has a strong voice at this level</a:t>
            </a:r>
            <a:endParaRPr lang="en-GB" sz="24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 Forum Central and the other West Yorkshire TS partners are represented</a:t>
            </a:r>
            <a:endParaRPr lang="en-GB" sz="2400" b="0" dirty="0">
              <a:effectLst/>
              <a:latin typeface="Calibri" panose="020F0502020204030204" pitchFamily="34" charset="0"/>
              <a:cs typeface="Calibri" panose="020F0502020204030204" pitchFamily="34" charset="0"/>
            </a:endParaRPr>
          </a:p>
          <a:p>
            <a:br>
              <a:rPr lang="en-GB" sz="3200" dirty="0"/>
            </a:b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251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fontScale="90000"/>
          </a:bodyPr>
          <a:lstStyle/>
          <a:p>
            <a:pPr rtl="0">
              <a:spcBef>
                <a:spcPts val="0"/>
              </a:spcBef>
              <a:spcAft>
                <a:spcPts val="0"/>
              </a:spcAft>
            </a:pPr>
            <a:r>
              <a:rPr lang="en-GB" sz="3200" b="1" dirty="0">
                <a:solidFill>
                  <a:schemeClr val="dk2"/>
                </a:solidFill>
              </a:rPr>
              <a:t>2.’Place-Based’ (Leeds) Integrated Care Partnership</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808892" y="971522"/>
            <a:ext cx="7978806" cy="6232475"/>
          </a:xfrm>
          <a:prstGeom prst="rect">
            <a:avLst/>
          </a:prstGeom>
          <a:noFill/>
        </p:spPr>
        <p:txBody>
          <a:bodyPr wrap="square">
            <a:spAutoFit/>
          </a:bodyPr>
          <a:lstStyle/>
          <a:p>
            <a:pPr rtl="0">
              <a:spcBef>
                <a:spcPts val="0"/>
              </a:spcBef>
              <a:spcAft>
                <a:spcPts val="0"/>
              </a:spcAft>
            </a:pPr>
            <a:r>
              <a:rPr lang="en-GB" sz="2200" dirty="0">
                <a:latin typeface="Calibri" panose="020F0502020204030204" pitchFamily="34" charset="0"/>
                <a:cs typeface="Calibri" panose="020F0502020204030204" pitchFamily="34" charset="0"/>
              </a:rPr>
              <a:t>P</a:t>
            </a:r>
            <a:r>
              <a:rPr lang="en-GB" sz="2200" b="0" i="0" u="none" strike="noStrike" dirty="0">
                <a:solidFill>
                  <a:srgbClr val="000000"/>
                </a:solidFill>
                <a:effectLst/>
                <a:latin typeface="Calibri" panose="020F0502020204030204" pitchFamily="34" charset="0"/>
                <a:cs typeface="Calibri" panose="020F0502020204030204" pitchFamily="34" charset="0"/>
              </a:rPr>
              <a:t>otential for increased partnership working and the devolved budget may lead to opportunities to codesign and coproduce as well as the potential for investment in health and care focused third sector organisations.</a:t>
            </a:r>
            <a:endParaRPr lang="en-GB" sz="22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Securing an integral role for the third sector in decision making at this level</a:t>
            </a:r>
            <a:endParaRPr lang="en-GB" sz="22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It is likely that they will be the representative body shaping services on behalf of health and care organisations in Leeds; hence securing the third sector’s role in the conversation about how services develop in the future.</a:t>
            </a:r>
            <a:endParaRPr lang="en-GB" sz="22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200" b="0" i="0" u="none" strike="noStrike" dirty="0">
                <a:solidFill>
                  <a:srgbClr val="000000"/>
                </a:solidFill>
                <a:effectLst/>
                <a:latin typeface="Calibri" panose="020F0502020204030204" pitchFamily="34" charset="0"/>
                <a:cs typeface="Calibri" panose="020F0502020204030204" pitchFamily="34" charset="0"/>
              </a:rPr>
              <a:t>Forum Central are is consulting with third sector organisations regarding the way their role in advocating for the health and care third sector at the Leeds Integrated Care Partnership should work.</a:t>
            </a:r>
            <a:endParaRPr lang="en-GB" sz="2200" b="0" dirty="0">
              <a:effectLst/>
              <a:latin typeface="Calibri" panose="020F0502020204030204" pitchFamily="34" charset="0"/>
              <a:cs typeface="Calibri" panose="020F0502020204030204" pitchFamily="34" charset="0"/>
            </a:endParaRPr>
          </a:p>
          <a:p>
            <a:br>
              <a:rPr lang="en-GB" sz="3200" dirty="0"/>
            </a:br>
            <a:br>
              <a:rPr lang="en-GB" sz="3200" dirty="0"/>
            </a:b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655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a:bodyPr>
          <a:lstStyle/>
          <a:p>
            <a:pPr rtl="0">
              <a:spcBef>
                <a:spcPts val="0"/>
              </a:spcBef>
              <a:spcAft>
                <a:spcPts val="0"/>
              </a:spcAft>
            </a:pPr>
            <a:r>
              <a:rPr lang="en-GB" sz="2900" dirty="0"/>
              <a:t>3. Local Care Partnerships</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808892" y="971522"/>
            <a:ext cx="7978806" cy="4903907"/>
          </a:xfrm>
          <a:prstGeom prst="rect">
            <a:avLst/>
          </a:prstGeom>
          <a:noFill/>
        </p:spPr>
        <p:txBody>
          <a:bodyPr wrap="square">
            <a:spAutoFit/>
          </a:bodyPr>
          <a:lstStyle/>
          <a:p>
            <a:pPr rtl="0">
              <a:spcBef>
                <a:spcPts val="1800"/>
              </a:spcBef>
              <a:spcAft>
                <a:spcPts val="0"/>
              </a:spcAft>
            </a:pPr>
            <a:r>
              <a:rPr lang="en-GB" sz="2400" b="0" i="0" u="sng" strike="noStrike" dirty="0">
                <a:solidFill>
                  <a:schemeClr val="tx1"/>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Local Care Partnerships</a:t>
            </a:r>
            <a:r>
              <a:rPr lang="en-GB" sz="2400" b="0" i="0" u="none" strike="noStrike" dirty="0">
                <a:solidFill>
                  <a:schemeClr val="tx1"/>
                </a:solidFill>
                <a:effectLst/>
                <a:latin typeface="Calibri" panose="020F0502020204030204" pitchFamily="34" charset="0"/>
                <a:cs typeface="Calibri" panose="020F0502020204030204" pitchFamily="34" charset="0"/>
              </a:rPr>
              <a:t> </a:t>
            </a:r>
            <a:r>
              <a:rPr lang="en-GB" sz="2400" b="0" i="0" u="none" strike="noStrike" dirty="0">
                <a:solidFill>
                  <a:srgbClr val="000000"/>
                </a:solidFill>
                <a:effectLst/>
                <a:latin typeface="Calibri" panose="020F0502020204030204" pitchFamily="34" charset="0"/>
                <a:cs typeface="Calibri" panose="020F0502020204030204" pitchFamily="34" charset="0"/>
              </a:rPr>
              <a:t>will continue to be a key way of delivering services at the neighbourhood level </a:t>
            </a:r>
            <a:endParaRPr lang="en-GB" sz="24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It is expected that LCPs will seek to deliver services through the third sector, building existing work</a:t>
            </a:r>
            <a:endParaRPr lang="en-GB" sz="2400" b="0" dirty="0">
              <a:effectLst/>
              <a:latin typeface="Calibri" panose="020F0502020204030204" pitchFamily="34" charset="0"/>
              <a:cs typeface="Calibri" panose="020F0502020204030204" pitchFamily="34" charset="0"/>
            </a:endParaRPr>
          </a:p>
          <a:p>
            <a:pPr rtl="0">
              <a:spcBef>
                <a:spcPts val="10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Subsequently, sustaining a strong voice at local level will remain critical as the role of the LCPs develops</a:t>
            </a:r>
            <a:endParaRPr lang="en-GB" sz="2400" b="0" dirty="0">
              <a:effectLst/>
              <a:latin typeface="Calibri" panose="020F0502020204030204" pitchFamily="34" charset="0"/>
              <a:cs typeface="Calibri" panose="020F0502020204030204" pitchFamily="34" charset="0"/>
            </a:endParaRPr>
          </a:p>
          <a:p>
            <a:endParaRPr lang="en-GB" sz="2400" b="0" i="0" u="none" strike="noStrike" dirty="0">
              <a:solidFill>
                <a:srgbClr val="000000"/>
              </a:solidFill>
              <a:effectLst/>
              <a:latin typeface="Calibri" panose="020F0502020204030204" pitchFamily="34" charset="0"/>
              <a:cs typeface="Calibri" panose="020F0502020204030204" pitchFamily="34" charset="0"/>
            </a:endParaRPr>
          </a:p>
          <a:p>
            <a:r>
              <a:rPr lang="en-GB" sz="2400" b="0" i="0" u="none" strike="noStrike" dirty="0">
                <a:solidFill>
                  <a:srgbClr val="000000"/>
                </a:solidFill>
                <a:effectLst/>
                <a:latin typeface="Calibri" panose="020F0502020204030204" pitchFamily="34" charset="0"/>
                <a:cs typeface="Calibri" panose="020F0502020204030204" pitchFamily="34" charset="0"/>
              </a:rPr>
              <a:t>The important function of LCPs in delivering local health services and the role of third sector in them could be strengthened by building on LCP delivery</a:t>
            </a:r>
            <a:br>
              <a:rPr lang="en-GB" sz="3200" dirty="0"/>
            </a:br>
            <a:br>
              <a:rPr lang="en-GB" sz="3200" dirty="0"/>
            </a:b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D11128A-7911-4C40-AC17-4E8B00DE9F48}"/>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8" name="TextBox 7">
            <a:extLst>
              <a:ext uri="{FF2B5EF4-FFF2-40B4-BE49-F238E27FC236}">
                <a16:creationId xmlns:a16="http://schemas.microsoft.com/office/drawing/2014/main" id="{4C564DA8-D314-4B69-A869-CAB088CFBB15}"/>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Tree>
    <p:extLst>
      <p:ext uri="{BB962C8B-B14F-4D97-AF65-F5344CB8AC3E}">
        <p14:creationId xmlns:p14="http://schemas.microsoft.com/office/powerpoint/2010/main" val="137818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4000C2-E580-43C2-97DE-C05EE67FCE24}"/>
              </a:ext>
            </a:extLst>
          </p:cNvPr>
          <p:cNvSpPr txBox="1"/>
          <p:nvPr/>
        </p:nvSpPr>
        <p:spPr>
          <a:xfrm>
            <a:off x="2286000" y="3277331"/>
            <a:ext cx="4572000" cy="307777"/>
          </a:xfrm>
          <a:prstGeom prst="rect">
            <a:avLst/>
          </a:prstGeom>
          <a:noFill/>
        </p:spPr>
        <p:txBody>
          <a:bodyPr wrap="square">
            <a:spAutoFit/>
          </a:bodyPr>
          <a:lstStyle/>
          <a:p>
            <a:r>
              <a:rPr lang="en-GB" b="0" dirty="0">
                <a:effectLst/>
              </a:rPr>
              <a:t>  </a:t>
            </a:r>
            <a:endParaRPr lang="en-GB" dirty="0"/>
          </a:p>
        </p:txBody>
      </p:sp>
      <p:sp>
        <p:nvSpPr>
          <p:cNvPr id="5" name="TextBox 4">
            <a:extLst>
              <a:ext uri="{FF2B5EF4-FFF2-40B4-BE49-F238E27FC236}">
                <a16:creationId xmlns:a16="http://schemas.microsoft.com/office/drawing/2014/main" id="{9D31E23D-1458-4914-A6DB-D8C47569D55D}"/>
              </a:ext>
            </a:extLst>
          </p:cNvPr>
          <p:cNvSpPr txBox="1"/>
          <p:nvPr/>
        </p:nvSpPr>
        <p:spPr>
          <a:xfrm>
            <a:off x="2286000" y="3277331"/>
            <a:ext cx="4572000" cy="307777"/>
          </a:xfrm>
          <a:prstGeom prst="rect">
            <a:avLst/>
          </a:prstGeom>
          <a:noFill/>
        </p:spPr>
        <p:txBody>
          <a:bodyPr wrap="square">
            <a:spAutoFit/>
          </a:bodyPr>
          <a:lstStyle/>
          <a:p>
            <a:r>
              <a:rPr lang="en-GB" b="0">
                <a:effectLst/>
              </a:rPr>
              <a:t> </a:t>
            </a:r>
            <a:endParaRPr lang="en-GB" dirty="0"/>
          </a:p>
        </p:txBody>
      </p:sp>
      <p:sp>
        <p:nvSpPr>
          <p:cNvPr id="7" name="TextBox 6">
            <a:extLst>
              <a:ext uri="{FF2B5EF4-FFF2-40B4-BE49-F238E27FC236}">
                <a16:creationId xmlns:a16="http://schemas.microsoft.com/office/drawing/2014/main" id="{8D3AD209-F44C-4330-AFEE-CF8C679E714D}"/>
              </a:ext>
            </a:extLst>
          </p:cNvPr>
          <p:cNvSpPr txBox="1"/>
          <p:nvPr/>
        </p:nvSpPr>
        <p:spPr>
          <a:xfrm>
            <a:off x="2286000" y="3277331"/>
            <a:ext cx="4572000" cy="307777"/>
          </a:xfrm>
          <a:prstGeom prst="rect">
            <a:avLst/>
          </a:prstGeom>
          <a:noFill/>
        </p:spPr>
        <p:txBody>
          <a:bodyPr wrap="square">
            <a:spAutoFit/>
          </a:bodyPr>
          <a:lstStyle/>
          <a:p>
            <a:r>
              <a:rPr lang="en-GB" b="0" dirty="0">
                <a:effectLst/>
              </a:rPr>
              <a:t> </a:t>
            </a:r>
            <a:endParaRPr lang="en-GB" dirty="0"/>
          </a:p>
        </p:txBody>
      </p:sp>
      <p:pic>
        <p:nvPicPr>
          <p:cNvPr id="8" name="Picture 2">
            <a:extLst>
              <a:ext uri="{FF2B5EF4-FFF2-40B4-BE49-F238E27FC236}">
                <a16:creationId xmlns:a16="http://schemas.microsoft.com/office/drawing/2014/main" id="{93677D38-02F4-47D0-AE87-E1A75D8B3A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452" y="488271"/>
            <a:ext cx="9412453" cy="5810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85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a:bodyPr>
          <a:lstStyle/>
          <a:p>
            <a:r>
              <a:rPr lang="en-GB" sz="2900" dirty="0"/>
              <a:t>The Development and implementation of the Integrated Care Partnership</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808892" y="971522"/>
            <a:ext cx="7978806" cy="707886"/>
          </a:xfrm>
          <a:prstGeom prst="rect">
            <a:avLst/>
          </a:prstGeom>
          <a:noFill/>
        </p:spPr>
        <p:txBody>
          <a:bodyPr wrap="square">
            <a:spAutoFit/>
          </a:bodyPr>
          <a:lstStyle/>
          <a:p>
            <a:pPr rtl="0">
              <a:spcBef>
                <a:spcPts val="1800"/>
              </a:spcBef>
              <a:spcAft>
                <a:spcPts val="0"/>
              </a:spcAft>
            </a:pPr>
            <a:r>
              <a:rPr lang="en-GB" sz="4000" b="0">
                <a:effectLst/>
              </a:rPr>
              <a:t> </a:t>
            </a:r>
            <a:endParaRPr lang="en-GB" sz="2400" b="1" i="0" u="none" strike="noStrike" dirty="0">
              <a:solidFill>
                <a:srgbClr val="8BBEBB"/>
              </a:solidFill>
              <a:effectLst/>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D11128A-7911-4C40-AC17-4E8B00DE9F48}"/>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8" name="TextBox 7">
            <a:extLst>
              <a:ext uri="{FF2B5EF4-FFF2-40B4-BE49-F238E27FC236}">
                <a16:creationId xmlns:a16="http://schemas.microsoft.com/office/drawing/2014/main" id="{4C564DA8-D314-4B69-A869-CAB088CFBB15}"/>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9" name="TextBox 8">
            <a:extLst>
              <a:ext uri="{FF2B5EF4-FFF2-40B4-BE49-F238E27FC236}">
                <a16:creationId xmlns:a16="http://schemas.microsoft.com/office/drawing/2014/main" id="{0924C3A6-8B3A-4282-B9C8-4CD8CFE137C4}"/>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10" name="TextBox 9">
            <a:extLst>
              <a:ext uri="{FF2B5EF4-FFF2-40B4-BE49-F238E27FC236}">
                <a16:creationId xmlns:a16="http://schemas.microsoft.com/office/drawing/2014/main" id="{440FE305-F804-4F7A-8BCE-F5FD20C2608A}"/>
              </a:ext>
            </a:extLst>
          </p:cNvPr>
          <p:cNvSpPr txBox="1"/>
          <p:nvPr/>
        </p:nvSpPr>
        <p:spPr>
          <a:xfrm>
            <a:off x="808892" y="1164446"/>
            <a:ext cx="8068778" cy="3339376"/>
          </a:xfrm>
          <a:prstGeom prst="rect">
            <a:avLst/>
          </a:prstGeom>
          <a:noFill/>
        </p:spPr>
        <p:txBody>
          <a:bodyPr wrap="square">
            <a:spAutoFit/>
          </a:bodyPr>
          <a:lstStyle/>
          <a:p>
            <a:pPr rtl="0">
              <a:spcBef>
                <a:spcPts val="18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o An alliance of NHS, social care, third sector providers, NHS and local authority commissioners who work together to improve population health outcomes through collaboration not competition.</a:t>
            </a:r>
            <a:endParaRPr lang="en-GB" sz="2400" b="0" dirty="0">
              <a:effectLst/>
              <a:latin typeface="Calibri" panose="020F0502020204030204" pitchFamily="34" charset="0"/>
              <a:cs typeface="Calibri" panose="020F0502020204030204" pitchFamily="34" charset="0"/>
            </a:endParaRPr>
          </a:p>
          <a:p>
            <a:pPr rtl="0">
              <a:spcBef>
                <a:spcPts val="1800"/>
              </a:spcBef>
              <a:spcAft>
                <a:spcPts val="0"/>
              </a:spcAft>
            </a:pPr>
            <a:r>
              <a:rPr lang="en-GB" sz="2400" b="0" i="0" u="none" strike="noStrike" dirty="0">
                <a:solidFill>
                  <a:srgbClr val="000000"/>
                </a:solidFill>
                <a:effectLst/>
                <a:latin typeface="Calibri" panose="020F0502020204030204" pitchFamily="34" charset="0"/>
                <a:cs typeface="Calibri" panose="020F0502020204030204" pitchFamily="34" charset="0"/>
              </a:rPr>
              <a:t>o The implementation of the ‘Left Shift Blueprint’. Via the ICP to deliver the following strategic indicators through a series of health &amp; care programmes</a:t>
            </a:r>
            <a:r>
              <a:rPr lang="en-GB" sz="1800" b="0" i="0" u="none" strike="noStrike" dirty="0">
                <a:solidFill>
                  <a:srgbClr val="000000"/>
                </a:solidFill>
                <a:effectLst/>
                <a:latin typeface="Calibri" panose="020F0502020204030204" pitchFamily="34" charset="0"/>
              </a:rPr>
              <a:t>.</a:t>
            </a:r>
            <a:endParaRPr lang="en-GB" b="0" dirty="0">
              <a:effectLst/>
            </a:endParaRPr>
          </a:p>
          <a:p>
            <a:br>
              <a:rPr lang="en-GB" dirty="0"/>
            </a:br>
            <a:endParaRPr lang="en-GB" b="1" dirty="0"/>
          </a:p>
        </p:txBody>
      </p:sp>
      <p:pic>
        <p:nvPicPr>
          <p:cNvPr id="1026" name="Picture 2">
            <a:extLst>
              <a:ext uri="{FF2B5EF4-FFF2-40B4-BE49-F238E27FC236}">
                <a16:creationId xmlns:a16="http://schemas.microsoft.com/office/drawing/2014/main" id="{7869FCD2-7EB3-4B33-8A49-62587ABA93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 y="4891596"/>
            <a:ext cx="9217167" cy="4741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4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a:bodyPr>
          <a:lstStyle/>
          <a:p>
            <a:pPr rtl="0">
              <a:spcBef>
                <a:spcPts val="0"/>
              </a:spcBef>
              <a:spcAft>
                <a:spcPts val="0"/>
              </a:spcAft>
            </a:pPr>
            <a:r>
              <a:rPr lang="en-GB" sz="2900" dirty="0"/>
              <a:t>Key Driver: Leeds Left Shift</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808892" y="971522"/>
            <a:ext cx="7978806" cy="5570756"/>
          </a:xfrm>
          <a:prstGeom prst="rect">
            <a:avLst/>
          </a:prstGeom>
          <a:noFill/>
        </p:spPr>
        <p:txBody>
          <a:bodyPr wrap="square">
            <a:spAutoFit/>
          </a:bodyPr>
          <a:lstStyle/>
          <a:p>
            <a:pPr rtl="0">
              <a:spcBef>
                <a:spcPts val="1800"/>
              </a:spcBef>
              <a:spcAft>
                <a:spcPts val="0"/>
              </a:spcAft>
            </a:pPr>
            <a:r>
              <a:rPr lang="en-GB" sz="2000" b="1" i="0" u="none" strike="noStrike" dirty="0">
                <a:solidFill>
                  <a:srgbClr val="000000"/>
                </a:solidFill>
                <a:effectLst/>
                <a:latin typeface="Calibri" panose="020F0502020204030204" pitchFamily="34" charset="0"/>
              </a:rPr>
              <a:t>- Health Outcome Ambitions </a:t>
            </a:r>
            <a:r>
              <a:rPr lang="en-GB" sz="2000" b="0" i="0" u="none" strike="noStrike" dirty="0">
                <a:solidFill>
                  <a:srgbClr val="000000"/>
                </a:solidFill>
                <a:effectLst/>
                <a:latin typeface="Calibri" panose="020F0502020204030204" pitchFamily="34" charset="0"/>
              </a:rPr>
              <a:t>– These are longer term indicators that we are looking at over a 10 year period</a:t>
            </a: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 </a:t>
            </a:r>
            <a:r>
              <a:rPr lang="en-GB" sz="2000" b="1" i="0" u="none" strike="noStrike" dirty="0">
                <a:solidFill>
                  <a:srgbClr val="000000"/>
                </a:solidFill>
                <a:effectLst/>
                <a:latin typeface="Calibri" panose="020F0502020204030204" pitchFamily="34" charset="0"/>
              </a:rPr>
              <a:t>Measurement of system activity </a:t>
            </a:r>
            <a:r>
              <a:rPr lang="en-GB" sz="2000" b="0" i="0" u="none" strike="noStrike" dirty="0">
                <a:solidFill>
                  <a:srgbClr val="000000"/>
                </a:solidFill>
                <a:effectLst/>
                <a:latin typeface="Calibri" panose="020F0502020204030204" pitchFamily="34" charset="0"/>
              </a:rPr>
              <a:t>–indicators will provide immediate view of impact and will be measured through the Leeds Data Model</a:t>
            </a: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 </a:t>
            </a:r>
            <a:r>
              <a:rPr lang="en-GB" sz="2000" b="1" i="0" u="none" strike="noStrike" dirty="0">
                <a:solidFill>
                  <a:srgbClr val="000000"/>
                </a:solidFill>
                <a:effectLst/>
                <a:latin typeface="Calibri" panose="020F0502020204030204" pitchFamily="34" charset="0"/>
              </a:rPr>
              <a:t>Quality experience measures </a:t>
            </a:r>
            <a:r>
              <a:rPr lang="en-GB" sz="2000" b="0" i="0" u="none" strike="noStrike" dirty="0">
                <a:solidFill>
                  <a:srgbClr val="000000"/>
                </a:solidFill>
                <a:effectLst/>
                <a:latin typeface="Calibri" panose="020F0502020204030204" pitchFamily="34" charset="0"/>
              </a:rPr>
              <a:t>– This will be measured through the new style friends and family test and look at quality experience in primary care, community services and hospital services</a:t>
            </a:r>
            <a:br>
              <a:rPr lang="en-GB" sz="2000" b="0" i="0" u="none" strike="noStrike" dirty="0">
                <a:solidFill>
                  <a:srgbClr val="000000"/>
                </a:solidFill>
                <a:effectLst/>
                <a:latin typeface="Calibri" panose="020F0502020204030204" pitchFamily="34" charset="0"/>
              </a:rPr>
            </a:b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o That the third sector is a fundamental component at ICP and Programme level both is shaping this work, clinical leadership and delivery.</a:t>
            </a: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o PCNs, as the core to LCPs will be the fundamental building block to achieving the strategic indicators</a:t>
            </a: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o Removal of the NHS internal market meaning fewer contracts/ procurements</a:t>
            </a:r>
            <a:r>
              <a:rPr lang="en-GB" sz="2000" dirty="0">
                <a:latin typeface="Calibri" panose="020F0502020204030204" pitchFamily="34" charset="0"/>
              </a:rPr>
              <a:t> and </a:t>
            </a:r>
            <a:r>
              <a:rPr lang="en-GB" sz="2000" b="0" i="0" u="none" strike="noStrike" dirty="0">
                <a:solidFill>
                  <a:srgbClr val="000000"/>
                </a:solidFill>
                <a:effectLst/>
                <a:latin typeface="Calibri" panose="020F0502020204030204" pitchFamily="34" charset="0"/>
              </a:rPr>
              <a:t>more collaborative approaches focussed on population health and delivery through pathways</a:t>
            </a:r>
            <a:br>
              <a:rPr lang="en-GB" sz="2000" dirty="0"/>
            </a:br>
            <a:br>
              <a:rPr lang="en-GB" sz="3200" dirty="0"/>
            </a:b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D11128A-7911-4C40-AC17-4E8B00DE9F48}"/>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8" name="TextBox 7">
            <a:extLst>
              <a:ext uri="{FF2B5EF4-FFF2-40B4-BE49-F238E27FC236}">
                <a16:creationId xmlns:a16="http://schemas.microsoft.com/office/drawing/2014/main" id="{4C564DA8-D314-4B69-A869-CAB088CFBB15}"/>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Tree>
    <p:extLst>
      <p:ext uri="{BB962C8B-B14F-4D97-AF65-F5344CB8AC3E}">
        <p14:creationId xmlns:p14="http://schemas.microsoft.com/office/powerpoint/2010/main" val="130995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7" name="Google Shape;157;p6"/>
          <p:cNvSpPr txBox="1">
            <a:spLocks noGrp="1"/>
          </p:cNvSpPr>
          <p:nvPr>
            <p:ph type="title"/>
          </p:nvPr>
        </p:nvSpPr>
        <p:spPr>
          <a:xfrm>
            <a:off x="356302" y="23334"/>
            <a:ext cx="8229600" cy="1017689"/>
          </a:xfrm>
          <a:prstGeom prst="rect">
            <a:avLst/>
          </a:prstGeom>
          <a:noFill/>
          <a:ln>
            <a:noFill/>
          </a:ln>
        </p:spPr>
        <p:txBody>
          <a:bodyPr spcFirstLastPara="1" wrap="square" lIns="91425" tIns="45700" rIns="91425" bIns="45700" anchor="ctr" anchorCtr="0">
            <a:normAutofit/>
          </a:bodyPr>
          <a:lstStyle/>
          <a:p>
            <a:r>
              <a:rPr lang="en-GB" sz="2900" dirty="0"/>
              <a:t>Proposed model for WYHICS -Leeds ICP</a:t>
            </a:r>
          </a:p>
        </p:txBody>
      </p:sp>
      <p:cxnSp>
        <p:nvCxnSpPr>
          <p:cNvPr id="176" name="Google Shape;176;p6"/>
          <p:cNvCxnSpPr/>
          <p:nvPr/>
        </p:nvCxnSpPr>
        <p:spPr>
          <a:xfrm>
            <a:off x="5734471" y="2348880"/>
            <a:ext cx="0" cy="0"/>
          </a:xfrm>
          <a:prstGeom prst="straightConnector1">
            <a:avLst/>
          </a:prstGeom>
          <a:noFill/>
          <a:ln w="9525" cap="flat" cmpd="sng">
            <a:solidFill>
              <a:schemeClr val="dk1"/>
            </a:solidFill>
            <a:prstDash val="dash"/>
            <a:round/>
            <a:headEnd type="none" w="sm" len="sm"/>
            <a:tailEnd type="none" w="sm" len="sm"/>
          </a:ln>
        </p:spPr>
      </p:cxnSp>
      <p:sp>
        <p:nvSpPr>
          <p:cNvPr id="31" name="TextBox 30">
            <a:extLst>
              <a:ext uri="{FF2B5EF4-FFF2-40B4-BE49-F238E27FC236}">
                <a16:creationId xmlns:a16="http://schemas.microsoft.com/office/drawing/2014/main" id="{4B278282-55D0-4459-B6DC-7B3DCAD4DF9C}"/>
              </a:ext>
            </a:extLst>
          </p:cNvPr>
          <p:cNvSpPr txBox="1"/>
          <p:nvPr/>
        </p:nvSpPr>
        <p:spPr>
          <a:xfrm>
            <a:off x="746748" y="1041023"/>
            <a:ext cx="7978806" cy="830997"/>
          </a:xfrm>
          <a:prstGeom prst="rect">
            <a:avLst/>
          </a:prstGeom>
          <a:noFill/>
        </p:spPr>
        <p:txBody>
          <a:bodyPr wrap="square">
            <a:spAutoFit/>
          </a:bodyPr>
          <a:lstStyle/>
          <a:p>
            <a:pPr rtl="0">
              <a:spcBef>
                <a:spcPts val="1800"/>
              </a:spcBef>
              <a:spcAft>
                <a:spcPts val="0"/>
              </a:spcAft>
            </a:pPr>
            <a:r>
              <a:rPr lang="en-GB" sz="4800" b="0">
                <a:effectLst/>
              </a:rPr>
              <a:t> </a:t>
            </a:r>
            <a:endParaRPr lang="en-GB" sz="2400" b="0" i="0" u="none" strike="noStrike" dirty="0">
              <a:solidFill>
                <a:srgbClr val="8BBEBB"/>
              </a:solidFill>
              <a:effectLst/>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1D11128A-7911-4C40-AC17-4E8B00DE9F48}"/>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sp>
        <p:nvSpPr>
          <p:cNvPr id="8" name="TextBox 7">
            <a:extLst>
              <a:ext uri="{FF2B5EF4-FFF2-40B4-BE49-F238E27FC236}">
                <a16:creationId xmlns:a16="http://schemas.microsoft.com/office/drawing/2014/main" id="{4C564DA8-D314-4B69-A869-CAB088CFBB15}"/>
              </a:ext>
            </a:extLst>
          </p:cNvPr>
          <p:cNvSpPr txBox="1"/>
          <p:nvPr/>
        </p:nvSpPr>
        <p:spPr>
          <a:xfrm>
            <a:off x="2283780" y="3286209"/>
            <a:ext cx="4585316" cy="307777"/>
          </a:xfrm>
          <a:prstGeom prst="rect">
            <a:avLst/>
          </a:prstGeom>
          <a:noFill/>
        </p:spPr>
        <p:txBody>
          <a:bodyPr wrap="square">
            <a:spAutoFit/>
          </a:bodyPr>
          <a:lstStyle/>
          <a:p>
            <a:r>
              <a:rPr lang="en-GB" b="0" dirty="0">
                <a:effectLst/>
              </a:rPr>
              <a:t> </a:t>
            </a:r>
            <a:endParaRPr lang="en-GB" dirty="0"/>
          </a:p>
        </p:txBody>
      </p:sp>
      <p:pic>
        <p:nvPicPr>
          <p:cNvPr id="7" name="Picture 2">
            <a:extLst>
              <a:ext uri="{FF2B5EF4-FFF2-40B4-BE49-F238E27FC236}">
                <a16:creationId xmlns:a16="http://schemas.microsoft.com/office/drawing/2014/main" id="{30A16C6D-3D4C-4A1E-B246-423172ED6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096" y="885417"/>
            <a:ext cx="7978806" cy="5569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011104"/>
      </p:ext>
    </p:extLst>
  </p:cSld>
  <p:clrMapOvr>
    <a:masterClrMapping/>
  </p:clrMapOvr>
</p:sld>
</file>

<file path=ppt/theme/theme1.xml><?xml version="1.0" encoding="utf-8"?>
<a:theme xmlns:a="http://schemas.openxmlformats.org/drawingml/2006/main" name="HWB presentation template">
  <a:themeElements>
    <a:clrScheme name="Health and Wellbeing Board">
      <a:dk1>
        <a:srgbClr val="000000"/>
      </a:dk1>
      <a:lt1>
        <a:srgbClr val="FFFFFF"/>
      </a:lt1>
      <a:dk2>
        <a:srgbClr val="D42233"/>
      </a:dk2>
      <a:lt2>
        <a:srgbClr val="F79628"/>
      </a:lt2>
      <a:accent1>
        <a:srgbClr val="8BBEBB"/>
      </a:accent1>
      <a:accent2>
        <a:srgbClr val="C8B803"/>
      </a:accent2>
      <a:accent3>
        <a:srgbClr val="595959"/>
      </a:accent3>
      <a:accent4>
        <a:srgbClr val="FFFFFF"/>
      </a:accent4>
      <a:accent5>
        <a:srgbClr val="FFFFFF"/>
      </a:accent5>
      <a:accent6>
        <a:srgbClr val="FFFFF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themeElements>
    <a:clrScheme name="Health and Wellbeing Board">
      <a:dk1>
        <a:srgbClr val="000000"/>
      </a:dk1>
      <a:lt1>
        <a:srgbClr val="FFFFFF"/>
      </a:lt1>
      <a:dk2>
        <a:srgbClr val="D42233"/>
      </a:dk2>
      <a:lt2>
        <a:srgbClr val="F79628"/>
      </a:lt2>
      <a:accent1>
        <a:srgbClr val="8BBEBB"/>
      </a:accent1>
      <a:accent2>
        <a:srgbClr val="C8B803"/>
      </a:accent2>
      <a:accent3>
        <a:srgbClr val="595959"/>
      </a:accent3>
      <a:accent4>
        <a:srgbClr val="FFFFFF"/>
      </a:accent4>
      <a:accent5>
        <a:srgbClr val="FFFFFF"/>
      </a:accent5>
      <a:accent6>
        <a:srgbClr val="FFFFF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980</Words>
  <Application>Microsoft Office PowerPoint</Application>
  <PresentationFormat>On-screen Show (4:3)</PresentationFormat>
  <Paragraphs>71</Paragraphs>
  <Slides>11</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HWB presentation template</vt:lpstr>
      <vt:lpstr>Content</vt:lpstr>
      <vt:lpstr>PowerPoint Presentation</vt:lpstr>
      <vt:lpstr>Context</vt:lpstr>
      <vt:lpstr>Three Key elements:</vt:lpstr>
      <vt:lpstr>2.’Place-Based’ (Leeds) Integrated Care Partnership</vt:lpstr>
      <vt:lpstr>3. Local Care Partnerships</vt:lpstr>
      <vt:lpstr>PowerPoint Presentation</vt:lpstr>
      <vt:lpstr>The Development and implementation of the Integrated Care Partnership</vt:lpstr>
      <vt:lpstr>Key Driver: Leeds Left Shift</vt:lpstr>
      <vt:lpstr>Proposed model for WYHICS -Leeds ICP</vt:lpstr>
      <vt:lpstr>Principles</vt:lpstr>
      <vt:lpstr>Recommended that Boards: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Kaye, Georgia</dc:creator>
  <cp:lastModifiedBy>447849288212</cp:lastModifiedBy>
  <cp:revision>4</cp:revision>
  <dcterms:created xsi:type="dcterms:W3CDTF">2019-01-23T14:09:16Z</dcterms:created>
  <dcterms:modified xsi:type="dcterms:W3CDTF">2021-04-28T09:08:36Z</dcterms:modified>
</cp:coreProperties>
</file>