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Roboto"/>
      <p:regular r:id="rId39"/>
      <p:bold r:id="rId40"/>
      <p:italic r:id="rId41"/>
      <p:boldItalic r:id="rId42"/>
    </p:embeddedFont>
    <p:embeddedFont>
      <p:font typeface="Lato"/>
      <p:regular r:id="rId43"/>
      <p:bold r:id="rId44"/>
      <p:italic r:id="rId45"/>
      <p:boldItalic r:id="rId46"/>
    </p:embeddedFont>
    <p:embeddedFont>
      <p:font typeface="Quicksand"/>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9" roundtripDataSignature="AMtx7mj6V2//3ZLZX4fk6P1H8TO+wxOr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3340AD-20F2-4088-A22B-8EE2A394FA0F}">
  <a:tblStyle styleId="{243340AD-20F2-4088-A22B-8EE2A394FA0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Quicksand-bold.fntdata"/><Relationship Id="rId47" Type="http://schemas.openxmlformats.org/officeDocument/2006/relationships/font" Target="fonts/Quicksand-regular.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s-9023634.t.hubspotstarter-i2.net/e2t/tc/VVCGmS7lXSj1W4NH__F5M9_BQW58c1_74rSMRvMhPPRf5kbTpV3Zsc37CgzPJVgLMLl8-D-q5N1SjfhTZjyCqW4JxYJb76JPhQW7zV8zP48hfFXW68TBJx4_Mvr7W6349Yh2Y_qvYW92CWB75WcCNNW6bP7xW90Kq9nW7HqDKJ8f5sSwMM03PdBWjTGW4JQ1Y791WG99W9l4vgQ5rc11hW1wY3rp763v7lVB2Fg25jcfpZW4V8L495STkbbVXY5SY3J86kmW1S_h-695XbH_W6nFHlP1t9ZWSW2rvP2G4f6wPqVzrjVF6-FLDmVDWYD74wvLgRW5qDmxS71YNbJW5XzVDY6-zHqqW1NcFNr7Dp_3BW5vJK8b8XjMLPW43QYYV570r-xW4MvdVz4TDy0JW1H3X23424yctW1_sBJ18_ZgD-W5PmMKB1FldrfV-80Kb5xdjwjW9kH__247m4q_W7QYbH-4VsCq0W6VPgXc8FcpK93lnw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cd5568698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cd5568698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139700" marR="139700" rtl="0" algn="l">
              <a:lnSpc>
                <a:spcPct val="115000"/>
              </a:lnSpc>
              <a:spcBef>
                <a:spcPts val="0"/>
              </a:spcBef>
              <a:spcAft>
                <a:spcPts val="0"/>
              </a:spcAft>
              <a:buClr>
                <a:schemeClr val="dk1"/>
              </a:buClr>
              <a:buSzPts val="1100"/>
              <a:buFont typeface="Arial"/>
              <a:buNone/>
            </a:pPr>
            <a:r>
              <a:t/>
            </a:r>
            <a:endParaRPr b="1" sz="100">
              <a:solidFill>
                <a:srgbClr val="39364F"/>
              </a:solidFill>
              <a:highlight>
                <a:srgbClr val="FFFFFF"/>
              </a:highlight>
              <a:latin typeface="Roboto"/>
              <a:ea typeface="Roboto"/>
              <a:cs typeface="Roboto"/>
              <a:sym typeface="Roboto"/>
            </a:endParaRPr>
          </a:p>
          <a:p>
            <a:pPr indent="0" lvl="0" marL="139700" marR="139700" rtl="0" algn="l">
              <a:lnSpc>
                <a:spcPct val="115000"/>
              </a:lnSpc>
              <a:spcBef>
                <a:spcPts val="2300"/>
              </a:spcBef>
              <a:spcAft>
                <a:spcPts val="2300"/>
              </a:spcAft>
              <a:buClr>
                <a:schemeClr val="dk1"/>
              </a:buClr>
              <a:buSzPts val="1100"/>
              <a:buFont typeface="Arial"/>
              <a:buNone/>
            </a:pPr>
            <a:r>
              <a:rPr lang="en-GB" sz="1300">
                <a:solidFill>
                  <a:srgbClr val="39364F"/>
                </a:solidFill>
                <a:highlight>
                  <a:srgbClr val="FFFFFF"/>
                </a:highlight>
                <a:latin typeface="Roboto"/>
                <a:ea typeface="Roboto"/>
                <a:cs typeface="Roboto"/>
                <a:sym typeface="Roboto"/>
              </a:rPr>
              <a:t>The This is Me Yorkshire event on the 9th June, which is an anti-stigma event aiming to change attitudes towards mental health in the workplace through storytelling. It’s a national initiative that came from the Lord Mayor’s Appeal in London, and they’re having their first This is Me North event on the 9th June. For more info you can visit tinyurl.com/thisisnorth.</a:t>
            </a:r>
            <a:endParaRPr/>
          </a:p>
        </p:txBody>
      </p:sp>
      <p:sp>
        <p:nvSpPr>
          <p:cNvPr id="168" name="Google Shape;168;gdcd5568698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96707e78d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As part of coproduction week, Forum Central are running an event called ‘The New Different: Exploring Options for Delivering Services’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I’ve been hosting discussions across the system in preparation for this event, including the one we’re going to have later on in this session, to find out more about new models of working as restrictions ease particularly hybrid or blended models, where people can take part either online or face to face, what people are planning to do, what the challenges are and exploring how to coproduce any changes with the people who use your services. Then as part of coproduction week on the second week of July we’re bringing together as much of the learning as we can into this event, with a series of case studies, so you can see how others are adapting to new ways of working and maybe get ideas you might like to bring to your organisation. Tickets are free for the zoom event, type in tinyurl.com/thenewdifferent to book your place.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76" name="Google Shape;176;gd96707e78d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96707e78d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Thirdly, the Third Sector and Leeds and York Partnership Foundation Trust (LYPFT) Partnership Forum met quarterly until December 2020, when meetings were put on hold due to the pressures of the pandemic, but we’re reinstating the meetings, and ask you to save the following date: Thursday 1st July 9am-11am. The theme is reset and recovery of services after COVID, so slight overlap with the new different event in terms of resetting services and any changes people are thinking about making, but broader than digital and hybrid models, with more of a focus on how LYPFT and the third sector can work together - they’re looking for some examples from the third sector, so if you’d be interested in being part of this let me know. </a:t>
            </a:r>
            <a:endParaRPr b="1" sz="1100">
              <a:solidFill>
                <a:srgbClr val="000000"/>
              </a:solidFill>
            </a:endParaRPr>
          </a:p>
          <a:p>
            <a:pPr indent="0" lvl="0" marL="0" rtl="0" algn="l">
              <a:lnSpc>
                <a:spcPct val="100000"/>
              </a:lnSpc>
              <a:spcBef>
                <a:spcPts val="0"/>
              </a:spcBef>
              <a:spcAft>
                <a:spcPts val="0"/>
              </a:spcAft>
              <a:buSzPts val="1400"/>
              <a:buNone/>
            </a:pPr>
            <a:r>
              <a:t/>
            </a:r>
            <a:endParaRPr/>
          </a:p>
        </p:txBody>
      </p:sp>
      <p:sp>
        <p:nvSpPr>
          <p:cNvPr id="185" name="Google Shape;185;gd96707e78d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cd556869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And lastly, you may have already heard that from April 2022, the way that commissioning works is changing nationally, so the Clinical Commissioning Groups (or CCGs) are being absorbed into new kinds of partnerships called Integrated Care Systems (or ICS’s) which are becoming statutory organisations (ours being the West Yorkshire &amp; Harrogate ICS), and these systems will devolve some decision making and funding decisions locally into Integrated Care Partnerships or ICPs which will contain organisations from across sectors. That’s a very brief overview of what are complicated reforms, but Forum Central are running third sector meetings ensuring that the third sector are part of developing how this will work in practice as how the system will work is still very much in development, everyone is welcome to join these sessions if you’d like to hear more and be kept in the loop, please email hello@forumcentral.org.uk for more details. </a:t>
            </a:r>
            <a:endParaRPr/>
          </a:p>
        </p:txBody>
      </p:sp>
      <p:sp>
        <p:nvSpPr>
          <p:cNvPr id="193" name="Google Shape;193;gdcd556869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a04abf6f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7a04abf6f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b31c985b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db31c985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67fe1becd_0_10:notes"/>
          <p:cNvSpPr txBox="1"/>
          <p:nvPr>
            <p:ph idx="1" type="body"/>
          </p:nvPr>
        </p:nvSpPr>
        <p:spPr>
          <a:xfrm>
            <a:off x="685800" y="4400556"/>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b67fe1becd_0_10: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67fe1becd_0_20:notes"/>
          <p:cNvSpPr txBox="1"/>
          <p:nvPr>
            <p:ph idx="1" type="body"/>
          </p:nvPr>
        </p:nvSpPr>
        <p:spPr>
          <a:xfrm>
            <a:off x="685800" y="4400556"/>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b67fe1becd_0_20: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b67fe1becd_0_26:notes"/>
          <p:cNvSpPr txBox="1"/>
          <p:nvPr>
            <p:ph idx="1" type="body"/>
          </p:nvPr>
        </p:nvSpPr>
        <p:spPr>
          <a:xfrm>
            <a:off x="685800" y="4400556"/>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b67fe1becd_0_26: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67fe1becd_0_37: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b67fe1becd_0_37:notes"/>
          <p:cNvSpPr txBox="1"/>
          <p:nvPr>
            <p:ph idx="1" type="body"/>
          </p:nvPr>
        </p:nvSpPr>
        <p:spPr>
          <a:xfrm>
            <a:off x="685800" y="4400556"/>
            <a:ext cx="5486400" cy="360060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Arial"/>
              <a:buChar char="•"/>
            </a:pPr>
            <a:r>
              <a:rPr lang="en-GB" sz="1200"/>
              <a:t> Geography based </a:t>
            </a:r>
            <a:endParaRPr/>
          </a:p>
          <a:p>
            <a:pPr indent="0" lvl="0" marL="0" rtl="0" algn="l">
              <a:spcBef>
                <a:spcPts val="0"/>
              </a:spcBef>
              <a:spcAft>
                <a:spcPts val="0"/>
              </a:spcAft>
              <a:buClr>
                <a:schemeClr val="dk1"/>
              </a:buClr>
              <a:buSzPts val="1200"/>
              <a:buFont typeface="Arial"/>
              <a:buNone/>
            </a:pPr>
            <a:r>
              <a:t/>
            </a:r>
            <a:endParaRPr sz="1200"/>
          </a:p>
          <a:p>
            <a:pPr indent="-76200" lvl="0" marL="0" rtl="0" algn="l">
              <a:spcBef>
                <a:spcPts val="0"/>
              </a:spcBef>
              <a:spcAft>
                <a:spcPts val="0"/>
              </a:spcAft>
              <a:buClr>
                <a:schemeClr val="dk1"/>
              </a:buClr>
              <a:buSzPts val="1200"/>
              <a:buFont typeface="Arial"/>
              <a:buChar char="•"/>
            </a:pPr>
            <a:r>
              <a:rPr lang="en-GB" sz="1200"/>
              <a:t> Focused around the needs of local people</a:t>
            </a:r>
            <a:endParaRPr/>
          </a:p>
          <a:p>
            <a:pPr indent="0" lvl="0" marL="0" rtl="0" algn="l">
              <a:spcBef>
                <a:spcPts val="0"/>
              </a:spcBef>
              <a:spcAft>
                <a:spcPts val="0"/>
              </a:spcAft>
              <a:buClr>
                <a:schemeClr val="dk1"/>
              </a:buClr>
              <a:buSzPts val="1200"/>
              <a:buFont typeface="Arial"/>
              <a:buNone/>
            </a:pPr>
            <a:r>
              <a:t/>
            </a:r>
            <a:endParaRPr sz="1200"/>
          </a:p>
          <a:p>
            <a:pPr indent="-76200" lvl="0" marL="0" rtl="0" algn="l">
              <a:spcBef>
                <a:spcPts val="0"/>
              </a:spcBef>
              <a:spcAft>
                <a:spcPts val="0"/>
              </a:spcAft>
              <a:buClr>
                <a:schemeClr val="dk1"/>
              </a:buClr>
              <a:buSzPts val="1200"/>
              <a:buFont typeface="Arial"/>
              <a:buChar char="•"/>
            </a:pPr>
            <a:r>
              <a:rPr lang="en-GB" sz="1200"/>
              <a:t>Networks of services that cover 30-75k population.</a:t>
            </a:r>
            <a:endParaRPr/>
          </a:p>
          <a:p>
            <a:pPr indent="0" lvl="0" marL="0" rtl="0" algn="l">
              <a:spcBef>
                <a:spcPts val="0"/>
              </a:spcBef>
              <a:spcAft>
                <a:spcPts val="0"/>
              </a:spcAft>
              <a:buNone/>
            </a:pPr>
            <a:r>
              <a:t/>
            </a:r>
            <a:endParaRPr/>
          </a:p>
        </p:txBody>
      </p:sp>
      <p:sp>
        <p:nvSpPr>
          <p:cNvPr id="247" name="Google Shape;247;gb67fe1becd_0_37: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b67fe1becd_0_44: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b67fe1becd_0_44:notes"/>
          <p:cNvSpPr txBox="1"/>
          <p:nvPr>
            <p:ph idx="1" type="body"/>
          </p:nvPr>
        </p:nvSpPr>
        <p:spPr>
          <a:xfrm>
            <a:off x="685800" y="4400556"/>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b67fe1becd_0_44: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67fe1becd_0_52: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b67fe1becd_0_52:notes"/>
          <p:cNvSpPr txBox="1"/>
          <p:nvPr>
            <p:ph idx="1" type="body"/>
          </p:nvPr>
        </p:nvSpPr>
        <p:spPr>
          <a:xfrm>
            <a:off x="685800" y="4400556"/>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Leeds Health And Care System is complex</a:t>
            </a:r>
            <a:endParaRPr/>
          </a:p>
        </p:txBody>
      </p:sp>
      <p:sp>
        <p:nvSpPr>
          <p:cNvPr id="264" name="Google Shape;264;gb67fe1becd_0_5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b67fe1becd_0_57:notes"/>
          <p:cNvSpPr txBox="1"/>
          <p:nvPr>
            <p:ph idx="1" type="body"/>
          </p:nvPr>
        </p:nvSpPr>
        <p:spPr>
          <a:xfrm>
            <a:off x="685800" y="4400556"/>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b67fe1becd_0_57: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67fe1becd_0_72: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b67fe1becd_0_72:notes"/>
          <p:cNvSpPr txBox="1"/>
          <p:nvPr>
            <p:ph idx="1" type="body"/>
          </p:nvPr>
        </p:nvSpPr>
        <p:spPr>
          <a:xfrm>
            <a:off x="685800" y="4400556"/>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b67fe1becd_0_7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67fe1becd_0_79: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b67fe1becd_0_79:notes"/>
          <p:cNvSpPr txBox="1"/>
          <p:nvPr>
            <p:ph idx="1" type="body"/>
          </p:nvPr>
        </p:nvSpPr>
        <p:spPr>
          <a:xfrm>
            <a:off x="685800" y="4400556"/>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Calibri"/>
                <a:ea typeface="Calibri"/>
                <a:cs typeface="Calibri"/>
                <a:sym typeface="Calibri"/>
              </a:rPr>
              <a:t>(Beeston &amp; Middleton, Seacroft, West Leeds, Armley) </a:t>
            </a:r>
            <a:endParaRPr/>
          </a:p>
        </p:txBody>
      </p:sp>
      <p:sp>
        <p:nvSpPr>
          <p:cNvPr id="294" name="Google Shape;294;gb67fe1becd_0_79: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67fe1becd_0_85: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b67fe1becd_0_85:notes"/>
          <p:cNvSpPr txBox="1"/>
          <p:nvPr>
            <p:ph idx="1" type="body"/>
          </p:nvPr>
        </p:nvSpPr>
        <p:spPr>
          <a:xfrm>
            <a:off x="685800" y="4400556"/>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200"/>
              <a:buFont typeface="Verdana"/>
              <a:buNone/>
            </a:pPr>
            <a:r>
              <a:rPr lang="en-GB" sz="1200">
                <a:solidFill>
                  <a:srgbClr val="222222"/>
                </a:solidFill>
                <a:latin typeface="Verdana"/>
                <a:ea typeface="Verdana"/>
                <a:cs typeface="Verdana"/>
                <a:sym typeface="Verdana"/>
              </a:rPr>
              <a:t>F</a:t>
            </a:r>
            <a:r>
              <a:rPr b="0" i="0" lang="en-GB" sz="1200" u="none" strike="noStrike">
                <a:solidFill>
                  <a:srgbClr val="222222"/>
                </a:solidFill>
                <a:latin typeface="Verdana"/>
                <a:ea typeface="Verdana"/>
                <a:cs typeface="Verdana"/>
                <a:sym typeface="Verdana"/>
              </a:rPr>
              <a:t>unding for the LCP Development Team has been extended for two years and includes our Third Sector LCP role which will be added to the Forum Central contract.</a:t>
            </a:r>
            <a:endParaRPr sz="2000"/>
          </a:p>
          <a:p>
            <a:pPr indent="0" lvl="0" marL="0" marR="0" rtl="0" algn="l">
              <a:lnSpc>
                <a:spcPct val="100000"/>
              </a:lnSpc>
              <a:spcBef>
                <a:spcPts val="0"/>
              </a:spcBef>
              <a:spcAft>
                <a:spcPts val="0"/>
              </a:spcAft>
              <a:buClr>
                <a:srgbClr val="222222"/>
              </a:buClr>
              <a:buSzPts val="1200"/>
              <a:buFont typeface="Verdana"/>
              <a:buNone/>
            </a:pPr>
            <a:r>
              <a:rPr lang="en-GB" sz="1200">
                <a:solidFill>
                  <a:srgbClr val="222222"/>
                </a:solidFill>
                <a:latin typeface="Verdana"/>
                <a:ea typeface="Verdana"/>
                <a:cs typeface="Verdana"/>
                <a:sym typeface="Verdana"/>
              </a:rPr>
              <a:t>Health Inequalities money to deliver work within LCPs</a:t>
            </a:r>
            <a:endParaRPr/>
          </a:p>
          <a:p>
            <a:pPr indent="0" lvl="0" marL="0" rtl="0" algn="l">
              <a:spcBef>
                <a:spcPts val="0"/>
              </a:spcBef>
              <a:spcAft>
                <a:spcPts val="0"/>
              </a:spcAft>
              <a:buNone/>
            </a:pPr>
            <a:r>
              <a:t/>
            </a:r>
            <a:endParaRPr/>
          </a:p>
          <a:p>
            <a:pPr indent="-76200" lvl="0" marL="0" rtl="0" algn="l">
              <a:spcBef>
                <a:spcPts val="0"/>
              </a:spcBef>
              <a:spcAft>
                <a:spcPts val="0"/>
              </a:spcAft>
              <a:buClr>
                <a:srgbClr val="000000"/>
              </a:buClr>
              <a:buSzPts val="1200"/>
              <a:buFont typeface="Arial"/>
              <a:buChar char="•"/>
            </a:pPr>
            <a:r>
              <a:rPr b="0" i="0" lang="en-GB" sz="1200" u="none" strike="noStrike">
                <a:solidFill>
                  <a:srgbClr val="000000"/>
                </a:solidFill>
                <a:latin typeface="Calibri"/>
                <a:ea typeface="Calibri"/>
                <a:cs typeface="Calibri"/>
                <a:sym typeface="Calibri"/>
              </a:rPr>
              <a:t>Each LCP has it's own 'personality'</a:t>
            </a:r>
            <a:endParaRPr/>
          </a:p>
          <a:p>
            <a:pPr indent="-76200" lvl="0" marL="0" rtl="0" algn="l">
              <a:spcBef>
                <a:spcPts val="0"/>
              </a:spcBef>
              <a:spcAft>
                <a:spcPts val="0"/>
              </a:spcAft>
              <a:buClr>
                <a:srgbClr val="000000"/>
              </a:buClr>
              <a:buSzPts val="1200"/>
              <a:buFont typeface="Arial"/>
              <a:buChar char="•"/>
            </a:pPr>
            <a:r>
              <a:rPr b="0" i="0" lang="en-GB" sz="1200" u="none" strike="noStrike">
                <a:solidFill>
                  <a:srgbClr val="000000"/>
                </a:solidFill>
                <a:latin typeface="Calibri"/>
                <a:ea typeface="Calibri"/>
                <a:cs typeface="Calibri"/>
                <a:sym typeface="Calibri"/>
              </a:rPr>
              <a:t>Some LCPs have been focused around a specific population (PHM frailty focused) whilst others are progressing a broad range of shared priorities</a:t>
            </a:r>
            <a:endParaRPr/>
          </a:p>
          <a:p>
            <a:pPr indent="-76200" lvl="0" marL="0" rtl="0" algn="l">
              <a:spcBef>
                <a:spcPts val="0"/>
              </a:spcBef>
              <a:spcAft>
                <a:spcPts val="0"/>
              </a:spcAft>
              <a:buClr>
                <a:srgbClr val="000000"/>
              </a:buClr>
              <a:buSzPts val="1200"/>
              <a:buFont typeface="Arial"/>
              <a:buChar char="•"/>
            </a:pPr>
            <a:r>
              <a:rPr b="0" i="0" lang="en-GB" sz="1200" u="none" strike="noStrike">
                <a:solidFill>
                  <a:srgbClr val="000000"/>
                </a:solidFill>
                <a:latin typeface="Calibri"/>
                <a:ea typeface="Calibri"/>
                <a:cs typeface="Calibri"/>
                <a:sym typeface="Calibri"/>
              </a:rPr>
              <a:t>Understanding is limited to a relatively small proportion of the workforce within the LCP</a:t>
            </a:r>
            <a:endParaRPr/>
          </a:p>
          <a:p>
            <a:pPr indent="-76200" lvl="0" marL="0" rtl="0" algn="l">
              <a:spcBef>
                <a:spcPts val="0"/>
              </a:spcBef>
              <a:spcAft>
                <a:spcPts val="0"/>
              </a:spcAft>
              <a:buClr>
                <a:srgbClr val="000000"/>
              </a:buClr>
              <a:buSzPts val="1200"/>
              <a:buFont typeface="Arial"/>
              <a:buChar char="•"/>
            </a:pPr>
            <a:r>
              <a:rPr b="0" i="0" lang="en-GB" sz="1200" u="none" strike="noStrike">
                <a:solidFill>
                  <a:srgbClr val="000000"/>
                </a:solidFill>
                <a:latin typeface="Calibri"/>
                <a:ea typeface="Calibri"/>
                <a:cs typeface="Calibri"/>
                <a:sym typeface="Calibri"/>
              </a:rPr>
              <a:t>Governance structures vary widely </a:t>
            </a:r>
            <a:endParaRPr/>
          </a:p>
          <a:p>
            <a:pPr indent="-76200" lvl="0" marL="0" rtl="0" algn="l">
              <a:spcBef>
                <a:spcPts val="0"/>
              </a:spcBef>
              <a:spcAft>
                <a:spcPts val="0"/>
              </a:spcAft>
              <a:buClr>
                <a:srgbClr val="000000"/>
              </a:buClr>
              <a:buSzPts val="1200"/>
              <a:buFont typeface="Arial"/>
              <a:buChar char="•"/>
            </a:pPr>
            <a:r>
              <a:rPr lang="en-GB" sz="1200">
                <a:solidFill>
                  <a:srgbClr val="000000"/>
                </a:solidFill>
                <a:latin typeface="Calibri"/>
                <a:ea typeface="Calibri"/>
                <a:cs typeface="Calibri"/>
                <a:sym typeface="Calibri"/>
              </a:rPr>
              <a:t>N</a:t>
            </a:r>
            <a:r>
              <a:rPr b="0" i="0" lang="en-GB" sz="1200" u="none" strike="noStrike">
                <a:solidFill>
                  <a:srgbClr val="000000"/>
                </a:solidFill>
                <a:latin typeface="Calibri"/>
                <a:ea typeface="Calibri"/>
                <a:cs typeface="Calibri"/>
                <a:sym typeface="Calibri"/>
              </a:rPr>
              <a:t>o LCPs are set up for shared decision making and budget management </a:t>
            </a:r>
            <a:endParaRPr/>
          </a:p>
          <a:p>
            <a:pPr indent="0" lvl="0" marL="0" rtl="0" algn="l">
              <a:spcBef>
                <a:spcPts val="0"/>
              </a:spcBef>
              <a:spcAft>
                <a:spcPts val="0"/>
              </a:spcAft>
              <a:buNone/>
            </a:pPr>
            <a:r>
              <a:t/>
            </a:r>
            <a:endParaRPr/>
          </a:p>
        </p:txBody>
      </p:sp>
      <p:sp>
        <p:nvSpPr>
          <p:cNvPr id="301" name="Google Shape;301;gb67fe1becd_0_85: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67fe1becd_0_92:notes"/>
          <p:cNvSpPr/>
          <p:nvPr>
            <p:ph idx="2" type="sldImg"/>
          </p:nvPr>
        </p:nvSpPr>
        <p:spPr>
          <a:xfrm>
            <a:off x="444500" y="1142819"/>
            <a:ext cx="59691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b67fe1becd_0_92:notes"/>
          <p:cNvSpPr txBox="1"/>
          <p:nvPr>
            <p:ph idx="1" type="body"/>
          </p:nvPr>
        </p:nvSpPr>
        <p:spPr>
          <a:xfrm>
            <a:off x="685800" y="4400556"/>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b67fe1becd_0_9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db31c985b8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db31c985b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96707e78d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d96707e78d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d96707e78d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c9ef9be067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c9ef9be067_1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c9ef9be067_1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a1da18ea4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ca1da18ea4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ca1da18ea4_0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40" name="Google Shape;34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ca1da18ea4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ca1da18ea4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ca1da18ea4_0_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b56db5b81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rgbClr val="545454"/>
                </a:solidFill>
                <a:latin typeface="Arial"/>
                <a:ea typeface="Arial"/>
                <a:cs typeface="Arial"/>
                <a:sym typeface="Arial"/>
              </a:rPr>
              <a:t>Firstly, the Community Based Adult Mental Health Support Review - NHS Leeds Clinical Commissioning Group (Or CCG) and Leeds City Council want to work with the people of Leeds to co-produce a new model for community based mental health support in Leeds, including new ways for these services to work together and identifying opportunities for us to make improvements to what is already being provided.</a:t>
            </a:r>
            <a:endParaRPr b="1">
              <a:solidFill>
                <a:srgbClr val="545454"/>
              </a:solidFill>
              <a:latin typeface="Arial"/>
              <a:ea typeface="Arial"/>
              <a:cs typeface="Arial"/>
              <a:sym typeface="Arial"/>
            </a:endParaRPr>
          </a:p>
          <a:p>
            <a:pPr indent="0" lvl="0" marL="0" rtl="0" algn="l">
              <a:lnSpc>
                <a:spcPct val="115000"/>
              </a:lnSpc>
              <a:spcBef>
                <a:spcPts val="2400"/>
              </a:spcBef>
              <a:spcAft>
                <a:spcPts val="0"/>
              </a:spcAft>
              <a:buClr>
                <a:schemeClr val="dk1"/>
              </a:buClr>
              <a:buSzPts val="1100"/>
              <a:buFont typeface="Arial"/>
              <a:buNone/>
            </a:pPr>
            <a:r>
              <a:rPr b="1" lang="en-GB">
                <a:solidFill>
                  <a:srgbClr val="545454"/>
                </a:solidFill>
                <a:latin typeface="Arial"/>
                <a:ea typeface="Arial"/>
                <a:cs typeface="Arial"/>
                <a:sym typeface="Arial"/>
              </a:rPr>
              <a:t>The introductory session was yesterday and the six themes are: </a:t>
            </a:r>
            <a:endParaRPr>
              <a:solidFill>
                <a:srgbClr val="545454"/>
              </a:solidFill>
              <a:latin typeface="Arial"/>
              <a:ea typeface="Arial"/>
              <a:cs typeface="Arial"/>
              <a:sym typeface="Arial"/>
            </a:endParaRPr>
          </a:p>
          <a:p>
            <a:pPr indent="-304800" lvl="0" marL="457200" rtl="0" algn="l">
              <a:lnSpc>
                <a:spcPct val="115000"/>
              </a:lnSpc>
              <a:spcBef>
                <a:spcPts val="2400"/>
              </a:spcBef>
              <a:spcAft>
                <a:spcPts val="0"/>
              </a:spcAft>
              <a:buClr>
                <a:srgbClr val="545454"/>
              </a:buClr>
              <a:buSzPts val="1200"/>
              <a:buChar char="●"/>
            </a:pPr>
            <a:r>
              <a:rPr lang="en-GB">
                <a:solidFill>
                  <a:srgbClr val="545454"/>
                </a:solidFill>
                <a:latin typeface="Arial"/>
                <a:ea typeface="Arial"/>
                <a:cs typeface="Arial"/>
                <a:sym typeface="Arial"/>
              </a:rPr>
              <a:t>Crisis and urgent care support</a:t>
            </a:r>
            <a:endParaRPr>
              <a:solidFill>
                <a:srgbClr val="545454"/>
              </a:solidFill>
              <a:latin typeface="Arial"/>
              <a:ea typeface="Arial"/>
              <a:cs typeface="Arial"/>
              <a:sym typeface="Arial"/>
            </a:endParaRPr>
          </a:p>
          <a:p>
            <a:pPr indent="-304800" lvl="0" marL="457200" rtl="0" algn="l">
              <a:lnSpc>
                <a:spcPct val="115000"/>
              </a:lnSpc>
              <a:spcBef>
                <a:spcPts val="0"/>
              </a:spcBef>
              <a:spcAft>
                <a:spcPts val="0"/>
              </a:spcAft>
              <a:buClr>
                <a:srgbClr val="545454"/>
              </a:buClr>
              <a:buSzPts val="1200"/>
              <a:buChar char="●"/>
            </a:pPr>
            <a:r>
              <a:rPr lang="en-GB">
                <a:solidFill>
                  <a:srgbClr val="545454"/>
                </a:solidFill>
                <a:latin typeface="Arial"/>
                <a:ea typeface="Arial"/>
                <a:cs typeface="Arial"/>
                <a:sym typeface="Arial"/>
              </a:rPr>
              <a:t>Supported accommodation</a:t>
            </a:r>
            <a:endParaRPr>
              <a:solidFill>
                <a:srgbClr val="545454"/>
              </a:solidFill>
              <a:latin typeface="Arial"/>
              <a:ea typeface="Arial"/>
              <a:cs typeface="Arial"/>
              <a:sym typeface="Arial"/>
            </a:endParaRPr>
          </a:p>
          <a:p>
            <a:pPr indent="-304800" lvl="0" marL="457200" rtl="0" algn="l">
              <a:lnSpc>
                <a:spcPct val="115000"/>
              </a:lnSpc>
              <a:spcBef>
                <a:spcPts val="0"/>
              </a:spcBef>
              <a:spcAft>
                <a:spcPts val="0"/>
              </a:spcAft>
              <a:buClr>
                <a:srgbClr val="545454"/>
              </a:buClr>
              <a:buSzPts val="1200"/>
              <a:buChar char="●"/>
            </a:pPr>
            <a:r>
              <a:rPr lang="en-GB">
                <a:solidFill>
                  <a:srgbClr val="545454"/>
                </a:solidFill>
                <a:latin typeface="Arial"/>
                <a:ea typeface="Arial"/>
                <a:cs typeface="Arial"/>
                <a:sym typeface="Arial"/>
              </a:rPr>
              <a:t>Specialist community support</a:t>
            </a:r>
            <a:endParaRPr>
              <a:solidFill>
                <a:srgbClr val="545454"/>
              </a:solidFill>
              <a:latin typeface="Arial"/>
              <a:ea typeface="Arial"/>
              <a:cs typeface="Arial"/>
              <a:sym typeface="Arial"/>
            </a:endParaRPr>
          </a:p>
          <a:p>
            <a:pPr indent="-304800" lvl="0" marL="457200" rtl="0" algn="l">
              <a:lnSpc>
                <a:spcPct val="115000"/>
              </a:lnSpc>
              <a:spcBef>
                <a:spcPts val="0"/>
              </a:spcBef>
              <a:spcAft>
                <a:spcPts val="0"/>
              </a:spcAft>
              <a:buClr>
                <a:srgbClr val="545454"/>
              </a:buClr>
              <a:buSzPts val="1200"/>
              <a:buChar char="●"/>
            </a:pPr>
            <a:r>
              <a:rPr lang="en-GB">
                <a:solidFill>
                  <a:srgbClr val="545454"/>
                </a:solidFill>
                <a:latin typeface="Arial"/>
                <a:ea typeface="Arial"/>
                <a:cs typeface="Arial"/>
                <a:sym typeface="Arial"/>
              </a:rPr>
              <a:t>Employment support</a:t>
            </a:r>
            <a:endParaRPr>
              <a:solidFill>
                <a:srgbClr val="545454"/>
              </a:solidFill>
              <a:latin typeface="Arial"/>
              <a:ea typeface="Arial"/>
              <a:cs typeface="Arial"/>
              <a:sym typeface="Arial"/>
            </a:endParaRPr>
          </a:p>
          <a:p>
            <a:pPr indent="-304800" lvl="0" marL="457200" rtl="0" algn="l">
              <a:lnSpc>
                <a:spcPct val="115000"/>
              </a:lnSpc>
              <a:spcBef>
                <a:spcPts val="0"/>
              </a:spcBef>
              <a:spcAft>
                <a:spcPts val="0"/>
              </a:spcAft>
              <a:buClr>
                <a:srgbClr val="545454"/>
              </a:buClr>
              <a:buSzPts val="1200"/>
              <a:buChar char="●"/>
            </a:pPr>
            <a:r>
              <a:rPr lang="en-GB">
                <a:solidFill>
                  <a:srgbClr val="545454"/>
                </a:solidFill>
                <a:latin typeface="Arial"/>
                <a:ea typeface="Arial"/>
                <a:cs typeface="Arial"/>
                <a:sym typeface="Arial"/>
              </a:rPr>
              <a:t>Service user involvement</a:t>
            </a:r>
            <a:endParaRPr>
              <a:solidFill>
                <a:srgbClr val="545454"/>
              </a:solidFill>
              <a:latin typeface="Arial"/>
              <a:ea typeface="Arial"/>
              <a:cs typeface="Arial"/>
              <a:sym typeface="Arial"/>
            </a:endParaRPr>
          </a:p>
          <a:p>
            <a:pPr indent="-304800" lvl="0" marL="457200" rtl="0" algn="l">
              <a:lnSpc>
                <a:spcPct val="115000"/>
              </a:lnSpc>
              <a:spcBef>
                <a:spcPts val="0"/>
              </a:spcBef>
              <a:spcAft>
                <a:spcPts val="0"/>
              </a:spcAft>
              <a:buClr>
                <a:srgbClr val="545454"/>
              </a:buClr>
              <a:buSzPts val="1200"/>
              <a:buChar char="●"/>
            </a:pPr>
            <a:r>
              <a:rPr lang="en-GB">
                <a:solidFill>
                  <a:srgbClr val="545454"/>
                </a:solidFill>
                <a:latin typeface="Arial"/>
                <a:ea typeface="Arial"/>
                <a:cs typeface="Arial"/>
                <a:sym typeface="Arial"/>
              </a:rPr>
              <a:t>Support for refugees and asylum seekers</a:t>
            </a:r>
            <a:endParaRPr>
              <a:solidFill>
                <a:srgbClr val="545454"/>
              </a:solidFill>
              <a:latin typeface="Arial"/>
              <a:ea typeface="Arial"/>
              <a:cs typeface="Arial"/>
              <a:sym typeface="Arial"/>
            </a:endParaRPr>
          </a:p>
          <a:p>
            <a:pPr indent="0" lvl="0" marL="0" rtl="0" algn="l">
              <a:lnSpc>
                <a:spcPct val="115000"/>
              </a:lnSpc>
              <a:spcBef>
                <a:spcPts val="2400"/>
              </a:spcBef>
              <a:spcAft>
                <a:spcPts val="0"/>
              </a:spcAft>
              <a:buNone/>
            </a:pPr>
            <a:r>
              <a:rPr lang="en-GB">
                <a:solidFill>
                  <a:srgbClr val="545454"/>
                </a:solidFill>
                <a:latin typeface="Arial"/>
                <a:ea typeface="Arial"/>
                <a:cs typeface="Arial"/>
                <a:sym typeface="Arial"/>
              </a:rPr>
              <a:t>The first phase of the work involves 6 workshops for organisations and current providers of services, then six focus groups for people who use services, carers and family members. I’d recommend coming along to any relevant sessions, you’re welcome to pick and choose, and letting the people who use your services know about the focus groups as well - there’s also the potential for a member of staff to come into an existing group to speak to people if that would be preferred, particularly if there are barriers to taking part in wider group discussions, because they want to be as inclusive and outward looking as possible. Go to tinyurl.com/MentalHealthReviews and it will take you to the page which has the booking links. </a:t>
            </a:r>
            <a:endParaRPr>
              <a:solidFill>
                <a:srgbClr val="545454"/>
              </a:solidFill>
              <a:latin typeface="Arial"/>
              <a:ea typeface="Arial"/>
              <a:cs typeface="Arial"/>
              <a:sym typeface="Arial"/>
            </a:endParaRPr>
          </a:p>
          <a:p>
            <a:pPr indent="0" lvl="0" marL="0" rtl="0" algn="l">
              <a:lnSpc>
                <a:spcPct val="115000"/>
              </a:lnSpc>
              <a:spcBef>
                <a:spcPts val="2400"/>
              </a:spcBef>
              <a:spcAft>
                <a:spcPts val="0"/>
              </a:spcAft>
              <a:buNone/>
            </a:pPr>
            <a:r>
              <a:t/>
            </a:r>
            <a:endParaRPr/>
          </a:p>
        </p:txBody>
      </p:sp>
      <p:sp>
        <p:nvSpPr>
          <p:cNvPr id="114" name="Google Shape;114;gdb56db5b81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67fe1bec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b67fe1bec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a:t>In terms of the schedule for the review as a whole, the 6 workshops and 6 focus groups on each theme are called the coproduction and involvement phase which will last until July, then in August they’ll be looking through all the findings from those sessions and analysing them.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Then on the 10th September there will be another workshop sharing that analysis and what the next steps are for the contracts.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Then over the following year, October 2021 to September 2022, they will do any procurement activity that may be required, and what that looks like will depend on what comes out of the review process, but it should be outlined in the session on the 10th September.</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Then between October 2022 and March 2023 is the mobilisation period, so getting everything ready for the new contracts to formally start on the 1st April 2023.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So that’s all we know for now, but again please do let me know any questions you may have as and when.</a:t>
            </a:r>
            <a:endParaRPr/>
          </a:p>
        </p:txBody>
      </p:sp>
      <p:sp>
        <p:nvSpPr>
          <p:cNvPr id="123" name="Google Shape;123;gb67fe1bec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rgbClr val="222222"/>
                </a:solidFill>
                <a:latin typeface="Arial"/>
                <a:ea typeface="Arial"/>
                <a:cs typeface="Arial"/>
                <a:sym typeface="Arial"/>
              </a:rPr>
              <a:t>The mental health collaborative is</a:t>
            </a:r>
            <a:r>
              <a:rPr lang="en-GB" sz="1100">
                <a:latin typeface="Arial"/>
                <a:ea typeface="Arial"/>
                <a:cs typeface="Arial"/>
                <a:sym typeface="Arial"/>
              </a:rPr>
              <a:t> a group of commissioners, providers of mental health and social care services and people who have lived experience of mental health issues, whose goal is to improve the mental health and wellbeing of people in Leeds through strengthening partnership working, with our first focus being Priority 6 of the MH strategy, around timely access to crisis support.</a:t>
            </a:r>
            <a:endParaRPr sz="1100">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GB"/>
              <a:t>In terms of updates, there’s the Mental Health Collaborative group of crisis services and commissioners, and our third sector wider working group specifically looking at the impact of access to crisis on the wider system:</a:t>
            </a:r>
            <a:endParaRPr/>
          </a:p>
          <a:p>
            <a:pPr indent="0" lvl="0" marL="45720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Our wider working group of around 30 third sector organisations had our first meeting on the 20th April and the quality of the feedback and recommendations we got were just incredible, so thank you so much to everyone who gave their time. 6 pages of ongoing issues and 6 pages of recommendations came out of the discussions, so tonnes of insight around how the system is working at the moment and how it could be improved. </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mental health collaborative core group had its first full meeting which they called the “Define” stage - and as part of the meeting I did a presentation on the ongoing issues and how narrow criteria for crisis support is negatively impacting on the third sector and carers - the feedback was that it was a powerful presentation which again is down to your feedback and insights, and it has helped set the scene for the priorities going forward. </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next stages of the mental health collaborative are the discovery and dreaming stages in July - and as part of that i’ll be doing another presentation around all of the recommendations that the group came up with - progress in terms of the content is a little slower than I had anticipated, so it’s likely we will postpone the July date I had put in the diary for the reference group to meet next, as we got so much done in that meeting and I </a:t>
            </a:r>
            <a:r>
              <a:rPr lang="en-GB" sz="1100">
                <a:highlight>
                  <a:srgbClr val="FFFFFF"/>
                </a:highlight>
                <a:latin typeface="Arial"/>
                <a:ea typeface="Arial"/>
                <a:cs typeface="Arial"/>
                <a:sym typeface="Arial"/>
              </a:rPr>
              <a:t>don't want to bring the group back together until we can further the conversation, so it’s likely the next meeting will be late July or early September. I’ll get something in the diary soon and let everyone know.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42" name="Google Shape;1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a1da18ea4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highlight>
                <a:srgbClr val="FFFFFF"/>
              </a:highlight>
              <a:latin typeface="Arial"/>
              <a:ea typeface="Arial"/>
              <a:cs typeface="Arial"/>
              <a:sym typeface="Arial"/>
            </a:endParaRPr>
          </a:p>
          <a:p>
            <a:pPr indent="0" lvl="0" marL="0" rtl="0" algn="l">
              <a:lnSpc>
                <a:spcPct val="115000"/>
              </a:lnSpc>
              <a:spcBef>
                <a:spcPts val="0"/>
              </a:spcBef>
              <a:spcAft>
                <a:spcPts val="0"/>
              </a:spcAft>
              <a:buNone/>
            </a:pPr>
            <a:r>
              <a:t/>
            </a:r>
            <a:endParaRPr sz="11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GB" sz="1100">
                <a:highlight>
                  <a:srgbClr val="FFFFFF"/>
                </a:highlight>
                <a:latin typeface="Arial"/>
                <a:ea typeface="Arial"/>
                <a:cs typeface="Arial"/>
                <a:sym typeface="Arial"/>
              </a:rPr>
              <a:t>Next, the Community Mental Health Transformation Plan</a:t>
            </a:r>
            <a:endParaRPr b="1" sz="1100">
              <a:highlight>
                <a:srgbClr val="FFFFFF"/>
              </a:highlight>
              <a:latin typeface="Arial"/>
              <a:ea typeface="Arial"/>
              <a:cs typeface="Arial"/>
              <a:sym typeface="Arial"/>
            </a:endParaRPr>
          </a:p>
          <a:p>
            <a:pPr indent="0" lvl="0" marL="0" rtl="0" algn="l">
              <a:lnSpc>
                <a:spcPct val="180000"/>
              </a:lnSpc>
              <a:spcBef>
                <a:spcPts val="0"/>
              </a:spcBef>
              <a:spcAft>
                <a:spcPts val="0"/>
              </a:spcAft>
              <a:buClr>
                <a:schemeClr val="dk1"/>
              </a:buClr>
              <a:buSzPts val="1100"/>
              <a:buFont typeface="Arial"/>
              <a:buNone/>
            </a:pPr>
            <a:r>
              <a:rPr b="1" lang="en-GB" sz="1100">
                <a:highlight>
                  <a:srgbClr val="FFFFFF"/>
                </a:highlight>
                <a:latin typeface="Arial"/>
                <a:ea typeface="Arial"/>
                <a:cs typeface="Arial"/>
                <a:sym typeface="Arial"/>
              </a:rPr>
              <a:t>So this is the plan to improve care for people with Severe Mental Illness (SMI). Specifically for adults &amp; older adults:</a:t>
            </a:r>
            <a:endParaRPr b="1" sz="1100">
              <a:highlight>
                <a:srgbClr val="FFFFFF"/>
              </a:highlight>
              <a:latin typeface="Arial"/>
              <a:ea typeface="Arial"/>
              <a:cs typeface="Arial"/>
              <a:sym typeface="Arial"/>
            </a:endParaRPr>
          </a:p>
          <a:p>
            <a:pPr indent="-298450" lvl="0" marL="5969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With eating disorders.</a:t>
            </a:r>
            <a:endParaRPr sz="1100">
              <a:highlight>
                <a:srgbClr val="FFFFFF"/>
              </a:highlight>
              <a:latin typeface="Arial"/>
              <a:ea typeface="Arial"/>
              <a:cs typeface="Arial"/>
              <a:sym typeface="Arial"/>
            </a:endParaRPr>
          </a:p>
          <a:p>
            <a:pPr indent="-298450" lvl="0" marL="5969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complex mental health difficulties associated with a diagnosis of a personality disorder.</a:t>
            </a:r>
            <a:endParaRPr sz="1100">
              <a:highlight>
                <a:srgbClr val="FFFFFF"/>
              </a:highlight>
              <a:latin typeface="Arial"/>
              <a:ea typeface="Arial"/>
              <a:cs typeface="Arial"/>
              <a:sym typeface="Arial"/>
            </a:endParaRPr>
          </a:p>
          <a:p>
            <a:pPr indent="-298450" lvl="0" marL="5969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And those in need of mental health rehabilitation services. </a:t>
            </a:r>
            <a:endParaRPr sz="11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latin typeface="Arial"/>
              <a:ea typeface="Arial"/>
              <a:cs typeface="Arial"/>
              <a:sym typeface="Arial"/>
            </a:endParaRPr>
          </a:p>
          <a:p>
            <a:pPr indent="0" lvl="0" marL="0" rtl="0" algn="l">
              <a:lnSpc>
                <a:spcPct val="180000"/>
              </a:lnSpc>
              <a:spcBef>
                <a:spcPts val="0"/>
              </a:spcBef>
              <a:spcAft>
                <a:spcPts val="0"/>
              </a:spcAft>
              <a:buClr>
                <a:schemeClr val="dk1"/>
              </a:buClr>
              <a:buSzPts val="1100"/>
              <a:buFont typeface="Arial"/>
              <a:buNone/>
            </a:pPr>
            <a:r>
              <a:rPr b="1" lang="en-GB" sz="1100">
                <a:highlight>
                  <a:srgbClr val="FFFFFF"/>
                </a:highlight>
                <a:latin typeface="Arial"/>
                <a:ea typeface="Arial"/>
                <a:cs typeface="Arial"/>
                <a:sym typeface="Arial"/>
              </a:rPr>
              <a:t>Just to recap a broad overview of the plan for those of you who are new to these meetings:</a:t>
            </a:r>
            <a:endParaRPr b="1" sz="1100">
              <a:highlight>
                <a:srgbClr val="FFFFFF"/>
              </a:highlight>
              <a:latin typeface="Arial"/>
              <a:ea typeface="Arial"/>
              <a:cs typeface="Arial"/>
              <a:sym typeface="Arial"/>
            </a:endParaRPr>
          </a:p>
          <a:p>
            <a:pPr indent="-298450" lvl="0" marL="5969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The idea is to create Integrated Community Mental Health Hubs which act as a single point of access to wider services and are co-produced by people with Severe Mental Illness.</a:t>
            </a:r>
            <a:endParaRPr sz="1100">
              <a:highlight>
                <a:srgbClr val="FFFFFF"/>
              </a:highlight>
              <a:latin typeface="Arial"/>
              <a:ea typeface="Arial"/>
              <a:cs typeface="Arial"/>
              <a:sym typeface="Arial"/>
            </a:endParaRPr>
          </a:p>
          <a:p>
            <a:pPr indent="-298450" lvl="0" marL="5969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There will be an emphasis on the stepping up and stepping down support, avoiding the ‘cliff edge’ of support after being discharged. </a:t>
            </a:r>
            <a:endParaRPr sz="1100">
              <a:highlight>
                <a:srgbClr val="FFFFFF"/>
              </a:highlight>
              <a:latin typeface="Arial"/>
              <a:ea typeface="Arial"/>
              <a:cs typeface="Arial"/>
              <a:sym typeface="Arial"/>
            </a:endParaRPr>
          </a:p>
          <a:p>
            <a:pPr indent="-298450" lvl="0" marL="5969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So a ‘No wrong door or shared front door’ approach, that is trauma informed</a:t>
            </a:r>
            <a:endParaRPr sz="1100">
              <a:highlight>
                <a:srgbClr val="FFFFFF"/>
              </a:highlight>
              <a:latin typeface="Arial"/>
              <a:ea typeface="Arial"/>
              <a:cs typeface="Arial"/>
              <a:sym typeface="Arial"/>
            </a:endParaRPr>
          </a:p>
          <a:p>
            <a:pPr indent="-298450" lvl="0" marL="5969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And there are three early implementer sites: Leeds Student Medical Practice and the Light, West Leeds and HATCH (Which covers, Chapeltown, Burmantofts, Harehills &amp; Richmond Hill) and the work will spread over a minimum of three years. </a:t>
            </a:r>
            <a:endParaRPr sz="11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In exciting news, they have just recruited a Programme Manager for Community Mental Health Transformation, Liz Hindmarsh, to lead on this work *input from Liz*</a:t>
            </a:r>
            <a:endParaRPr sz="1100">
              <a:highlight>
                <a:srgbClr val="FFFFFF"/>
              </a:highlight>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151" name="Google Shape;151;gca1da18ea4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9ef9be067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So, some more events and meetings that are coming up. Firstly,</a:t>
            </a:r>
            <a:r>
              <a:rPr lang="en-GB" sz="1150">
                <a:highlight>
                  <a:srgbClr val="FFFFFF"/>
                </a:highlight>
                <a:latin typeface="Arial"/>
                <a:ea typeface="Arial"/>
                <a:cs typeface="Arial"/>
                <a:sym typeface="Arial"/>
              </a:rPr>
              <a:t> you’re all invited to attend a Synergi </a:t>
            </a:r>
            <a:r>
              <a:rPr lang="en-GB" sz="1150" u="sng">
                <a:highlight>
                  <a:srgbClr val="FFFFFF"/>
                </a:highlight>
                <a:latin typeface="Arial"/>
                <a:ea typeface="Arial"/>
                <a:cs typeface="Arial"/>
                <a:sym typeface="Arial"/>
                <a:hlinkClick r:id="rId2"/>
              </a:rPr>
              <a:t>Creative Spaces Leeds event: called Transforming Ethnic Inequalities in mental health: the journey so far</a:t>
            </a:r>
            <a:r>
              <a:rPr lang="en-GB" sz="1150">
                <a:highlight>
                  <a:srgbClr val="FFFFFF"/>
                </a:highlight>
                <a:latin typeface="Arial"/>
                <a:ea typeface="Arial"/>
                <a:cs typeface="Arial"/>
                <a:sym typeface="Arial"/>
              </a:rPr>
              <a:t>, on the 8th June, 11am-1pm.</a:t>
            </a:r>
            <a:endParaRPr sz="1150">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5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GB">
                <a:highlight>
                  <a:srgbClr val="FFFFFF"/>
                </a:highlight>
                <a:latin typeface="Roboto"/>
                <a:ea typeface="Roboto"/>
                <a:cs typeface="Roboto"/>
                <a:sym typeface="Roboto"/>
              </a:rPr>
              <a:t>Creative Spaces: </a:t>
            </a:r>
            <a:r>
              <a:rPr lang="en-GB">
                <a:highlight>
                  <a:srgbClr val="FFFFFF"/>
                </a:highlight>
                <a:latin typeface="Roboto"/>
                <a:ea typeface="Roboto"/>
                <a:cs typeface="Roboto"/>
                <a:sym typeface="Roboto"/>
              </a:rPr>
              <a:t>is a co-designed,</a:t>
            </a:r>
            <a:r>
              <a:rPr b="1" lang="en-GB">
                <a:highlight>
                  <a:srgbClr val="FFFFFF"/>
                </a:highlight>
                <a:latin typeface="Roboto"/>
                <a:ea typeface="Roboto"/>
                <a:cs typeface="Roboto"/>
                <a:sym typeface="Roboto"/>
              </a:rPr>
              <a:t> </a:t>
            </a:r>
            <a:r>
              <a:rPr lang="en-GB">
                <a:highlight>
                  <a:srgbClr val="FFFFFF"/>
                </a:highlight>
                <a:latin typeface="Roboto"/>
                <a:ea typeface="Roboto"/>
                <a:cs typeface="Roboto"/>
                <a:sym typeface="Roboto"/>
              </a:rPr>
              <a:t>solution-focused dialogue around supporting health systems to prevent or reduce ethnic inequalities and the multiple disadvantages experienced by people with severe mental illnesses. </a:t>
            </a:r>
            <a:endParaRPr>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GB">
                <a:highlight>
                  <a:srgbClr val="FFFFFF"/>
                </a:highlight>
                <a:latin typeface="Roboto"/>
                <a:ea typeface="Roboto"/>
                <a:cs typeface="Roboto"/>
                <a:sym typeface="Roboto"/>
              </a:rPr>
              <a:t>It’s part of the work from the Synergi Collaborative Centre who do really innovative work - and Inspire North, Forum Central, Leeds City Council &amp; Leeds &amp; York Partnership Foundation Trust (or LYPFT) are all involved. There are two funded posts within the Synergi work, Delvina Saunders, who is focusing on adults and is based in Leeds City Council, and Marvina Newton who is focused on Children &amp; Young People and is based in Forum Central. I’d highly recommend coming along to this event as it will give you a really good overview of all the work that’s been done so far in Leeds and the local priorities going forward. </a:t>
            </a:r>
            <a:endParaRPr>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rgbClr val="6F7287"/>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150">
              <a:solidFill>
                <a:srgbClr val="23496D"/>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59" name="Google Shape;159;gc9ef9be067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 type="body"/>
          </p:nvPr>
        </p:nvSpPr>
        <p:spPr>
          <a:xfrm rot="5400000">
            <a:off x="1799434"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6"/>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4" name="Shape 84"/>
        <p:cNvGrpSpPr/>
        <p:nvPr/>
      </p:nvGrpSpPr>
      <p:grpSpPr>
        <a:xfrm>
          <a:off x="0" y="0"/>
          <a:ext cx="0" cy="0"/>
          <a:chOff x="0" y="0"/>
          <a:chExt cx="0" cy="0"/>
        </a:xfrm>
      </p:grpSpPr>
      <p:sp>
        <p:nvSpPr>
          <p:cNvPr id="85" name="Google Shape;85;gb67fe1becd_0_2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gb67fe1becd_0_264"/>
          <p:cNvSpPr txBox="1"/>
          <p:nvPr>
            <p:ph idx="1" type="body"/>
          </p:nvPr>
        </p:nvSpPr>
        <p:spPr>
          <a:xfrm>
            <a:off x="576000" y="1511999"/>
            <a:ext cx="11040000" cy="4500000"/>
          </a:xfrm>
          <a:prstGeom prst="rect">
            <a:avLst/>
          </a:prstGeom>
          <a:noFill/>
          <a:ln>
            <a:noFill/>
          </a:ln>
        </p:spPr>
        <p:txBody>
          <a:bodyPr anchorCtr="0" anchor="t" bIns="0" lIns="0" spcFirstLastPara="1" rIns="0" wrap="square" tIns="0">
            <a:normAutofit/>
          </a:bodyPr>
          <a:lstStyle>
            <a:lvl1pPr indent="-406400" lvl="0" marL="457200" rtl="0" algn="l">
              <a:lnSpc>
                <a:spcPct val="90000"/>
              </a:lnSpc>
              <a:spcBef>
                <a:spcPts val="1000"/>
              </a:spcBef>
              <a:spcAft>
                <a:spcPts val="0"/>
              </a:spcAft>
              <a:buClr>
                <a:srgbClr val="3A3838"/>
              </a:buClr>
              <a:buSzPts val="2800"/>
              <a:buChar char="•"/>
              <a:defRPr>
                <a:solidFill>
                  <a:srgbClr val="3A3838"/>
                </a:solidFill>
                <a:latin typeface="Arial"/>
                <a:ea typeface="Arial"/>
                <a:cs typeface="Arial"/>
                <a:sym typeface="Arial"/>
              </a:defRPr>
            </a:lvl1pPr>
            <a:lvl2pPr indent="-381000" lvl="1" marL="914400" rtl="0" algn="l">
              <a:lnSpc>
                <a:spcPct val="90000"/>
              </a:lnSpc>
              <a:spcBef>
                <a:spcPts val="500"/>
              </a:spcBef>
              <a:spcAft>
                <a:spcPts val="0"/>
              </a:spcAft>
              <a:buClr>
                <a:srgbClr val="3A3838"/>
              </a:buClr>
              <a:buSzPts val="2400"/>
              <a:buChar char="•"/>
              <a:defRPr>
                <a:solidFill>
                  <a:srgbClr val="3A3838"/>
                </a:solidFill>
                <a:latin typeface="Arial"/>
                <a:ea typeface="Arial"/>
                <a:cs typeface="Arial"/>
                <a:sym typeface="Arial"/>
              </a:defRPr>
            </a:lvl2pPr>
            <a:lvl3pPr indent="-355600" lvl="2" marL="1371600" rtl="0" algn="l">
              <a:lnSpc>
                <a:spcPct val="90000"/>
              </a:lnSpc>
              <a:spcBef>
                <a:spcPts val="500"/>
              </a:spcBef>
              <a:spcAft>
                <a:spcPts val="0"/>
              </a:spcAft>
              <a:buClr>
                <a:srgbClr val="3A3838"/>
              </a:buClr>
              <a:buSzPts val="2000"/>
              <a:buChar char="•"/>
              <a:defRPr>
                <a:solidFill>
                  <a:srgbClr val="3A3838"/>
                </a:solidFill>
                <a:latin typeface="Arial"/>
                <a:ea typeface="Arial"/>
                <a:cs typeface="Arial"/>
                <a:sym typeface="Arial"/>
              </a:defRPr>
            </a:lvl3pPr>
            <a:lvl4pPr indent="-342900" lvl="3" marL="1828800" rtl="0" algn="l">
              <a:lnSpc>
                <a:spcPct val="90000"/>
              </a:lnSpc>
              <a:spcBef>
                <a:spcPts val="500"/>
              </a:spcBef>
              <a:spcAft>
                <a:spcPts val="0"/>
              </a:spcAft>
              <a:buClr>
                <a:srgbClr val="3A3838"/>
              </a:buClr>
              <a:buSzPts val="1800"/>
              <a:buChar char="•"/>
              <a:defRPr>
                <a:solidFill>
                  <a:srgbClr val="3A3838"/>
                </a:solidFill>
                <a:latin typeface="Arial"/>
                <a:ea typeface="Arial"/>
                <a:cs typeface="Arial"/>
                <a:sym typeface="Arial"/>
              </a:defRPr>
            </a:lvl4pPr>
            <a:lvl5pPr indent="-342900" lvl="4" marL="2286000" rtl="0" algn="l">
              <a:lnSpc>
                <a:spcPct val="90000"/>
              </a:lnSpc>
              <a:spcBef>
                <a:spcPts val="500"/>
              </a:spcBef>
              <a:spcAft>
                <a:spcPts val="0"/>
              </a:spcAft>
              <a:buClr>
                <a:srgbClr val="3A3838"/>
              </a:buClr>
              <a:buSzPts val="1800"/>
              <a:buChar char="•"/>
              <a:defRPr>
                <a:solidFill>
                  <a:srgbClr val="3A3838"/>
                </a:solidFill>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gb67fe1becd_0_264"/>
          <p:cNvSpPr txBox="1"/>
          <p:nvPr>
            <p:ph idx="11" type="ftr"/>
          </p:nvPr>
        </p:nvSpPr>
        <p:spPr>
          <a:xfrm>
            <a:off x="4165605" y="6356352"/>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b67fe1becd_0_264"/>
          <p:cNvSpPr txBox="1"/>
          <p:nvPr>
            <p:ph idx="12" type="sldNum"/>
          </p:nvPr>
        </p:nvSpPr>
        <p:spPr>
          <a:xfrm>
            <a:off x="8737604" y="6356352"/>
            <a:ext cx="28449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gb67fe1becd_0_264"/>
          <p:cNvSpPr txBox="1"/>
          <p:nvPr>
            <p:ph idx="2" type="body"/>
          </p:nvPr>
        </p:nvSpPr>
        <p:spPr>
          <a:xfrm>
            <a:off x="575999" y="1008000"/>
            <a:ext cx="10320000" cy="288000"/>
          </a:xfrm>
          <a:prstGeom prst="rect">
            <a:avLst/>
          </a:prstGeom>
          <a:noFill/>
          <a:ln>
            <a:noFill/>
          </a:ln>
        </p:spPr>
        <p:txBody>
          <a:bodyPr anchorCtr="0" anchor="b" bIns="45700" lIns="0" spcFirstLastPara="1" rIns="0" wrap="square" tIns="45700">
            <a:normAutofit/>
          </a:bodyPr>
          <a:lstStyle>
            <a:lvl1pPr indent="-406400" lvl="0" marL="457200" rtl="0" algn="l">
              <a:lnSpc>
                <a:spcPct val="90000"/>
              </a:lnSpc>
              <a:spcBef>
                <a:spcPts val="1000"/>
              </a:spcBef>
              <a:spcAft>
                <a:spcPts val="0"/>
              </a:spcAft>
              <a:buClr>
                <a:srgbClr val="7F7F7F"/>
              </a:buClr>
              <a:buSzPts val="2800"/>
              <a:buChar char="•"/>
              <a:defRPr b="0" i="1">
                <a:solidFill>
                  <a:srgbClr val="7F7F7F"/>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7"/>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7"/>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8"/>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8"/>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831849"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 type="body"/>
          </p:nvPr>
        </p:nvSpPr>
        <p:spPr>
          <a:xfrm>
            <a:off x="831849" y="4589849"/>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9"/>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9"/>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0"/>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839788"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1"/>
          <p:cNvSpPr txBox="1"/>
          <p:nvPr>
            <p:ph idx="3" type="body"/>
          </p:nvPr>
        </p:nvSpPr>
        <p:spPr>
          <a:xfrm>
            <a:off x="6172203"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1"/>
          <p:cNvSpPr txBox="1"/>
          <p:nvPr>
            <p:ph idx="4" type="body"/>
          </p:nvPr>
        </p:nvSpPr>
        <p:spPr>
          <a:xfrm>
            <a:off x="6172203"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1"/>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 type="body"/>
          </p:nvPr>
        </p:nvSpPr>
        <p:spPr>
          <a:xfrm>
            <a:off x="5183188" y="987426"/>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3"/>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p:nvPr>
            <p:ph idx="2" type="pic"/>
          </p:nvPr>
        </p:nvSpPr>
        <p:spPr>
          <a:xfrm>
            <a:off x="5183188" y="987426"/>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736"/>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736"/>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736"/>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t.co/6tVUlBonta?amp=1"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mailto:hello@forumcentral.org.uk"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www.youtube.com/watch?v=lunGoNxzlkw" TargetMode="Externa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0" y="-76200"/>
            <a:ext cx="12277725" cy="7010400"/>
          </a:xfrm>
          <a:prstGeom prst="rect">
            <a:avLst/>
          </a:prstGeom>
          <a:solidFill>
            <a:srgbClr val="4363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sign&#10;&#10;Description automatically generated" id="95" name="Google Shape;95;p1"/>
          <p:cNvPicPr preferRelativeResize="0"/>
          <p:nvPr/>
        </p:nvPicPr>
        <p:blipFill rotWithShape="1">
          <a:blip r:embed="rId3">
            <a:alphaModFix/>
          </a:blip>
          <a:srcRect b="0" l="0" r="0" t="0"/>
          <a:stretch/>
        </p:blipFill>
        <p:spPr>
          <a:xfrm>
            <a:off x="3736686" y="309649"/>
            <a:ext cx="4804351" cy="4804351"/>
          </a:xfrm>
          <a:prstGeom prst="rect">
            <a:avLst/>
          </a:prstGeom>
          <a:noFill/>
          <a:ln>
            <a:noFill/>
          </a:ln>
        </p:spPr>
      </p:pic>
      <p:sp>
        <p:nvSpPr>
          <p:cNvPr id="96" name="Google Shape;96;p1"/>
          <p:cNvSpPr txBox="1"/>
          <p:nvPr/>
        </p:nvSpPr>
        <p:spPr>
          <a:xfrm>
            <a:off x="0" y="5114000"/>
            <a:ext cx="122778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FF"/>
                </a:solidFill>
                <a:latin typeface="Quicksand"/>
                <a:ea typeface="Quicksand"/>
                <a:cs typeface="Quicksand"/>
                <a:sym typeface="Quicksand"/>
              </a:rPr>
              <a:t>Mental Health Information &amp; Strategy Meeting, 2</a:t>
            </a:r>
            <a:r>
              <a:rPr b="1" lang="en-GB" sz="2500">
                <a:solidFill>
                  <a:srgbClr val="FFFFFF"/>
                </a:solidFill>
                <a:latin typeface="Quicksand"/>
                <a:ea typeface="Quicksand"/>
                <a:cs typeface="Quicksand"/>
                <a:sym typeface="Quicksand"/>
              </a:rPr>
              <a:t>6</a:t>
            </a:r>
            <a:r>
              <a:rPr b="1" i="0" lang="en-GB" sz="2500" u="none" cap="none" strike="noStrike">
                <a:solidFill>
                  <a:srgbClr val="FFFFFF"/>
                </a:solidFill>
                <a:latin typeface="Quicksand"/>
                <a:ea typeface="Quicksand"/>
                <a:cs typeface="Quicksand"/>
                <a:sym typeface="Quicksand"/>
              </a:rPr>
              <a:t>th Ma</a:t>
            </a:r>
            <a:r>
              <a:rPr b="1" lang="en-GB" sz="2500">
                <a:solidFill>
                  <a:srgbClr val="FFFFFF"/>
                </a:solidFill>
                <a:latin typeface="Quicksand"/>
                <a:ea typeface="Quicksand"/>
                <a:cs typeface="Quicksand"/>
                <a:sym typeface="Quicksand"/>
              </a:rPr>
              <a:t>y</a:t>
            </a:r>
            <a:r>
              <a:rPr b="1" i="0" lang="en-GB" sz="2500" u="none" cap="none" strike="noStrike">
                <a:solidFill>
                  <a:srgbClr val="FFFFFF"/>
                </a:solidFill>
                <a:latin typeface="Quicksand"/>
                <a:ea typeface="Quicksand"/>
                <a:cs typeface="Quicksand"/>
                <a:sym typeface="Quicksand"/>
              </a:rPr>
              <a:t>, 1</a:t>
            </a:r>
            <a:r>
              <a:rPr b="1" lang="en-GB" sz="2500">
                <a:solidFill>
                  <a:srgbClr val="FFFFFF"/>
                </a:solidFill>
                <a:latin typeface="Quicksand"/>
                <a:ea typeface="Quicksand"/>
                <a:cs typeface="Quicksand"/>
                <a:sym typeface="Quicksand"/>
              </a:rPr>
              <a:t>-3pm</a:t>
            </a:r>
            <a:endParaRPr b="1" i="0" sz="2500" u="none" cap="none" strike="noStrike">
              <a:solidFill>
                <a:srgbClr val="FFFFFF"/>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dcd5568698_0_13"/>
          <p:cNvSpPr txBox="1"/>
          <p:nvPr/>
        </p:nvSpPr>
        <p:spPr>
          <a:xfrm>
            <a:off x="2349500" y="5600700"/>
            <a:ext cx="7315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u="sng">
                <a:solidFill>
                  <a:srgbClr val="1B95E0"/>
                </a:solidFill>
                <a:latin typeface="Quicksand"/>
                <a:ea typeface="Quicksand"/>
                <a:cs typeface="Quicksand"/>
                <a:sym typeface="Quicksand"/>
                <a:hlinkClick r:id="rId3">
                  <a:extLst>
                    <a:ext uri="{A12FA001-AC4F-418D-AE19-62706E023703}">
                      <ahyp:hlinkClr val="tx"/>
                    </a:ext>
                  </a:extLst>
                </a:hlinkClick>
              </a:rPr>
              <a:t>tinyurl.com/thisismenorth</a:t>
            </a:r>
            <a:endParaRPr sz="4000">
              <a:latin typeface="Quicksand"/>
              <a:ea typeface="Quicksand"/>
              <a:cs typeface="Quicksand"/>
              <a:sym typeface="Quicksand"/>
            </a:endParaRPr>
          </a:p>
        </p:txBody>
      </p:sp>
      <p:pic>
        <p:nvPicPr>
          <p:cNvPr id="171" name="Google Shape;171;gdcd5568698_0_13"/>
          <p:cNvPicPr preferRelativeResize="0"/>
          <p:nvPr/>
        </p:nvPicPr>
        <p:blipFill>
          <a:blip r:embed="rId4">
            <a:alphaModFix/>
          </a:blip>
          <a:stretch>
            <a:fillRect/>
          </a:stretch>
        </p:blipFill>
        <p:spPr>
          <a:xfrm>
            <a:off x="2044700" y="1524000"/>
            <a:ext cx="7620000" cy="3810000"/>
          </a:xfrm>
          <a:prstGeom prst="rect">
            <a:avLst/>
          </a:prstGeom>
          <a:noFill/>
          <a:ln>
            <a:noFill/>
          </a:ln>
        </p:spPr>
      </p:pic>
      <p:sp>
        <p:nvSpPr>
          <p:cNvPr id="172" name="Google Shape;172;gdcd5568698_0_13"/>
          <p:cNvSpPr txBox="1"/>
          <p:nvPr/>
        </p:nvSpPr>
        <p:spPr>
          <a:xfrm>
            <a:off x="1168400" y="457200"/>
            <a:ext cx="7315200" cy="85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73" name="Google Shape;173;gdcd5568698_0_13"/>
          <p:cNvSpPr txBox="1"/>
          <p:nvPr/>
        </p:nvSpPr>
        <p:spPr>
          <a:xfrm>
            <a:off x="1367100" y="497577"/>
            <a:ext cx="10824900" cy="63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GB" sz="3500">
                <a:solidFill>
                  <a:srgbClr val="4363AE"/>
                </a:solidFill>
                <a:latin typeface="Quicksand"/>
                <a:ea typeface="Quicksand"/>
                <a:cs typeface="Quicksand"/>
                <a:sym typeface="Quicksand"/>
              </a:rPr>
              <a:t>This is Me Yorkshire - 9th June</a:t>
            </a:r>
            <a:endParaRPr b="1" i="0" sz="2800" u="none" cap="none" strike="noStrike">
              <a:solidFill>
                <a:srgbClr val="4363AE"/>
              </a:solidFill>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cxnSp>
        <p:nvCxnSpPr>
          <p:cNvPr id="178" name="Google Shape;178;gd96707e78d_0_29"/>
          <p:cNvCxnSpPr/>
          <p:nvPr/>
        </p:nvCxnSpPr>
        <p:spPr>
          <a:xfrm>
            <a:off x="457200" y="617841"/>
            <a:ext cx="0" cy="5659500"/>
          </a:xfrm>
          <a:prstGeom prst="straightConnector1">
            <a:avLst/>
          </a:prstGeom>
          <a:noFill/>
          <a:ln cap="flat" cmpd="sng" w="9525">
            <a:solidFill>
              <a:srgbClr val="4363AE"/>
            </a:solidFill>
            <a:prstDash val="dash"/>
            <a:round/>
            <a:headEnd len="sm" w="sm" type="none"/>
            <a:tailEnd len="sm" w="sm" type="none"/>
          </a:ln>
        </p:spPr>
      </p:cxnSp>
      <p:sp>
        <p:nvSpPr>
          <p:cNvPr id="179" name="Google Shape;179;gd96707e78d_0_29"/>
          <p:cNvSpPr txBox="1"/>
          <p:nvPr/>
        </p:nvSpPr>
        <p:spPr>
          <a:xfrm>
            <a:off x="1367100" y="5646452"/>
            <a:ext cx="10824900" cy="63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GB" sz="3500">
                <a:solidFill>
                  <a:srgbClr val="4363AE"/>
                </a:solidFill>
                <a:latin typeface="Quicksand"/>
                <a:ea typeface="Quicksand"/>
                <a:cs typeface="Quicksand"/>
                <a:sym typeface="Quicksand"/>
              </a:rPr>
              <a:t>tinyurl.com/thenewdifferent</a:t>
            </a:r>
            <a:endParaRPr b="1" i="0" sz="2800" u="none" cap="none" strike="noStrike">
              <a:solidFill>
                <a:srgbClr val="4363AE"/>
              </a:solidFill>
              <a:latin typeface="Quicksand"/>
              <a:ea typeface="Quicksand"/>
              <a:cs typeface="Quicksand"/>
              <a:sym typeface="Quicksand"/>
            </a:endParaRPr>
          </a:p>
        </p:txBody>
      </p:sp>
      <p:pic>
        <p:nvPicPr>
          <p:cNvPr descr="Marketing" id="180" name="Google Shape;180;gd96707e78d_0_29"/>
          <p:cNvPicPr preferRelativeResize="0"/>
          <p:nvPr/>
        </p:nvPicPr>
        <p:blipFill rotWithShape="1">
          <a:blip r:embed="rId3">
            <a:alphaModFix/>
          </a:blip>
          <a:srcRect b="0" l="0" r="0" t="0"/>
          <a:stretch/>
        </p:blipFill>
        <p:spPr>
          <a:xfrm>
            <a:off x="692400" y="131000"/>
            <a:ext cx="2274425" cy="2274425"/>
          </a:xfrm>
          <a:prstGeom prst="rect">
            <a:avLst/>
          </a:prstGeom>
          <a:noFill/>
          <a:ln>
            <a:noFill/>
          </a:ln>
        </p:spPr>
      </p:pic>
      <p:pic>
        <p:nvPicPr>
          <p:cNvPr id="181" name="Google Shape;181;gd96707e78d_0_29"/>
          <p:cNvPicPr preferRelativeResize="0"/>
          <p:nvPr/>
        </p:nvPicPr>
        <p:blipFill>
          <a:blip r:embed="rId4">
            <a:alphaModFix/>
          </a:blip>
          <a:stretch>
            <a:fillRect/>
          </a:stretch>
        </p:blipFill>
        <p:spPr>
          <a:xfrm>
            <a:off x="2966825" y="1438738"/>
            <a:ext cx="8272024" cy="3980524"/>
          </a:xfrm>
          <a:prstGeom prst="rect">
            <a:avLst/>
          </a:prstGeom>
          <a:noFill/>
          <a:ln>
            <a:noFill/>
          </a:ln>
        </p:spPr>
      </p:pic>
      <p:sp>
        <p:nvSpPr>
          <p:cNvPr id="182" name="Google Shape;182;gd96707e78d_0_29"/>
          <p:cNvSpPr txBox="1"/>
          <p:nvPr/>
        </p:nvSpPr>
        <p:spPr>
          <a:xfrm>
            <a:off x="1367100" y="497577"/>
            <a:ext cx="10824900" cy="63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GB" sz="3500">
                <a:solidFill>
                  <a:srgbClr val="4363AE"/>
                </a:solidFill>
                <a:latin typeface="Quicksand"/>
                <a:ea typeface="Quicksand"/>
                <a:cs typeface="Quicksand"/>
                <a:sym typeface="Quicksand"/>
              </a:rPr>
              <a:t>The New Different - 8th July</a:t>
            </a:r>
            <a:endParaRPr b="1" i="0" sz="2800" u="none" cap="none" strike="noStrike">
              <a:solidFill>
                <a:srgbClr val="4363AE"/>
              </a:solidFill>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cxnSp>
        <p:nvCxnSpPr>
          <p:cNvPr id="187" name="Google Shape;187;gd96707e78d_0_13"/>
          <p:cNvCxnSpPr/>
          <p:nvPr/>
        </p:nvCxnSpPr>
        <p:spPr>
          <a:xfrm>
            <a:off x="457200" y="617841"/>
            <a:ext cx="0" cy="5659500"/>
          </a:xfrm>
          <a:prstGeom prst="straightConnector1">
            <a:avLst/>
          </a:prstGeom>
          <a:noFill/>
          <a:ln cap="flat" cmpd="sng" w="9525">
            <a:solidFill>
              <a:srgbClr val="4363AE"/>
            </a:solidFill>
            <a:prstDash val="dash"/>
            <a:round/>
            <a:headEnd len="sm" w="sm" type="none"/>
            <a:tailEnd len="sm" w="sm" type="none"/>
          </a:ln>
        </p:spPr>
      </p:cxnSp>
      <p:sp>
        <p:nvSpPr>
          <p:cNvPr id="188" name="Google Shape;188;gd96707e78d_0_13"/>
          <p:cNvSpPr txBox="1"/>
          <p:nvPr/>
        </p:nvSpPr>
        <p:spPr>
          <a:xfrm>
            <a:off x="2052950" y="617855"/>
            <a:ext cx="10824900" cy="204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GB" sz="3200">
                <a:solidFill>
                  <a:srgbClr val="4363AE"/>
                </a:solidFill>
                <a:latin typeface="Quicksand"/>
                <a:ea typeface="Quicksand"/>
                <a:cs typeface="Quicksand"/>
                <a:sym typeface="Quicksand"/>
              </a:rPr>
              <a:t>Third Sector &amp; LYPFT (Leeds &amp; York Partnership Foundation Trust) Partnership Forum</a:t>
            </a:r>
            <a:endParaRPr b="1" i="0" sz="3200" u="none" cap="none" strike="noStrike">
              <a:solidFill>
                <a:srgbClr val="4363AE"/>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1100"/>
              <a:buFont typeface="Arial"/>
              <a:buNone/>
            </a:pPr>
            <a:r>
              <a:t/>
            </a:r>
            <a:endParaRPr b="1" i="0" sz="35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4363AE"/>
              </a:solidFill>
              <a:latin typeface="Quicksand"/>
              <a:ea typeface="Quicksand"/>
              <a:cs typeface="Quicksand"/>
              <a:sym typeface="Quicksand"/>
            </a:endParaRPr>
          </a:p>
        </p:txBody>
      </p:sp>
      <p:pic>
        <p:nvPicPr>
          <p:cNvPr descr="Marketing" id="189" name="Google Shape;189;gd96707e78d_0_13"/>
          <p:cNvPicPr preferRelativeResize="0"/>
          <p:nvPr/>
        </p:nvPicPr>
        <p:blipFill rotWithShape="1">
          <a:blip r:embed="rId3">
            <a:alphaModFix/>
          </a:blip>
          <a:srcRect b="0" l="0" r="0" t="0"/>
          <a:stretch/>
        </p:blipFill>
        <p:spPr>
          <a:xfrm>
            <a:off x="692400" y="131000"/>
            <a:ext cx="2274425" cy="2274425"/>
          </a:xfrm>
          <a:prstGeom prst="rect">
            <a:avLst/>
          </a:prstGeom>
          <a:noFill/>
          <a:ln>
            <a:noFill/>
          </a:ln>
        </p:spPr>
      </p:pic>
      <p:sp>
        <p:nvSpPr>
          <p:cNvPr id="190" name="Google Shape;190;gd96707e78d_0_13"/>
          <p:cNvSpPr txBox="1"/>
          <p:nvPr/>
        </p:nvSpPr>
        <p:spPr>
          <a:xfrm>
            <a:off x="1870275" y="2495250"/>
            <a:ext cx="9461400" cy="2416500"/>
          </a:xfrm>
          <a:prstGeom prst="rect">
            <a:avLst/>
          </a:prstGeom>
          <a:noFill/>
          <a:ln>
            <a:noFill/>
          </a:ln>
        </p:spPr>
        <p:txBody>
          <a:bodyPr anchorCtr="0" anchor="t" bIns="91425" lIns="91425" spcFirstLastPara="1" rIns="91425" wrap="square" tIns="91425">
            <a:spAutoFit/>
          </a:bodyPr>
          <a:lstStyle/>
          <a:p>
            <a:pPr indent="-412750" lvl="0" marL="457200" rtl="0" algn="l">
              <a:spcBef>
                <a:spcPts val="0"/>
              </a:spcBef>
              <a:spcAft>
                <a:spcPts val="0"/>
              </a:spcAft>
              <a:buClr>
                <a:srgbClr val="005EB8"/>
              </a:buClr>
              <a:buSzPts val="2900"/>
              <a:buFont typeface="Quicksand"/>
              <a:buChar char="●"/>
            </a:pPr>
            <a:r>
              <a:rPr lang="en-GB" sz="2900">
                <a:solidFill>
                  <a:srgbClr val="005EB8"/>
                </a:solidFill>
                <a:latin typeface="Quicksand"/>
                <a:ea typeface="Quicksand"/>
                <a:cs typeface="Quicksand"/>
                <a:sym typeface="Quicksand"/>
              </a:rPr>
              <a:t>Meetings were put on hold due to pandemic</a:t>
            </a:r>
            <a:endParaRPr sz="2900">
              <a:solidFill>
                <a:srgbClr val="005EB8"/>
              </a:solidFill>
              <a:latin typeface="Quicksand"/>
              <a:ea typeface="Quicksand"/>
              <a:cs typeface="Quicksand"/>
              <a:sym typeface="Quicksand"/>
            </a:endParaRPr>
          </a:p>
          <a:p>
            <a:pPr indent="-412750" lvl="0" marL="457200" rtl="0" algn="l">
              <a:spcBef>
                <a:spcPts val="0"/>
              </a:spcBef>
              <a:spcAft>
                <a:spcPts val="0"/>
              </a:spcAft>
              <a:buClr>
                <a:srgbClr val="005EB8"/>
              </a:buClr>
              <a:buSzPts val="2900"/>
              <a:buFont typeface="Quicksand"/>
              <a:buChar char="●"/>
            </a:pPr>
            <a:r>
              <a:rPr lang="en-GB" sz="2900">
                <a:solidFill>
                  <a:srgbClr val="005EB8"/>
                </a:solidFill>
                <a:latin typeface="Quicksand"/>
                <a:ea typeface="Quicksand"/>
                <a:cs typeface="Quicksand"/>
                <a:sym typeface="Quicksand"/>
              </a:rPr>
              <a:t>Save the date: 1st July 9-11am</a:t>
            </a:r>
            <a:endParaRPr sz="2900">
              <a:solidFill>
                <a:srgbClr val="005EB8"/>
              </a:solidFill>
              <a:latin typeface="Quicksand"/>
              <a:ea typeface="Quicksand"/>
              <a:cs typeface="Quicksand"/>
              <a:sym typeface="Quicksand"/>
            </a:endParaRPr>
          </a:p>
          <a:p>
            <a:pPr indent="-412750" lvl="0" marL="457200" rtl="0" algn="l">
              <a:spcBef>
                <a:spcPts val="0"/>
              </a:spcBef>
              <a:spcAft>
                <a:spcPts val="0"/>
              </a:spcAft>
              <a:buClr>
                <a:srgbClr val="005EB8"/>
              </a:buClr>
              <a:buSzPts val="2900"/>
              <a:buFont typeface="Quicksand"/>
              <a:buChar char="●"/>
            </a:pPr>
            <a:r>
              <a:rPr lang="en-GB" sz="2900">
                <a:solidFill>
                  <a:srgbClr val="005EB8"/>
                </a:solidFill>
                <a:latin typeface="Quicksand"/>
                <a:ea typeface="Quicksand"/>
                <a:cs typeface="Quicksand"/>
                <a:sym typeface="Quicksand"/>
              </a:rPr>
              <a:t>Theme: Reset &amp; Recovery </a:t>
            </a:r>
            <a:endParaRPr sz="2900">
              <a:solidFill>
                <a:srgbClr val="005EB8"/>
              </a:solidFill>
              <a:latin typeface="Quicksand"/>
              <a:ea typeface="Quicksand"/>
              <a:cs typeface="Quicksand"/>
              <a:sym typeface="Quicksand"/>
            </a:endParaRPr>
          </a:p>
          <a:p>
            <a:pPr indent="-412750" lvl="0" marL="457200" rtl="0" algn="l">
              <a:spcBef>
                <a:spcPts val="0"/>
              </a:spcBef>
              <a:spcAft>
                <a:spcPts val="0"/>
              </a:spcAft>
              <a:buClr>
                <a:srgbClr val="005EB8"/>
              </a:buClr>
              <a:buSzPts val="2900"/>
              <a:buFont typeface="Quicksand"/>
              <a:buChar char="●"/>
            </a:pPr>
            <a:r>
              <a:rPr lang="en-GB" sz="2900">
                <a:solidFill>
                  <a:srgbClr val="005EB8"/>
                </a:solidFill>
                <a:latin typeface="Quicksand"/>
                <a:ea typeface="Quicksand"/>
                <a:cs typeface="Quicksand"/>
                <a:sym typeface="Quicksand"/>
              </a:rPr>
              <a:t>Looking for examples of how the third sector has approached reset and recovery. </a:t>
            </a:r>
            <a:endParaRPr sz="2900">
              <a:solidFill>
                <a:srgbClr val="005EB8"/>
              </a:solidFill>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cxnSp>
        <p:nvCxnSpPr>
          <p:cNvPr id="195" name="Google Shape;195;gdcd5568698_0_0"/>
          <p:cNvCxnSpPr/>
          <p:nvPr/>
        </p:nvCxnSpPr>
        <p:spPr>
          <a:xfrm>
            <a:off x="457200" y="617841"/>
            <a:ext cx="0" cy="5659500"/>
          </a:xfrm>
          <a:prstGeom prst="straightConnector1">
            <a:avLst/>
          </a:prstGeom>
          <a:noFill/>
          <a:ln cap="flat" cmpd="sng" w="9525">
            <a:solidFill>
              <a:srgbClr val="4363AE"/>
            </a:solidFill>
            <a:prstDash val="dash"/>
            <a:round/>
            <a:headEnd len="sm" w="sm" type="none"/>
            <a:tailEnd len="sm" w="sm" type="none"/>
          </a:ln>
        </p:spPr>
      </p:cxnSp>
      <p:sp>
        <p:nvSpPr>
          <p:cNvPr id="196" name="Google Shape;196;gdcd5568698_0_0"/>
          <p:cNvSpPr txBox="1"/>
          <p:nvPr/>
        </p:nvSpPr>
        <p:spPr>
          <a:xfrm>
            <a:off x="897424" y="617861"/>
            <a:ext cx="108249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GB" sz="2900">
                <a:solidFill>
                  <a:srgbClr val="4363AE"/>
                </a:solidFill>
                <a:latin typeface="Quicksand"/>
                <a:ea typeface="Quicksand"/>
                <a:cs typeface="Quicksand"/>
                <a:sym typeface="Quicksand"/>
              </a:rPr>
              <a:t>Leeds Integrated Care Partnership Development Programme: Third Sector Meetings</a:t>
            </a:r>
            <a:endParaRPr b="0" i="0" sz="1500" u="none" cap="none" strike="noStrike">
              <a:solidFill>
                <a:srgbClr val="000000"/>
              </a:solidFill>
              <a:latin typeface="Arial"/>
              <a:ea typeface="Arial"/>
              <a:cs typeface="Arial"/>
              <a:sym typeface="Arial"/>
            </a:endParaRPr>
          </a:p>
        </p:txBody>
      </p:sp>
      <p:sp>
        <p:nvSpPr>
          <p:cNvPr id="197" name="Google Shape;197;gdcd5568698_0_0"/>
          <p:cNvSpPr txBox="1"/>
          <p:nvPr/>
        </p:nvSpPr>
        <p:spPr>
          <a:xfrm>
            <a:off x="3290200" y="1752150"/>
            <a:ext cx="8711400" cy="5587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b="1" sz="2400">
              <a:solidFill>
                <a:srgbClr val="4363AE"/>
              </a:solidFill>
              <a:latin typeface="Quicksand"/>
              <a:ea typeface="Quicksand"/>
              <a:cs typeface="Quicksand"/>
              <a:sym typeface="Quicksand"/>
            </a:endParaRPr>
          </a:p>
          <a:p>
            <a:pPr indent="-374650" lvl="0" marL="457200" marR="0" rtl="0" algn="l">
              <a:lnSpc>
                <a:spcPct val="150000"/>
              </a:lnSpc>
              <a:spcBef>
                <a:spcPts val="0"/>
              </a:spcBef>
              <a:spcAft>
                <a:spcPts val="0"/>
              </a:spcAft>
              <a:buClr>
                <a:srgbClr val="4363AE"/>
              </a:buClr>
              <a:buSzPts val="2300"/>
              <a:buFont typeface="Quicksand"/>
              <a:buChar char="•"/>
            </a:pPr>
            <a:r>
              <a:rPr lang="en-GB" sz="2300">
                <a:solidFill>
                  <a:srgbClr val="4363AE"/>
                </a:solidFill>
                <a:latin typeface="Quicksand"/>
                <a:ea typeface="Quicksand"/>
                <a:cs typeface="Quicksand"/>
                <a:sym typeface="Quicksand"/>
              </a:rPr>
              <a:t>From April 2022, Integrated Care Systems (ICS) will become statutory organisations, absorbing commissioning functions currently done by Clinical Commissioning Groups (CCGs) and NHS England. </a:t>
            </a:r>
            <a:endParaRPr sz="2300">
              <a:solidFill>
                <a:srgbClr val="4363AE"/>
              </a:solidFill>
              <a:latin typeface="Quicksand"/>
              <a:ea typeface="Quicksand"/>
              <a:cs typeface="Quicksand"/>
              <a:sym typeface="Quicksand"/>
            </a:endParaRPr>
          </a:p>
          <a:p>
            <a:pPr indent="-374650" lvl="0" marL="457200" marR="0" rtl="0" algn="l">
              <a:lnSpc>
                <a:spcPct val="150000"/>
              </a:lnSpc>
              <a:spcBef>
                <a:spcPts val="0"/>
              </a:spcBef>
              <a:spcAft>
                <a:spcPts val="0"/>
              </a:spcAft>
              <a:buClr>
                <a:srgbClr val="4363AE"/>
              </a:buClr>
              <a:buSzPts val="2300"/>
              <a:buFont typeface="Quicksand"/>
              <a:buChar char="•"/>
            </a:pPr>
            <a:r>
              <a:rPr lang="en-GB" sz="2300">
                <a:solidFill>
                  <a:srgbClr val="4363AE"/>
                </a:solidFill>
                <a:latin typeface="Quicksand"/>
                <a:ea typeface="Quicksand"/>
                <a:cs typeface="Quicksand"/>
                <a:sym typeface="Quicksand"/>
              </a:rPr>
              <a:t>The Integrated Care Systems will devolve decision making and funding locally, through Integrated Care Partnerships (ICPs). </a:t>
            </a:r>
            <a:endParaRPr sz="2300">
              <a:solidFill>
                <a:srgbClr val="4363AE"/>
              </a:solidFill>
              <a:latin typeface="Quicksand"/>
              <a:ea typeface="Quicksand"/>
              <a:cs typeface="Quicksand"/>
              <a:sym typeface="Quicksand"/>
            </a:endParaRPr>
          </a:p>
          <a:p>
            <a:pPr indent="-374650" lvl="0" marL="457200" marR="0" rtl="0" algn="l">
              <a:lnSpc>
                <a:spcPct val="150000"/>
              </a:lnSpc>
              <a:spcBef>
                <a:spcPts val="0"/>
              </a:spcBef>
              <a:spcAft>
                <a:spcPts val="0"/>
              </a:spcAft>
              <a:buClr>
                <a:srgbClr val="4363AE"/>
              </a:buClr>
              <a:buSzPts val="2300"/>
              <a:buFont typeface="Quicksand"/>
              <a:buChar char="•"/>
            </a:pPr>
            <a:r>
              <a:rPr lang="en-GB" sz="2300">
                <a:solidFill>
                  <a:srgbClr val="4363AE"/>
                </a:solidFill>
                <a:latin typeface="Quicksand"/>
                <a:ea typeface="Quicksand"/>
                <a:cs typeface="Quicksand"/>
                <a:sym typeface="Quicksand"/>
              </a:rPr>
              <a:t>Email </a:t>
            </a:r>
            <a:r>
              <a:rPr lang="en-GB" sz="2300" u="sng">
                <a:solidFill>
                  <a:schemeClr val="hlink"/>
                </a:solidFill>
                <a:latin typeface="Quicksand"/>
                <a:ea typeface="Quicksand"/>
                <a:cs typeface="Quicksand"/>
                <a:sym typeface="Quicksand"/>
                <a:hlinkClick r:id="rId3"/>
              </a:rPr>
              <a:t>hello@forumcentral.org.uk</a:t>
            </a:r>
            <a:r>
              <a:rPr lang="en-GB" sz="2300">
                <a:solidFill>
                  <a:srgbClr val="4363AE"/>
                </a:solidFill>
                <a:latin typeface="Quicksand"/>
                <a:ea typeface="Quicksand"/>
                <a:cs typeface="Quicksand"/>
                <a:sym typeface="Quicksand"/>
              </a:rPr>
              <a:t> for details.</a:t>
            </a:r>
            <a:endParaRPr sz="2300">
              <a:solidFill>
                <a:srgbClr val="4363AE"/>
              </a:solidFill>
              <a:latin typeface="Quicksand"/>
              <a:ea typeface="Quicksand"/>
              <a:cs typeface="Quicksand"/>
              <a:sym typeface="Quicksand"/>
            </a:endParaRPr>
          </a:p>
          <a:p>
            <a:pPr indent="-171450" lvl="0" marL="285750" marR="0" rtl="0" algn="l">
              <a:lnSpc>
                <a:spcPct val="150000"/>
              </a:lnSpc>
              <a:spcBef>
                <a:spcPts val="0"/>
              </a:spcBef>
              <a:spcAft>
                <a:spcPts val="0"/>
              </a:spcAft>
              <a:buClr>
                <a:schemeClr val="dk1"/>
              </a:buClr>
              <a:buSzPts val="1800"/>
              <a:buFont typeface="Arial"/>
              <a:buNone/>
            </a:pPr>
            <a:r>
              <a:t/>
            </a:r>
            <a:endParaRPr b="1" i="0" sz="18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Social network" id="198" name="Google Shape;198;gdcd5568698_0_0"/>
          <p:cNvPicPr preferRelativeResize="0"/>
          <p:nvPr/>
        </p:nvPicPr>
        <p:blipFill rotWithShape="1">
          <a:blip r:embed="rId4">
            <a:alphaModFix/>
          </a:blip>
          <a:srcRect b="0" l="0" r="0" t="0"/>
          <a:stretch/>
        </p:blipFill>
        <p:spPr>
          <a:xfrm>
            <a:off x="457196" y="1953402"/>
            <a:ext cx="2988225" cy="298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7a04abf6fa_0_0"/>
          <p:cNvSpPr/>
          <p:nvPr/>
        </p:nvSpPr>
        <p:spPr>
          <a:xfrm>
            <a:off x="0" y="-76200"/>
            <a:ext cx="12277800" cy="7010400"/>
          </a:xfrm>
          <a:prstGeom prst="rect">
            <a:avLst/>
          </a:prstGeom>
          <a:solidFill>
            <a:srgbClr val="4363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g7a04abf6fa_0_0"/>
          <p:cNvSpPr txBox="1"/>
          <p:nvPr/>
        </p:nvSpPr>
        <p:spPr>
          <a:xfrm>
            <a:off x="909781" y="549092"/>
            <a:ext cx="10824900" cy="147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0"/>
              <a:buFont typeface="Arial"/>
              <a:buNone/>
            </a:pPr>
            <a:r>
              <a:rPr b="1" i="0" lang="en-GB" sz="7000" u="none" cap="none" strike="noStrike">
                <a:solidFill>
                  <a:srgbClr val="F2F2F2"/>
                </a:solidFill>
                <a:latin typeface="Quicksand"/>
                <a:ea typeface="Quicksand"/>
                <a:cs typeface="Quicksand"/>
                <a:sym typeface="Quicksand"/>
              </a:rPr>
              <a:t>Any Questions</a:t>
            </a:r>
            <a:endParaRPr b="0" i="0" sz="7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F2F2F2"/>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2F2F2"/>
              </a:solidFill>
              <a:latin typeface="Quicksand"/>
              <a:ea typeface="Quicksand"/>
              <a:cs typeface="Quicksand"/>
              <a:sym typeface="Quicksand"/>
            </a:endParaRPr>
          </a:p>
        </p:txBody>
      </p:sp>
      <p:cxnSp>
        <p:nvCxnSpPr>
          <p:cNvPr id="205" name="Google Shape;205;g7a04abf6fa_0_0"/>
          <p:cNvCxnSpPr/>
          <p:nvPr/>
        </p:nvCxnSpPr>
        <p:spPr>
          <a:xfrm>
            <a:off x="457200" y="642550"/>
            <a:ext cx="0" cy="5659500"/>
          </a:xfrm>
          <a:prstGeom prst="straightConnector1">
            <a:avLst/>
          </a:prstGeom>
          <a:noFill/>
          <a:ln cap="flat" cmpd="sng" w="9525">
            <a:solidFill>
              <a:schemeClr val="lt1"/>
            </a:solidFill>
            <a:prstDash val="dash"/>
            <a:round/>
            <a:headEnd len="sm" w="sm" type="none"/>
            <a:tailEnd len="sm" w="sm" type="none"/>
          </a:ln>
        </p:spPr>
      </p:cxnSp>
      <p:pic>
        <p:nvPicPr>
          <p:cNvPr descr="Questions" id="206" name="Google Shape;206;g7a04abf6fa_0_0"/>
          <p:cNvPicPr preferRelativeResize="0"/>
          <p:nvPr/>
        </p:nvPicPr>
        <p:blipFill rotWithShape="1">
          <a:blip r:embed="rId3">
            <a:alphaModFix/>
          </a:blip>
          <a:srcRect b="0" l="0" r="0" t="0"/>
          <a:stretch/>
        </p:blipFill>
        <p:spPr>
          <a:xfrm>
            <a:off x="909781" y="1446670"/>
            <a:ext cx="4463935" cy="4463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cxnSp>
        <p:nvCxnSpPr>
          <p:cNvPr id="211" name="Google Shape;211;gdb31c985b8_0_0"/>
          <p:cNvCxnSpPr/>
          <p:nvPr/>
        </p:nvCxnSpPr>
        <p:spPr>
          <a:xfrm>
            <a:off x="457200" y="617841"/>
            <a:ext cx="0" cy="5659500"/>
          </a:xfrm>
          <a:prstGeom prst="straightConnector1">
            <a:avLst/>
          </a:prstGeom>
          <a:noFill/>
          <a:ln cap="flat" cmpd="sng" w="9525">
            <a:solidFill>
              <a:srgbClr val="4363AE"/>
            </a:solidFill>
            <a:prstDash val="dash"/>
            <a:round/>
            <a:headEnd len="sm" w="sm" type="none"/>
            <a:tailEnd len="sm" w="sm" type="none"/>
          </a:ln>
        </p:spPr>
      </p:cxnSp>
      <p:sp>
        <p:nvSpPr>
          <p:cNvPr id="212" name="Google Shape;212;gdb31c985b8_0_0"/>
          <p:cNvSpPr txBox="1"/>
          <p:nvPr/>
        </p:nvSpPr>
        <p:spPr>
          <a:xfrm>
            <a:off x="1073824" y="3701136"/>
            <a:ext cx="10824900" cy="41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GB" sz="3500">
                <a:solidFill>
                  <a:srgbClr val="4363AE"/>
                </a:solidFill>
                <a:latin typeface="Quicksand"/>
                <a:ea typeface="Quicksand"/>
                <a:cs typeface="Quicksand"/>
                <a:sym typeface="Quicksand"/>
              </a:rPr>
              <a:t>Karl Witty</a:t>
            </a:r>
            <a:endParaRPr b="1" i="0" sz="3500" u="none" cap="none" strike="noStrike">
              <a:solidFill>
                <a:srgbClr val="4363AE"/>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1100"/>
              <a:buFont typeface="Arial"/>
              <a:buNone/>
            </a:pPr>
            <a:r>
              <a:t/>
            </a:r>
            <a:endParaRPr b="1" i="0" sz="3500" u="none" cap="none" strike="noStrike">
              <a:solidFill>
                <a:srgbClr val="4363AE"/>
              </a:solidFill>
              <a:latin typeface="Quicksand"/>
              <a:ea typeface="Quicksand"/>
              <a:cs typeface="Quicksand"/>
              <a:sym typeface="Quicksand"/>
            </a:endParaRPr>
          </a:p>
          <a:p>
            <a:pPr indent="0" lvl="0" marL="0" rtl="0" algn="ctr">
              <a:lnSpc>
                <a:spcPct val="115000"/>
              </a:lnSpc>
              <a:spcBef>
                <a:spcPts val="0"/>
              </a:spcBef>
              <a:spcAft>
                <a:spcPts val="0"/>
              </a:spcAft>
              <a:buClr>
                <a:schemeClr val="dk1"/>
              </a:buClr>
              <a:buSzPts val="1100"/>
              <a:buFont typeface="Arial"/>
              <a:buNone/>
            </a:pPr>
            <a:r>
              <a:rPr b="1" lang="en-GB" sz="3500">
                <a:solidFill>
                  <a:schemeClr val="accent1"/>
                </a:solidFill>
                <a:highlight>
                  <a:srgbClr val="FFFFFF"/>
                </a:highlight>
                <a:latin typeface="Quicksand"/>
                <a:ea typeface="Quicksand"/>
                <a:cs typeface="Quicksand"/>
                <a:sym typeface="Quicksand"/>
              </a:rPr>
              <a:t>Third Sector Health &amp; Care Development Officer</a:t>
            </a:r>
            <a:endParaRPr b="1" sz="3500">
              <a:solidFill>
                <a:schemeClr val="accent1"/>
              </a:solidFill>
              <a:highlight>
                <a:srgbClr val="FFFFFF"/>
              </a:highlight>
              <a:latin typeface="Quicksand"/>
              <a:ea typeface="Quicksand"/>
              <a:cs typeface="Quicksand"/>
              <a:sym typeface="Quicksand"/>
            </a:endParaRPr>
          </a:p>
          <a:p>
            <a:pPr indent="0" lvl="0" marL="0" rtl="0" algn="ctr">
              <a:lnSpc>
                <a:spcPct val="115000"/>
              </a:lnSpc>
              <a:spcBef>
                <a:spcPts val="0"/>
              </a:spcBef>
              <a:spcAft>
                <a:spcPts val="0"/>
              </a:spcAft>
              <a:buClr>
                <a:schemeClr val="dk1"/>
              </a:buClr>
              <a:buSzPts val="1100"/>
              <a:buFont typeface="Arial"/>
              <a:buNone/>
            </a:pPr>
            <a:r>
              <a:t/>
            </a:r>
            <a:endParaRPr b="1" sz="3500">
              <a:solidFill>
                <a:schemeClr val="accent1"/>
              </a:solidFill>
              <a:highlight>
                <a:srgbClr val="FFFFFF"/>
              </a:highlight>
              <a:latin typeface="Quicksand"/>
              <a:ea typeface="Quicksand"/>
              <a:cs typeface="Quicksand"/>
              <a:sym typeface="Quicksand"/>
            </a:endParaRPr>
          </a:p>
          <a:p>
            <a:pPr indent="0" lvl="0" marL="0" rtl="0" algn="ctr">
              <a:lnSpc>
                <a:spcPct val="115000"/>
              </a:lnSpc>
              <a:spcBef>
                <a:spcPts val="0"/>
              </a:spcBef>
              <a:spcAft>
                <a:spcPts val="0"/>
              </a:spcAft>
              <a:buClr>
                <a:schemeClr val="dk1"/>
              </a:buClr>
              <a:buSzPts val="1100"/>
              <a:buFont typeface="Arial"/>
              <a:buNone/>
            </a:pPr>
            <a:r>
              <a:rPr b="1" lang="en-GB" sz="3500">
                <a:solidFill>
                  <a:schemeClr val="accent1"/>
                </a:solidFill>
                <a:highlight>
                  <a:srgbClr val="FFFFFF"/>
                </a:highlight>
                <a:latin typeface="Quicksand"/>
                <a:ea typeface="Quicksand"/>
                <a:cs typeface="Quicksand"/>
                <a:sym typeface="Quicksand"/>
              </a:rPr>
              <a:t>Local Care Partnerships</a:t>
            </a:r>
            <a:endParaRPr b="1" sz="3500">
              <a:solidFill>
                <a:schemeClr val="accent1"/>
              </a:solidFill>
              <a:highlight>
                <a:srgbClr val="FFFFFF"/>
              </a:highlight>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b="1" sz="1100">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100"/>
              <a:buFont typeface="Arial"/>
              <a:buNone/>
            </a:pPr>
            <a:r>
              <a:t/>
            </a:r>
            <a:endParaRPr b="1" sz="3500">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4363AE"/>
              </a:solidFill>
              <a:latin typeface="Quicksand"/>
              <a:ea typeface="Quicksand"/>
              <a:cs typeface="Quicksand"/>
              <a:sym typeface="Quicksand"/>
            </a:endParaRPr>
          </a:p>
        </p:txBody>
      </p:sp>
      <p:pic>
        <p:nvPicPr>
          <p:cNvPr descr="Marketing" id="213" name="Google Shape;213;gdb31c985b8_0_0"/>
          <p:cNvPicPr preferRelativeResize="0"/>
          <p:nvPr/>
        </p:nvPicPr>
        <p:blipFill rotWithShape="1">
          <a:blip r:embed="rId3">
            <a:alphaModFix/>
          </a:blip>
          <a:srcRect b="0" l="0" r="0" t="0"/>
          <a:stretch/>
        </p:blipFill>
        <p:spPr>
          <a:xfrm>
            <a:off x="4640475" y="58550"/>
            <a:ext cx="3691600" cy="3691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b67fe1becd_0_1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19" name="Google Shape;219;gb67fe1becd_0_1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A picture containing blue, holding, red, playing&#10;&#10;Description automatically generated" id="220" name="Google Shape;220;gb67fe1becd_0_10"/>
          <p:cNvPicPr preferRelativeResize="0"/>
          <p:nvPr/>
        </p:nvPicPr>
        <p:blipFill rotWithShape="1">
          <a:blip r:embed="rId3">
            <a:alphaModFix/>
          </a:blip>
          <a:srcRect b="-229" l="79912" r="-2" t="449"/>
          <a:stretch/>
        </p:blipFill>
        <p:spPr>
          <a:xfrm>
            <a:off x="0" y="941560"/>
            <a:ext cx="12191999" cy="3926003"/>
          </a:xfrm>
          <a:prstGeom prst="rect">
            <a:avLst/>
          </a:prstGeom>
          <a:noFill/>
          <a:ln>
            <a:noFill/>
          </a:ln>
        </p:spPr>
      </p:pic>
      <p:pic>
        <p:nvPicPr>
          <p:cNvPr descr="A close up of a logo&#10;&#10;Description automatically generated" id="221" name="Google Shape;221;gb67fe1becd_0_10"/>
          <p:cNvPicPr preferRelativeResize="0"/>
          <p:nvPr/>
        </p:nvPicPr>
        <p:blipFill rotWithShape="1">
          <a:blip r:embed="rId4">
            <a:alphaModFix/>
          </a:blip>
          <a:srcRect b="0" l="0" r="0" t="0"/>
          <a:stretch/>
        </p:blipFill>
        <p:spPr>
          <a:xfrm>
            <a:off x="10236761" y="5222338"/>
            <a:ext cx="1574078" cy="1405574"/>
          </a:xfrm>
          <a:prstGeom prst="rect">
            <a:avLst/>
          </a:prstGeom>
          <a:noFill/>
          <a:ln>
            <a:noFill/>
          </a:ln>
        </p:spPr>
      </p:pic>
      <p:sp>
        <p:nvSpPr>
          <p:cNvPr id="222" name="Google Shape;222;gb67fe1becd_0_10"/>
          <p:cNvSpPr txBox="1"/>
          <p:nvPr/>
        </p:nvSpPr>
        <p:spPr>
          <a:xfrm>
            <a:off x="1222219" y="1600200"/>
            <a:ext cx="102303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8000" u="none" cap="none" strike="noStrike">
                <a:solidFill>
                  <a:schemeClr val="lt1"/>
                </a:solidFill>
                <a:latin typeface="Calibri"/>
                <a:ea typeface="Calibri"/>
                <a:cs typeface="Calibri"/>
                <a:sym typeface="Calibri"/>
              </a:rPr>
              <a:t>Local Care Partnerships</a:t>
            </a:r>
            <a:endParaRPr/>
          </a:p>
        </p:txBody>
      </p:sp>
      <p:sp>
        <p:nvSpPr>
          <p:cNvPr id="223" name="Google Shape;223;gb67fe1becd_0_10"/>
          <p:cNvSpPr txBox="1"/>
          <p:nvPr/>
        </p:nvSpPr>
        <p:spPr>
          <a:xfrm>
            <a:off x="1732229" y="2756742"/>
            <a:ext cx="8727600" cy="98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chemeClr val="lt1"/>
                </a:solidFill>
                <a:latin typeface="Calibri"/>
                <a:ea typeface="Calibri"/>
                <a:cs typeface="Calibri"/>
                <a:sym typeface="Calibri"/>
              </a:rPr>
              <a:t>#MakingStuffBetter for people in Leeds</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sz="4000">
              <a:solidFill>
                <a:schemeClr val="lt1"/>
              </a:solidFill>
              <a:latin typeface="Calibri"/>
              <a:ea typeface="Calibri"/>
              <a:cs typeface="Calibri"/>
              <a:sym typeface="Calibri"/>
            </a:endParaRPr>
          </a:p>
        </p:txBody>
      </p:sp>
      <p:pic>
        <p:nvPicPr>
          <p:cNvPr descr="A close up of a logo&#10;&#10;Description automatically generated" id="224" name="Google Shape;224;gb67fe1becd_0_10"/>
          <p:cNvPicPr preferRelativeResize="0"/>
          <p:nvPr/>
        </p:nvPicPr>
        <p:blipFill rotWithShape="1">
          <a:blip r:embed="rId4">
            <a:alphaModFix/>
          </a:blip>
          <a:srcRect b="0" l="0" r="0" t="0"/>
          <a:stretch/>
        </p:blipFill>
        <p:spPr>
          <a:xfrm>
            <a:off x="10236761" y="5213652"/>
            <a:ext cx="1574078" cy="1405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b67fe1becd_0_20"/>
          <p:cNvSpPr txBox="1"/>
          <p:nvPr>
            <p:ph type="title"/>
          </p:nvPr>
        </p:nvSpPr>
        <p:spPr>
          <a:xfrm>
            <a:off x="838200" y="36512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What is a Local Care Partnership? </a:t>
            </a:r>
            <a:endParaRPr/>
          </a:p>
        </p:txBody>
      </p:sp>
      <p:sp>
        <p:nvSpPr>
          <p:cNvPr id="230" name="Google Shape;230;gb67fe1becd_0_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latin typeface="Arial"/>
                <a:ea typeface="Arial"/>
                <a:cs typeface="Arial"/>
                <a:sym typeface="Arial"/>
              </a:rPr>
              <a:t>A way of working that brings together, knowledge, skills and support </a:t>
            </a:r>
            <a:endParaRPr/>
          </a:p>
          <a:p>
            <a:pPr indent="0" lvl="0" marL="0" rtl="0" algn="l">
              <a:lnSpc>
                <a:spcPct val="90000"/>
              </a:lnSpc>
              <a:spcBef>
                <a:spcPts val="1000"/>
              </a:spcBef>
              <a:spcAft>
                <a:spcPts val="0"/>
              </a:spcAft>
              <a:buClr>
                <a:schemeClr val="dk1"/>
              </a:buClr>
              <a:buSzPct val="100000"/>
              <a:buNone/>
            </a:pPr>
            <a:r>
              <a:rPr lang="en-GB">
                <a:latin typeface="Arial"/>
                <a:ea typeface="Arial"/>
                <a:cs typeface="Arial"/>
                <a:sym typeface="Arial"/>
              </a:rPr>
              <a:t>within local areas of Leeds.</a:t>
            </a:r>
            <a:endParaRPr/>
          </a:p>
          <a:p>
            <a:pPr indent="0" lvl="0" marL="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Doctors in local surgeries</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People working for the NHS Trusts</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Leeds City Council (Adult Social Care, Public Health etc.)</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Healthwatch</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Local Councillors </a:t>
            </a:r>
            <a:endParaRPr/>
          </a:p>
          <a:p>
            <a:pPr indent="-228600" lvl="0" marL="228600" rtl="0" algn="l">
              <a:lnSpc>
                <a:spcPct val="90000"/>
              </a:lnSpc>
              <a:spcBef>
                <a:spcPts val="1000"/>
              </a:spcBef>
              <a:spcAft>
                <a:spcPts val="0"/>
              </a:spcAft>
              <a:buClr>
                <a:schemeClr val="dk1"/>
              </a:buClr>
              <a:buSzPct val="100000"/>
              <a:buChar char="•"/>
            </a:pPr>
            <a:r>
              <a:rPr lang="en-GB">
                <a:latin typeface="Arial"/>
                <a:ea typeface="Arial"/>
                <a:cs typeface="Arial"/>
                <a:sym typeface="Arial"/>
              </a:rPr>
              <a:t>Third Sector Organisations (including social prescribing coordinators)</a:t>
            </a:r>
            <a:endParaRPr/>
          </a:p>
          <a:p>
            <a:pPr indent="0" lvl="0" marL="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en-GB">
                <a:latin typeface="Arial"/>
                <a:ea typeface="Arial"/>
                <a:cs typeface="Arial"/>
                <a:sym typeface="Arial"/>
              </a:rPr>
              <a:t>Local Care Partnerships aim to make things better for people in Leeds.</a:t>
            </a:r>
            <a:endParaRPr/>
          </a:p>
        </p:txBody>
      </p:sp>
      <p:pic>
        <p:nvPicPr>
          <p:cNvPr descr="Text&#10;&#10;Description automatically generated with medium confidence" id="231" name="Google Shape;231;gb67fe1becd_0_20"/>
          <p:cNvPicPr preferRelativeResize="0"/>
          <p:nvPr/>
        </p:nvPicPr>
        <p:blipFill rotWithShape="1">
          <a:blip r:embed="rId3">
            <a:alphaModFix/>
          </a:blip>
          <a:srcRect b="0" l="0" r="0" t="0"/>
          <a:stretch/>
        </p:blipFill>
        <p:spPr>
          <a:xfrm rot="2379071">
            <a:off x="9809976" y="303430"/>
            <a:ext cx="2627746" cy="16247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35" name="Shape 235"/>
        <p:cNvGrpSpPr/>
        <p:nvPr/>
      </p:nvGrpSpPr>
      <p:grpSpPr>
        <a:xfrm>
          <a:off x="0" y="0"/>
          <a:ext cx="0" cy="0"/>
          <a:chOff x="0" y="0"/>
          <a:chExt cx="0" cy="0"/>
        </a:xfrm>
      </p:grpSpPr>
      <p:sp>
        <p:nvSpPr>
          <p:cNvPr id="236" name="Google Shape;236;gb67fe1becd_0_26"/>
          <p:cNvSpPr/>
          <p:nvPr/>
        </p:nvSpPr>
        <p:spPr>
          <a:xfrm>
            <a:off x="2711042" y="236989"/>
            <a:ext cx="6769800" cy="6384000"/>
          </a:xfrm>
          <a:prstGeom prst="donut">
            <a:avLst>
              <a:gd fmla="val 8686" name="adj"/>
            </a:avLst>
          </a:prstGeom>
          <a:solidFill>
            <a:srgbClr val="FFFFC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gb67fe1becd_0_26"/>
          <p:cNvSpPr txBox="1"/>
          <p:nvPr/>
        </p:nvSpPr>
        <p:spPr>
          <a:xfrm>
            <a:off x="4267200" y="2860315"/>
            <a:ext cx="3256200" cy="109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500">
                <a:solidFill>
                  <a:schemeClr val="dk1"/>
                </a:solidFill>
                <a:latin typeface="Calibri"/>
                <a:ea typeface="Calibri"/>
                <a:cs typeface="Calibri"/>
                <a:sym typeface="Calibri"/>
              </a:rPr>
              <a:t>ASSETS</a:t>
            </a:r>
            <a:endParaRPr sz="6500"/>
          </a:p>
        </p:txBody>
      </p:sp>
      <p:sp>
        <p:nvSpPr>
          <p:cNvPr id="238" name="Google Shape;238;gb67fe1becd_0_26"/>
          <p:cNvSpPr/>
          <p:nvPr/>
        </p:nvSpPr>
        <p:spPr>
          <a:xfrm rot="-5400000">
            <a:off x="3424378" y="686523"/>
            <a:ext cx="5067600" cy="5478000"/>
          </a:xfrm>
          <a:custGeom>
            <a:rect b="b" l="l" r="r" t="t"/>
            <a:pathLst>
              <a:path extrusionOk="0" h="120000" w="120000">
                <a:moveTo>
                  <a:pt x="7500" y="60000"/>
                </a:moveTo>
                <a:lnTo>
                  <a:pt x="7500" y="60000"/>
                </a:lnTo>
                <a:cubicBezTo>
                  <a:pt x="7500" y="33368"/>
                  <a:pt x="27032" y="10862"/>
                  <a:pt x="53156" y="7391"/>
                </a:cubicBezTo>
                <a:cubicBezTo>
                  <a:pt x="79281" y="3919"/>
                  <a:pt x="103905" y="20558"/>
                  <a:pt x="110716" y="46284"/>
                </a:cubicBezTo>
                <a:lnTo>
                  <a:pt x="117964" y="46284"/>
                </a:lnTo>
                <a:lnTo>
                  <a:pt x="105000" y="60000"/>
                </a:lnTo>
                <a:lnTo>
                  <a:pt x="87964" y="46284"/>
                </a:lnTo>
                <a:lnTo>
                  <a:pt x="95128" y="46284"/>
                </a:lnTo>
                <a:lnTo>
                  <a:pt x="95128" y="46284"/>
                </a:lnTo>
                <a:cubicBezTo>
                  <a:pt x="88779" y="28530"/>
                  <a:pt x="71180" y="18068"/>
                  <a:pt x="53331" y="21439"/>
                </a:cubicBezTo>
                <a:cubicBezTo>
                  <a:pt x="35482" y="24810"/>
                  <a:pt x="22500" y="41046"/>
                  <a:pt x="22500" y="60000"/>
                </a:cubicBezTo>
                <a:close/>
              </a:path>
            </a:pathLst>
          </a:custGeom>
          <a:solidFill>
            <a:srgbClr val="C4E0B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39" name="Google Shape;239;gb67fe1becd_0_26"/>
          <p:cNvPicPr preferRelativeResize="0"/>
          <p:nvPr/>
        </p:nvPicPr>
        <p:blipFill rotWithShape="1">
          <a:blip r:embed="rId3">
            <a:alphaModFix/>
          </a:blip>
          <a:srcRect b="0" l="0" r="0" t="0"/>
          <a:stretch/>
        </p:blipFill>
        <p:spPr>
          <a:xfrm rot="10800000">
            <a:off x="6258578" y="1174116"/>
            <a:ext cx="2438611" cy="4694326"/>
          </a:xfrm>
          <a:prstGeom prst="rect">
            <a:avLst/>
          </a:prstGeom>
          <a:noFill/>
          <a:ln>
            <a:noFill/>
          </a:ln>
        </p:spPr>
      </p:pic>
      <p:sp>
        <p:nvSpPr>
          <p:cNvPr id="240" name="Google Shape;240;gb67fe1becd_0_26"/>
          <p:cNvSpPr/>
          <p:nvPr/>
        </p:nvSpPr>
        <p:spPr>
          <a:xfrm rot="-5400000">
            <a:off x="2651826" y="3078427"/>
            <a:ext cx="2827822" cy="589425"/>
          </a:xfrm>
          <a:prstGeom prst="rect">
            <a:avLst/>
          </a:prstGeom>
        </p:spPr>
        <p:txBody>
          <a:bodyPr>
            <a:prstTxWarp prst="textPlain"/>
          </a:bodyPr>
          <a:lstStyle/>
          <a:p>
            <a:pPr lvl="0" algn="ctr"/>
            <a:r>
              <a:rPr b="0" i="0">
                <a:ln>
                  <a:noFill/>
                </a:ln>
                <a:solidFill>
                  <a:schemeClr val="dk1"/>
                </a:solidFill>
                <a:latin typeface="Calibri"/>
              </a:rPr>
              <a:t>Relationships</a:t>
            </a:r>
          </a:p>
        </p:txBody>
      </p:sp>
      <p:sp>
        <p:nvSpPr>
          <p:cNvPr id="241" name="Google Shape;241;gb67fe1becd_0_26"/>
          <p:cNvSpPr/>
          <p:nvPr/>
        </p:nvSpPr>
        <p:spPr>
          <a:xfrm rot="5400000">
            <a:off x="6065720" y="2958555"/>
            <a:ext cx="3405710" cy="633851"/>
          </a:xfrm>
          <a:prstGeom prst="rect">
            <a:avLst/>
          </a:prstGeom>
        </p:spPr>
        <p:txBody>
          <a:bodyPr>
            <a:prstTxWarp prst="textPlain"/>
          </a:bodyPr>
          <a:lstStyle/>
          <a:p>
            <a:pPr lvl="0" algn="ctr"/>
            <a:r>
              <a:rPr b="0" i="0">
                <a:ln>
                  <a:noFill/>
                </a:ln>
                <a:solidFill>
                  <a:schemeClr val="dk1"/>
                </a:solidFill>
                <a:latin typeface="Calibri"/>
              </a:rPr>
              <a:t>Systems &amp; Structures</a:t>
            </a:r>
          </a:p>
        </p:txBody>
      </p:sp>
      <p:sp>
        <p:nvSpPr>
          <p:cNvPr id="242" name="Google Shape;242;gb67fe1becd_0_26"/>
          <p:cNvSpPr/>
          <p:nvPr/>
        </p:nvSpPr>
        <p:spPr>
          <a:xfrm rot="-1471947">
            <a:off x="3785569" y="441297"/>
            <a:ext cx="1800542" cy="7080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4000">
                <a:solidFill>
                  <a:schemeClr val="dk1"/>
                </a:solidFill>
                <a:latin typeface="Calibri"/>
                <a:ea typeface="Calibri"/>
                <a:cs typeface="Calibri"/>
                <a:sym typeface="Calibri"/>
              </a:rPr>
              <a:t>Place</a:t>
            </a:r>
            <a:endParaRPr b="0" sz="4000" cap="none">
              <a:solidFill>
                <a:schemeClr val="dk1"/>
              </a:solidFill>
              <a:latin typeface="Calibri"/>
              <a:ea typeface="Calibri"/>
              <a:cs typeface="Calibri"/>
              <a:sym typeface="Calibri"/>
            </a:endParaRPr>
          </a:p>
        </p:txBody>
      </p:sp>
      <p:sp>
        <p:nvSpPr>
          <p:cNvPr id="243" name="Google Shape;243;gb67fe1becd_0_26"/>
          <p:cNvSpPr/>
          <p:nvPr/>
        </p:nvSpPr>
        <p:spPr>
          <a:xfrm rot="-1471947">
            <a:off x="6577709" y="5605397"/>
            <a:ext cx="1800542" cy="7080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4000">
                <a:solidFill>
                  <a:schemeClr val="dk1"/>
                </a:solidFill>
                <a:latin typeface="Calibri"/>
                <a:ea typeface="Calibri"/>
                <a:cs typeface="Calibri"/>
                <a:sym typeface="Calibri"/>
              </a:rPr>
              <a:t>Place</a:t>
            </a:r>
            <a:endParaRPr b="0" sz="4000"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b67fe1becd_0_37"/>
          <p:cNvSpPr txBox="1"/>
          <p:nvPr>
            <p:ph type="title"/>
          </p:nvPr>
        </p:nvSpPr>
        <p:spPr>
          <a:xfrm>
            <a:off x="1415480" y="116633"/>
            <a:ext cx="8910900" cy="988200"/>
          </a:xfrm>
          <a:prstGeom prst="rect">
            <a:avLst/>
          </a:prstGeom>
          <a:noFill/>
          <a:ln>
            <a:noFill/>
          </a:ln>
        </p:spPr>
        <p:txBody>
          <a:bodyPr anchorCtr="0" anchor="ctr" bIns="32625" lIns="65300" spcFirstLastPara="1" rIns="65300" wrap="square" tIns="32625">
            <a:noAutofit/>
          </a:bodyPr>
          <a:lstStyle/>
          <a:p>
            <a:pPr indent="0" lvl="0" marL="0" rtl="0" algn="l">
              <a:lnSpc>
                <a:spcPct val="90000"/>
              </a:lnSpc>
              <a:spcBef>
                <a:spcPts val="0"/>
              </a:spcBef>
              <a:spcAft>
                <a:spcPts val="0"/>
              </a:spcAft>
              <a:buClr>
                <a:schemeClr val="dk1"/>
              </a:buClr>
              <a:buSzPts val="5100"/>
              <a:buFont typeface="Calibri"/>
              <a:buNone/>
            </a:pPr>
            <a:r>
              <a:rPr b="1" lang="en-GB" sz="4400">
                <a:solidFill>
                  <a:schemeClr val="dk1"/>
                </a:solidFill>
                <a:latin typeface="Calibri"/>
                <a:ea typeface="Calibri"/>
                <a:cs typeface="Calibri"/>
                <a:sym typeface="Calibri"/>
              </a:rPr>
              <a:t>Where are the Local Care Partnerships?</a:t>
            </a:r>
            <a:endParaRPr b="1" sz="4400">
              <a:solidFill>
                <a:schemeClr val="dk1"/>
              </a:solidFill>
              <a:latin typeface="Calibri"/>
              <a:ea typeface="Calibri"/>
              <a:cs typeface="Calibri"/>
              <a:sym typeface="Calibri"/>
            </a:endParaRPr>
          </a:p>
        </p:txBody>
      </p:sp>
      <p:sp>
        <p:nvSpPr>
          <p:cNvPr id="250" name="Google Shape;250;gb67fe1becd_0_37"/>
          <p:cNvSpPr txBox="1"/>
          <p:nvPr/>
        </p:nvSpPr>
        <p:spPr>
          <a:xfrm>
            <a:off x="7739705" y="1104899"/>
            <a:ext cx="3036900" cy="53256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Armley</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Beeston &amp; Middleton</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Bramley, Wortley, Middleton</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Central</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Cross Gates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HATCH</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Leeds Student Medical Practice &amp; The Light</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LS25/26</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Morley</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Otley &amp; Aireborough</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Seacroft</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West Leeds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Wetherby</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Woodsley &amp; Holt Park</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York Road</a:t>
            </a:r>
            <a:endParaRPr/>
          </a:p>
        </p:txBody>
      </p:sp>
      <p:pic>
        <p:nvPicPr>
          <p:cNvPr id="251" name="Google Shape;251;gb67fe1becd_0_37"/>
          <p:cNvPicPr preferRelativeResize="0"/>
          <p:nvPr/>
        </p:nvPicPr>
        <p:blipFill rotWithShape="1">
          <a:blip r:embed="rId3">
            <a:alphaModFix/>
          </a:blip>
          <a:srcRect b="0" l="0" r="0" t="0"/>
          <a:stretch/>
        </p:blipFill>
        <p:spPr>
          <a:xfrm>
            <a:off x="935575" y="1313150"/>
            <a:ext cx="6016549" cy="5002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cxnSp>
        <p:nvCxnSpPr>
          <p:cNvPr id="101" name="Google Shape;101;p2"/>
          <p:cNvCxnSpPr/>
          <p:nvPr/>
        </p:nvCxnSpPr>
        <p:spPr>
          <a:xfrm>
            <a:off x="457200" y="617841"/>
            <a:ext cx="0" cy="5659395"/>
          </a:xfrm>
          <a:prstGeom prst="straightConnector1">
            <a:avLst/>
          </a:prstGeom>
          <a:noFill/>
          <a:ln cap="flat" cmpd="sng" w="9525">
            <a:solidFill>
              <a:srgbClr val="4363AE"/>
            </a:solidFill>
            <a:prstDash val="dash"/>
            <a:round/>
            <a:headEnd len="sm" w="sm" type="none"/>
            <a:tailEnd len="sm" w="sm" type="none"/>
          </a:ln>
        </p:spPr>
      </p:cxnSp>
      <p:sp>
        <p:nvSpPr>
          <p:cNvPr id="102" name="Google Shape;102;p2"/>
          <p:cNvSpPr txBox="1"/>
          <p:nvPr/>
        </p:nvSpPr>
        <p:spPr>
          <a:xfrm>
            <a:off x="857849" y="466536"/>
            <a:ext cx="1082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3200" u="none" cap="none" strike="noStrike">
                <a:solidFill>
                  <a:srgbClr val="4363AE"/>
                </a:solidFill>
                <a:latin typeface="Quicksand"/>
                <a:ea typeface="Quicksand"/>
                <a:cs typeface="Quicksand"/>
                <a:sym typeface="Quicksand"/>
              </a:rPr>
              <a:t>Agenda</a:t>
            </a:r>
            <a:endParaRPr b="0" i="0" sz="1800" u="none" cap="none" strike="noStrike">
              <a:solidFill>
                <a:srgbClr val="000000"/>
              </a:solidFill>
              <a:latin typeface="Arial"/>
              <a:ea typeface="Arial"/>
              <a:cs typeface="Arial"/>
              <a:sym typeface="Arial"/>
            </a:endParaRPr>
          </a:p>
        </p:txBody>
      </p:sp>
      <p:sp>
        <p:nvSpPr>
          <p:cNvPr id="103" name="Google Shape;103;p2"/>
          <p:cNvSpPr txBox="1"/>
          <p:nvPr/>
        </p:nvSpPr>
        <p:spPr>
          <a:xfrm>
            <a:off x="820100" y="1330725"/>
            <a:ext cx="10476300" cy="669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2400" u="none" cap="none" strike="noStrike">
                <a:solidFill>
                  <a:schemeClr val="accent1"/>
                </a:solidFill>
                <a:latin typeface="Quicksand"/>
                <a:ea typeface="Quicksand"/>
                <a:cs typeface="Quicksand"/>
                <a:sym typeface="Quicksand"/>
              </a:rPr>
              <a:t>1</a:t>
            </a:r>
            <a:r>
              <a:rPr lang="en-GB" sz="2400">
                <a:solidFill>
                  <a:schemeClr val="accent1"/>
                </a:solidFill>
                <a:latin typeface="Quicksand"/>
                <a:ea typeface="Quicksand"/>
                <a:cs typeface="Quicksand"/>
                <a:sym typeface="Quicksand"/>
              </a:rPr>
              <a:t>3:00 </a:t>
            </a:r>
            <a:r>
              <a:rPr b="1" lang="en-GB" sz="2400">
                <a:solidFill>
                  <a:schemeClr val="accent1"/>
                </a:solidFill>
                <a:latin typeface="Quicksand"/>
                <a:ea typeface="Quicksand"/>
                <a:cs typeface="Quicksand"/>
                <a:sym typeface="Quicksand"/>
              </a:rPr>
              <a:t>Sarah Wilson, Forum Central: </a:t>
            </a:r>
            <a:r>
              <a:rPr b="1" i="0" lang="en-GB" sz="2400" u="none" cap="none" strike="noStrike">
                <a:solidFill>
                  <a:schemeClr val="accent1"/>
                </a:solidFill>
                <a:latin typeface="Quicksand"/>
                <a:ea typeface="Quicksand"/>
                <a:cs typeface="Quicksand"/>
                <a:sym typeface="Quicksand"/>
              </a:rPr>
              <a:t>Updates</a:t>
            </a:r>
            <a:endParaRPr b="0"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rPr b="0" i="0" lang="en-GB" sz="2400" u="none" cap="none" strike="noStrike">
                <a:solidFill>
                  <a:schemeClr val="accent1"/>
                </a:solidFill>
                <a:latin typeface="Quicksand"/>
                <a:ea typeface="Quicksand"/>
                <a:cs typeface="Quicksand"/>
                <a:sym typeface="Quicksand"/>
              </a:rPr>
              <a:t>1</a:t>
            </a:r>
            <a:r>
              <a:rPr lang="en-GB" sz="2400">
                <a:solidFill>
                  <a:schemeClr val="accent1"/>
                </a:solidFill>
                <a:latin typeface="Quicksand"/>
                <a:ea typeface="Quicksand"/>
                <a:cs typeface="Quicksand"/>
                <a:sym typeface="Quicksand"/>
              </a:rPr>
              <a:t>3:10</a:t>
            </a:r>
            <a:r>
              <a:rPr b="0" i="0" lang="en-GB" sz="2400" u="none" cap="none" strike="noStrike">
                <a:solidFill>
                  <a:schemeClr val="accent1"/>
                </a:solidFill>
                <a:latin typeface="Quicksand"/>
                <a:ea typeface="Quicksand"/>
                <a:cs typeface="Quicksand"/>
                <a:sym typeface="Quicksand"/>
              </a:rPr>
              <a:t> </a:t>
            </a:r>
            <a:r>
              <a:rPr b="1" i="0" lang="en-GB" sz="2400" u="none" cap="none" strike="noStrike">
                <a:solidFill>
                  <a:schemeClr val="accent1"/>
                </a:solidFill>
                <a:latin typeface="Quicksand"/>
                <a:ea typeface="Quicksand"/>
                <a:cs typeface="Quicksand"/>
                <a:sym typeface="Quicksand"/>
              </a:rPr>
              <a:t>Karl Wi</a:t>
            </a:r>
            <a:r>
              <a:rPr b="1" lang="en-GB" sz="2400">
                <a:solidFill>
                  <a:schemeClr val="accent1"/>
                </a:solidFill>
                <a:latin typeface="Quicksand"/>
                <a:ea typeface="Quicksand"/>
                <a:cs typeface="Quicksand"/>
                <a:sym typeface="Quicksand"/>
              </a:rPr>
              <a:t>tty, Forum Central: Local Care Partnerships</a:t>
            </a:r>
            <a:endParaRPr b="1"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rPr b="0" i="0" lang="en-GB" sz="2400" u="none" cap="none" strike="noStrike">
                <a:solidFill>
                  <a:schemeClr val="accent1"/>
                </a:solidFill>
                <a:latin typeface="Quicksand"/>
                <a:ea typeface="Quicksand"/>
                <a:cs typeface="Quicksand"/>
                <a:sym typeface="Quicksand"/>
              </a:rPr>
              <a:t>1</a:t>
            </a:r>
            <a:r>
              <a:rPr lang="en-GB" sz="2400">
                <a:solidFill>
                  <a:schemeClr val="accent1"/>
                </a:solidFill>
                <a:latin typeface="Quicksand"/>
                <a:ea typeface="Quicksand"/>
                <a:cs typeface="Quicksand"/>
                <a:sym typeface="Quicksand"/>
              </a:rPr>
              <a:t>3:25 </a:t>
            </a:r>
            <a:r>
              <a:rPr b="1" lang="en-GB" sz="2400">
                <a:solidFill>
                  <a:schemeClr val="accent1"/>
                </a:solidFill>
                <a:latin typeface="Quicksand"/>
                <a:ea typeface="Quicksand"/>
                <a:cs typeface="Quicksand"/>
                <a:sym typeface="Quicksand"/>
              </a:rPr>
              <a:t>Liza Kellett, Trust Leeds: Self Reliant Groups (SRGs)</a:t>
            </a:r>
            <a:endParaRPr b="1"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rPr lang="en-GB" sz="2400">
                <a:solidFill>
                  <a:schemeClr val="accent1"/>
                </a:solidFill>
                <a:latin typeface="Quicksand"/>
                <a:ea typeface="Quicksand"/>
                <a:cs typeface="Quicksand"/>
                <a:sym typeface="Quicksand"/>
              </a:rPr>
              <a:t>13:40 </a:t>
            </a:r>
            <a:r>
              <a:rPr b="1" lang="en-GB" sz="2400">
                <a:solidFill>
                  <a:schemeClr val="accent1"/>
                </a:solidFill>
                <a:latin typeface="Quicksand"/>
                <a:ea typeface="Quicksand"/>
                <a:cs typeface="Quicksand"/>
                <a:sym typeface="Quicksand"/>
              </a:rPr>
              <a:t>Member Updates &amp; Introductions</a:t>
            </a:r>
            <a:endParaRPr b="1" sz="2400">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t/>
            </a:r>
            <a:endParaRPr sz="2400">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rPr b="0" i="0" lang="en-GB" sz="2400" u="none" cap="none" strike="noStrike">
                <a:solidFill>
                  <a:schemeClr val="accent1"/>
                </a:solidFill>
                <a:latin typeface="Quicksand"/>
                <a:ea typeface="Quicksand"/>
                <a:cs typeface="Quicksand"/>
                <a:sym typeface="Quicksand"/>
              </a:rPr>
              <a:t>1</a:t>
            </a:r>
            <a:r>
              <a:rPr lang="en-GB" sz="2400">
                <a:solidFill>
                  <a:schemeClr val="accent1"/>
                </a:solidFill>
                <a:latin typeface="Quicksand"/>
                <a:ea typeface="Quicksand"/>
                <a:cs typeface="Quicksand"/>
                <a:sym typeface="Quicksand"/>
              </a:rPr>
              <a:t>4</a:t>
            </a:r>
            <a:r>
              <a:rPr b="0" i="0" lang="en-GB" sz="2400" u="none" cap="none" strike="noStrike">
                <a:solidFill>
                  <a:schemeClr val="accent1"/>
                </a:solidFill>
                <a:latin typeface="Quicksand"/>
                <a:ea typeface="Quicksand"/>
                <a:cs typeface="Quicksand"/>
                <a:sym typeface="Quicksand"/>
              </a:rPr>
              <a:t>:</a:t>
            </a:r>
            <a:r>
              <a:rPr lang="en-GB" sz="2400">
                <a:solidFill>
                  <a:schemeClr val="accent1"/>
                </a:solidFill>
                <a:latin typeface="Quicksand"/>
                <a:ea typeface="Quicksand"/>
                <a:cs typeface="Quicksand"/>
                <a:sym typeface="Quicksand"/>
              </a:rPr>
              <a:t>1</a:t>
            </a:r>
            <a:r>
              <a:rPr b="0" i="0" lang="en-GB" sz="2400" u="none" cap="none" strike="noStrike">
                <a:solidFill>
                  <a:schemeClr val="accent1"/>
                </a:solidFill>
                <a:latin typeface="Quicksand"/>
                <a:ea typeface="Quicksand"/>
                <a:cs typeface="Quicksand"/>
                <a:sym typeface="Quicksand"/>
              </a:rPr>
              <a:t>0 </a:t>
            </a:r>
            <a:r>
              <a:rPr b="1" i="0" lang="en-GB" sz="2400" u="none" cap="none" strike="noStrike">
                <a:solidFill>
                  <a:schemeClr val="accent1"/>
                </a:solidFill>
                <a:latin typeface="Quicksand"/>
                <a:ea typeface="Quicksand"/>
                <a:cs typeface="Quicksand"/>
                <a:sym typeface="Quicksand"/>
              </a:rPr>
              <a:t>Break</a:t>
            </a:r>
            <a:endParaRPr b="1"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t/>
            </a:r>
            <a:endParaRPr b="1"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rPr b="0" i="0" lang="en-GB" sz="2400" u="none" cap="none" strike="noStrike">
                <a:solidFill>
                  <a:schemeClr val="accent1"/>
                </a:solidFill>
                <a:latin typeface="Quicksand"/>
                <a:ea typeface="Quicksand"/>
                <a:cs typeface="Quicksand"/>
                <a:sym typeface="Quicksand"/>
              </a:rPr>
              <a:t>1</a:t>
            </a:r>
            <a:r>
              <a:rPr lang="en-GB" sz="2400">
                <a:solidFill>
                  <a:schemeClr val="accent1"/>
                </a:solidFill>
                <a:latin typeface="Quicksand"/>
                <a:ea typeface="Quicksand"/>
                <a:cs typeface="Quicksand"/>
                <a:sym typeface="Quicksand"/>
              </a:rPr>
              <a:t>4</a:t>
            </a:r>
            <a:r>
              <a:rPr b="0" i="0" lang="en-GB" sz="2400" u="none" cap="none" strike="noStrike">
                <a:solidFill>
                  <a:schemeClr val="accent1"/>
                </a:solidFill>
                <a:latin typeface="Quicksand"/>
                <a:ea typeface="Quicksand"/>
                <a:cs typeface="Quicksand"/>
                <a:sym typeface="Quicksand"/>
              </a:rPr>
              <a:t>:</a:t>
            </a:r>
            <a:r>
              <a:rPr lang="en-GB" sz="2400">
                <a:solidFill>
                  <a:schemeClr val="accent1"/>
                </a:solidFill>
                <a:latin typeface="Quicksand"/>
                <a:ea typeface="Quicksand"/>
                <a:cs typeface="Quicksand"/>
                <a:sym typeface="Quicksand"/>
              </a:rPr>
              <a:t>20</a:t>
            </a:r>
            <a:r>
              <a:rPr b="0" i="0" lang="en-GB" sz="2400" u="none" cap="none" strike="noStrike">
                <a:solidFill>
                  <a:schemeClr val="accent1"/>
                </a:solidFill>
                <a:latin typeface="Quicksand"/>
                <a:ea typeface="Quicksand"/>
                <a:cs typeface="Quicksand"/>
                <a:sym typeface="Quicksand"/>
              </a:rPr>
              <a:t> </a:t>
            </a:r>
            <a:r>
              <a:rPr b="1" lang="en-GB" sz="2400">
                <a:solidFill>
                  <a:schemeClr val="accent1"/>
                </a:solidFill>
                <a:latin typeface="Quicksand"/>
                <a:ea typeface="Quicksand"/>
                <a:cs typeface="Quicksand"/>
                <a:sym typeface="Quicksand"/>
              </a:rPr>
              <a:t>Breakout Room Discussion: New ways of working, mixing online &amp; face to face provision </a:t>
            </a:r>
            <a:endParaRPr b="1" i="0" sz="2400" u="none" cap="none" strike="noStrike">
              <a:solidFill>
                <a:schemeClr val="accent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t/>
            </a:r>
            <a:endParaRPr b="1" i="0" sz="24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rPr b="0" i="0" lang="en-GB" sz="2400" u="none" cap="none" strike="noStrike">
                <a:solidFill>
                  <a:srgbClr val="4363AE"/>
                </a:solidFill>
                <a:latin typeface="Quicksand"/>
                <a:ea typeface="Quicksand"/>
                <a:cs typeface="Quicksand"/>
                <a:sym typeface="Quicksand"/>
              </a:rPr>
              <a:t>1</a:t>
            </a:r>
            <a:r>
              <a:rPr lang="en-GB" sz="2400">
                <a:solidFill>
                  <a:srgbClr val="4363AE"/>
                </a:solidFill>
                <a:latin typeface="Quicksand"/>
                <a:ea typeface="Quicksand"/>
                <a:cs typeface="Quicksand"/>
                <a:sym typeface="Quicksand"/>
              </a:rPr>
              <a:t>4</a:t>
            </a:r>
            <a:r>
              <a:rPr b="0" i="0" lang="en-GB" sz="2400" u="none" cap="none" strike="noStrike">
                <a:solidFill>
                  <a:srgbClr val="4363AE"/>
                </a:solidFill>
                <a:latin typeface="Quicksand"/>
                <a:ea typeface="Quicksand"/>
                <a:cs typeface="Quicksand"/>
                <a:sym typeface="Quicksand"/>
              </a:rPr>
              <a:t>:55 </a:t>
            </a:r>
            <a:r>
              <a:rPr b="1" i="0" lang="en-GB" sz="2400" u="none" cap="none" strike="noStrike">
                <a:solidFill>
                  <a:srgbClr val="4363AE"/>
                </a:solidFill>
                <a:latin typeface="Quicksand"/>
                <a:ea typeface="Quicksand"/>
                <a:cs typeface="Quicksand"/>
                <a:sym typeface="Quicksand"/>
              </a:rPr>
              <a:t>Thanks and Close</a:t>
            </a:r>
            <a:endParaRPr b="1" i="0" sz="24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363AE"/>
              </a:solidFill>
              <a:latin typeface="Quicksand"/>
              <a:ea typeface="Quicksand"/>
              <a:cs typeface="Quicksand"/>
              <a:sym typeface="Quicksand"/>
            </a:endParaRPr>
          </a:p>
          <a:p>
            <a:pPr indent="-241300" lvl="0" marL="34290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4363AE"/>
              </a:solidFill>
              <a:latin typeface="Quicksand"/>
              <a:ea typeface="Quicksand"/>
              <a:cs typeface="Quicksand"/>
              <a:sym typeface="Quicksand"/>
            </a:endParaRPr>
          </a:p>
          <a:p>
            <a:pPr indent="-171450" lvl="0" marL="285750" marR="0" rtl="0" algn="l">
              <a:lnSpc>
                <a:spcPct val="150000"/>
              </a:lnSpc>
              <a:spcBef>
                <a:spcPts val="0"/>
              </a:spcBef>
              <a:spcAft>
                <a:spcPts val="0"/>
              </a:spcAft>
              <a:buClr>
                <a:schemeClr val="dk1"/>
              </a:buClr>
              <a:buSzPts val="1800"/>
              <a:buFont typeface="Arial"/>
              <a:buNone/>
            </a:pPr>
            <a:r>
              <a:t/>
            </a:r>
            <a:endParaRPr b="1" i="0" sz="18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b67fe1becd_0_44"/>
          <p:cNvSpPr txBox="1"/>
          <p:nvPr>
            <p:ph type="title"/>
          </p:nvPr>
        </p:nvSpPr>
        <p:spPr>
          <a:xfrm>
            <a:off x="838200" y="36512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The NHS Long Term Plan</a:t>
            </a:r>
            <a:endParaRPr/>
          </a:p>
        </p:txBody>
      </p:sp>
      <p:sp>
        <p:nvSpPr>
          <p:cNvPr id="258" name="Google Shape;258;gb67fe1becd_0_44"/>
          <p:cNvSpPr txBox="1"/>
          <p:nvPr/>
        </p:nvSpPr>
        <p:spPr>
          <a:xfrm>
            <a:off x="5638799" y="870792"/>
            <a:ext cx="5388000" cy="661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141414"/>
              </a:solidFill>
              <a:latin typeface="Lato"/>
              <a:ea typeface="Lato"/>
              <a:cs typeface="Lato"/>
              <a:sym typeface="Lato"/>
            </a:endParaRPr>
          </a:p>
          <a:p>
            <a:pPr indent="0" lvl="0" marL="0" marR="0" rtl="0" algn="l">
              <a:spcBef>
                <a:spcPts val="0"/>
              </a:spcBef>
              <a:spcAft>
                <a:spcPts val="0"/>
              </a:spcAft>
              <a:buNone/>
            </a:pPr>
            <a:r>
              <a:t/>
            </a:r>
            <a:endParaRPr sz="1800">
              <a:solidFill>
                <a:srgbClr val="141414"/>
              </a:solidFill>
              <a:latin typeface="Lato"/>
              <a:ea typeface="Lato"/>
              <a:cs typeface="Lato"/>
              <a:sym typeface="Lato"/>
            </a:endParaRPr>
          </a:p>
          <a:p>
            <a:pPr indent="-457200" lvl="0" marL="457200" marR="0" rtl="0" algn="l">
              <a:spcBef>
                <a:spcPts val="0"/>
              </a:spcBef>
              <a:spcAft>
                <a:spcPts val="0"/>
              </a:spcAft>
              <a:buClr>
                <a:srgbClr val="141414"/>
              </a:buClr>
              <a:buSzPts val="3200"/>
              <a:buFont typeface="Arial"/>
              <a:buChar char="•"/>
            </a:pPr>
            <a:r>
              <a:rPr lang="en-GB" sz="3200">
                <a:solidFill>
                  <a:srgbClr val="141414"/>
                </a:solidFill>
                <a:latin typeface="Calibri"/>
                <a:ea typeface="Calibri"/>
                <a:cs typeface="Calibri"/>
                <a:sym typeface="Calibri"/>
              </a:rPr>
              <a:t>Improving population health </a:t>
            </a:r>
            <a:endParaRPr/>
          </a:p>
          <a:p>
            <a:pPr indent="-254000" lvl="0" marL="457200" marR="0" rtl="0" algn="l">
              <a:spcBef>
                <a:spcPts val="0"/>
              </a:spcBef>
              <a:spcAft>
                <a:spcPts val="0"/>
              </a:spcAft>
              <a:buClr>
                <a:schemeClr val="dk1"/>
              </a:buClr>
              <a:buSzPts val="3200"/>
              <a:buFont typeface="Arial"/>
              <a:buNone/>
            </a:pPr>
            <a:r>
              <a:t/>
            </a:r>
            <a:endParaRPr sz="3200">
              <a:solidFill>
                <a:srgbClr val="141414"/>
              </a:solidFill>
              <a:latin typeface="Calibri"/>
              <a:ea typeface="Calibri"/>
              <a:cs typeface="Calibri"/>
              <a:sym typeface="Calibri"/>
            </a:endParaRPr>
          </a:p>
          <a:p>
            <a:pPr indent="-457200" lvl="0" marL="457200" marR="0" rtl="0" algn="l">
              <a:spcBef>
                <a:spcPts val="0"/>
              </a:spcBef>
              <a:spcAft>
                <a:spcPts val="0"/>
              </a:spcAft>
              <a:buClr>
                <a:srgbClr val="141414"/>
              </a:buClr>
              <a:buSzPts val="3200"/>
              <a:buFont typeface="Arial"/>
              <a:buChar char="•"/>
            </a:pPr>
            <a:r>
              <a:rPr lang="en-GB" sz="3200">
                <a:solidFill>
                  <a:srgbClr val="141414"/>
                </a:solidFill>
                <a:latin typeface="Calibri"/>
                <a:ea typeface="Calibri"/>
                <a:cs typeface="Calibri"/>
                <a:sym typeface="Calibri"/>
              </a:rPr>
              <a:t>Improving care outside of hospitals (primary and community services)</a:t>
            </a:r>
            <a:endParaRPr/>
          </a:p>
          <a:p>
            <a:pPr indent="-254000" lvl="0" marL="457200" marR="0" rtl="0" algn="l">
              <a:spcBef>
                <a:spcPts val="0"/>
              </a:spcBef>
              <a:spcAft>
                <a:spcPts val="0"/>
              </a:spcAft>
              <a:buClr>
                <a:schemeClr val="dk1"/>
              </a:buClr>
              <a:buSzPts val="3200"/>
              <a:buFont typeface="Arial"/>
              <a:buNone/>
            </a:pPr>
            <a:r>
              <a:t/>
            </a:r>
            <a:endParaRPr sz="3200">
              <a:solidFill>
                <a:srgbClr val="141414"/>
              </a:solidFill>
              <a:latin typeface="Calibri"/>
              <a:ea typeface="Calibri"/>
              <a:cs typeface="Calibri"/>
              <a:sym typeface="Calibri"/>
            </a:endParaRPr>
          </a:p>
          <a:p>
            <a:pPr indent="-457200" lvl="0" marL="457200" marR="0" rtl="0" algn="l">
              <a:spcBef>
                <a:spcPts val="0"/>
              </a:spcBef>
              <a:spcAft>
                <a:spcPts val="0"/>
              </a:spcAft>
              <a:buClr>
                <a:srgbClr val="141414"/>
              </a:buClr>
              <a:buSzPts val="3200"/>
              <a:buFont typeface="Arial"/>
              <a:buChar char="•"/>
            </a:pPr>
            <a:r>
              <a:rPr lang="en-GB" sz="3200">
                <a:solidFill>
                  <a:srgbClr val="141414"/>
                </a:solidFill>
                <a:latin typeface="Calibri"/>
                <a:ea typeface="Calibri"/>
                <a:cs typeface="Calibri"/>
                <a:sym typeface="Calibri"/>
              </a:rPr>
              <a:t>‘fully integrated community-based healthcare’</a:t>
            </a:r>
            <a:r>
              <a:rPr b="0" i="0" lang="en-GB" sz="3200">
                <a:solidFill>
                  <a:srgbClr val="141414"/>
                </a:solidFill>
                <a:latin typeface="Calibri"/>
                <a:ea typeface="Calibri"/>
                <a:cs typeface="Calibri"/>
                <a:sym typeface="Calibri"/>
              </a:rPr>
              <a:t> to meet the needs of a changing population</a:t>
            </a:r>
            <a:endParaRPr/>
          </a:p>
          <a:p>
            <a:pPr indent="0" lvl="0" marL="0" marR="0" rtl="0" algn="l">
              <a:spcBef>
                <a:spcPts val="0"/>
              </a:spcBef>
              <a:spcAft>
                <a:spcPts val="0"/>
              </a:spcAft>
              <a:buNone/>
            </a:pPr>
            <a:r>
              <a:t/>
            </a:r>
            <a:endParaRPr sz="1800">
              <a:solidFill>
                <a:srgbClr val="141414"/>
              </a:solidFill>
              <a:latin typeface="Lato"/>
              <a:ea typeface="Lato"/>
              <a:cs typeface="Lato"/>
              <a:sym typeface="Lato"/>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9" name="Google Shape;259;gb67fe1becd_0_44"/>
          <p:cNvPicPr preferRelativeResize="0"/>
          <p:nvPr/>
        </p:nvPicPr>
        <p:blipFill rotWithShape="1">
          <a:blip r:embed="rId3">
            <a:alphaModFix/>
          </a:blip>
          <a:srcRect b="0" l="0" r="0" t="0"/>
          <a:stretch/>
        </p:blipFill>
        <p:spPr>
          <a:xfrm rot="447468">
            <a:off x="2865325" y="2548605"/>
            <a:ext cx="2547446" cy="3648841"/>
          </a:xfrm>
          <a:prstGeom prst="rect">
            <a:avLst/>
          </a:prstGeom>
          <a:noFill/>
          <a:ln>
            <a:noFill/>
          </a:ln>
          <a:effectLst>
            <a:outerShdw blurRad="50800" rotWithShape="0" algn="br" dir="13500000" dist="38100">
              <a:srgbClr val="000000">
                <a:alpha val="40000"/>
              </a:srgbClr>
            </a:outerShdw>
          </a:effectLst>
        </p:spPr>
      </p:pic>
      <p:pic>
        <p:nvPicPr>
          <p:cNvPr id="260" name="Google Shape;260;gb67fe1becd_0_44"/>
          <p:cNvPicPr preferRelativeResize="0"/>
          <p:nvPr/>
        </p:nvPicPr>
        <p:blipFill rotWithShape="1">
          <a:blip r:embed="rId4">
            <a:alphaModFix/>
          </a:blip>
          <a:srcRect b="0" l="0" r="0" t="0"/>
          <a:stretch/>
        </p:blipFill>
        <p:spPr>
          <a:xfrm rot="-777820">
            <a:off x="567863" y="1585038"/>
            <a:ext cx="2602061" cy="3687921"/>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gb67fe1becd_0_52"/>
          <p:cNvPicPr preferRelativeResize="0"/>
          <p:nvPr/>
        </p:nvPicPr>
        <p:blipFill rotWithShape="1">
          <a:blip r:embed="rId3">
            <a:alphaModFix/>
          </a:blip>
          <a:srcRect b="0" l="0" r="0" t="0"/>
          <a:stretch/>
        </p:blipFill>
        <p:spPr>
          <a:xfrm>
            <a:off x="1215389" y="0"/>
            <a:ext cx="915162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b67fe1becd_0_57"/>
          <p:cNvSpPr txBox="1"/>
          <p:nvPr>
            <p:ph type="title"/>
          </p:nvPr>
        </p:nvSpPr>
        <p:spPr>
          <a:xfrm>
            <a:off x="838200" y="36512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LCP Governance</a:t>
            </a:r>
            <a:r>
              <a:rPr lang="en-GB"/>
              <a:t> </a:t>
            </a:r>
            <a:endParaRPr/>
          </a:p>
        </p:txBody>
      </p:sp>
      <p:sp>
        <p:nvSpPr>
          <p:cNvPr id="272" name="Google Shape;272;gb67fe1becd_0_57"/>
          <p:cNvSpPr/>
          <p:nvPr/>
        </p:nvSpPr>
        <p:spPr>
          <a:xfrm>
            <a:off x="2603648" y="5457349"/>
            <a:ext cx="2058300" cy="1023000"/>
          </a:xfrm>
          <a:prstGeom prst="roundRect">
            <a:avLst>
              <a:gd fmla="val 16667" name="adj"/>
            </a:avLst>
          </a:prstGeom>
          <a:solidFill>
            <a:srgbClr val="C4E0B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GB" sz="1800">
                <a:solidFill>
                  <a:srgbClr val="000000"/>
                </a:solidFill>
                <a:latin typeface="Calibri"/>
                <a:ea typeface="Calibri"/>
                <a:cs typeface="Calibri"/>
                <a:sym typeface="Calibri"/>
              </a:rPr>
              <a:t>LCP</a:t>
            </a:r>
            <a:endParaRPr/>
          </a:p>
        </p:txBody>
      </p:sp>
      <p:sp>
        <p:nvSpPr>
          <p:cNvPr id="273" name="Google Shape;273;gb67fe1becd_0_57"/>
          <p:cNvSpPr/>
          <p:nvPr/>
        </p:nvSpPr>
        <p:spPr>
          <a:xfrm>
            <a:off x="4932804" y="5457349"/>
            <a:ext cx="1961700" cy="1023000"/>
          </a:xfrm>
          <a:prstGeom prst="roundRect">
            <a:avLst>
              <a:gd fmla="val 16667" name="adj"/>
            </a:avLst>
          </a:prstGeom>
          <a:solidFill>
            <a:srgbClr val="C4E0B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GB" sz="1800">
                <a:solidFill>
                  <a:srgbClr val="000000"/>
                </a:solidFill>
                <a:latin typeface="Calibri"/>
                <a:ea typeface="Calibri"/>
                <a:cs typeface="Calibri"/>
                <a:sym typeface="Calibri"/>
              </a:rPr>
              <a:t>LCP</a:t>
            </a:r>
            <a:endParaRPr/>
          </a:p>
        </p:txBody>
      </p:sp>
      <p:sp>
        <p:nvSpPr>
          <p:cNvPr id="274" name="Google Shape;274;gb67fe1becd_0_57"/>
          <p:cNvSpPr/>
          <p:nvPr/>
        </p:nvSpPr>
        <p:spPr>
          <a:xfrm>
            <a:off x="7157157" y="5457384"/>
            <a:ext cx="2058300" cy="1023000"/>
          </a:xfrm>
          <a:prstGeom prst="roundRect">
            <a:avLst>
              <a:gd fmla="val 16667" name="adj"/>
            </a:avLst>
          </a:prstGeom>
          <a:solidFill>
            <a:srgbClr val="C4E0B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GB" sz="1800">
                <a:solidFill>
                  <a:srgbClr val="000000"/>
                </a:solidFill>
                <a:latin typeface="Calibri"/>
                <a:ea typeface="Calibri"/>
                <a:cs typeface="Calibri"/>
                <a:sym typeface="Calibri"/>
              </a:rPr>
              <a:t>LCP</a:t>
            </a:r>
            <a:endParaRPr/>
          </a:p>
        </p:txBody>
      </p:sp>
      <p:sp>
        <p:nvSpPr>
          <p:cNvPr id="275" name="Google Shape;275;gb67fe1becd_0_57"/>
          <p:cNvSpPr/>
          <p:nvPr/>
        </p:nvSpPr>
        <p:spPr>
          <a:xfrm>
            <a:off x="2639249" y="4157370"/>
            <a:ext cx="6603300" cy="1023000"/>
          </a:xfrm>
          <a:prstGeom prst="roundRect">
            <a:avLst>
              <a:gd fmla="val 16667" name="adj"/>
            </a:avLst>
          </a:prstGeom>
          <a:solidFill>
            <a:srgbClr val="A38DA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sz="11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t/>
            </a:r>
            <a:endParaRPr sz="11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lang="en-GB" sz="2400">
                <a:solidFill>
                  <a:srgbClr val="000000"/>
                </a:solidFill>
                <a:latin typeface="Calibri"/>
                <a:ea typeface="Calibri"/>
                <a:cs typeface="Calibri"/>
                <a:sym typeface="Calibri"/>
              </a:rPr>
              <a:t>Local Care Partnership Programme Board</a:t>
            </a:r>
            <a:endParaRPr sz="18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1" lang="en-GB" sz="18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a:p>
            <a:pPr indent="0" lvl="0" marL="0" marR="0" rtl="0" algn="ctr">
              <a:lnSpc>
                <a:spcPct val="107000"/>
              </a:lnSpc>
              <a:spcBef>
                <a:spcPts val="800"/>
              </a:spcBef>
              <a:spcAft>
                <a:spcPts val="0"/>
              </a:spcAft>
              <a:buNone/>
            </a:pPr>
            <a:r>
              <a:rPr lang="en-GB" sz="1100">
                <a:solidFill>
                  <a:schemeClr val="lt1"/>
                </a:solidFill>
                <a:latin typeface="Calibri"/>
                <a:ea typeface="Calibri"/>
                <a:cs typeface="Calibri"/>
                <a:sym typeface="Calibri"/>
              </a:rPr>
              <a:t> </a:t>
            </a:r>
            <a:endParaRPr/>
          </a:p>
        </p:txBody>
      </p:sp>
      <p:sp>
        <p:nvSpPr>
          <p:cNvPr id="276" name="Google Shape;276;gb67fe1becd_0_57"/>
          <p:cNvSpPr/>
          <p:nvPr/>
        </p:nvSpPr>
        <p:spPr>
          <a:xfrm>
            <a:off x="2596314" y="2867342"/>
            <a:ext cx="6603300" cy="1023000"/>
          </a:xfrm>
          <a:prstGeom prst="roundRect">
            <a:avLst>
              <a:gd fmla="val 16667" name="adj"/>
            </a:avLst>
          </a:prstGeom>
          <a:solidFill>
            <a:srgbClr val="FEE599"/>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sz="11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t/>
            </a:r>
            <a:endParaRPr sz="11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lang="en-GB" sz="2400">
                <a:solidFill>
                  <a:srgbClr val="000000"/>
                </a:solidFill>
                <a:latin typeface="Calibri"/>
                <a:ea typeface="Calibri"/>
                <a:cs typeface="Calibri"/>
                <a:sym typeface="Calibri"/>
              </a:rPr>
              <a:t>Partnership Executive Group (PEG)</a:t>
            </a:r>
            <a:endParaRPr sz="18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1" lang="en-GB" sz="18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a:p>
            <a:pPr indent="0" lvl="0" marL="0" marR="0" rtl="0" algn="ctr">
              <a:lnSpc>
                <a:spcPct val="107000"/>
              </a:lnSpc>
              <a:spcBef>
                <a:spcPts val="800"/>
              </a:spcBef>
              <a:spcAft>
                <a:spcPts val="0"/>
              </a:spcAft>
              <a:buNone/>
            </a:pPr>
            <a:r>
              <a:rPr lang="en-GB" sz="1100">
                <a:solidFill>
                  <a:schemeClr val="lt1"/>
                </a:solidFill>
                <a:latin typeface="Calibri"/>
                <a:ea typeface="Calibri"/>
                <a:cs typeface="Calibri"/>
                <a:sym typeface="Calibri"/>
              </a:rPr>
              <a:t> </a:t>
            </a:r>
            <a:endParaRPr/>
          </a:p>
        </p:txBody>
      </p:sp>
      <p:sp>
        <p:nvSpPr>
          <p:cNvPr id="277" name="Google Shape;277;gb67fe1becd_0_57"/>
          <p:cNvSpPr/>
          <p:nvPr/>
        </p:nvSpPr>
        <p:spPr>
          <a:xfrm>
            <a:off x="2612021" y="1567364"/>
            <a:ext cx="6603300" cy="1023000"/>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sz="11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t/>
            </a:r>
            <a:endParaRPr sz="11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lang="en-GB" sz="2400">
                <a:solidFill>
                  <a:srgbClr val="000000"/>
                </a:solidFill>
                <a:latin typeface="Calibri"/>
                <a:ea typeface="Calibri"/>
                <a:cs typeface="Calibri"/>
                <a:sym typeface="Calibri"/>
              </a:rPr>
              <a:t>Health &amp; Wellbeing Board</a:t>
            </a:r>
            <a:endParaRPr sz="18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1" lang="en-GB" sz="18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a:p>
            <a:pPr indent="0" lvl="0" marL="0" marR="0" rtl="0" algn="ctr">
              <a:lnSpc>
                <a:spcPct val="107000"/>
              </a:lnSpc>
              <a:spcBef>
                <a:spcPts val="800"/>
              </a:spcBef>
              <a:spcAft>
                <a:spcPts val="0"/>
              </a:spcAft>
              <a:buNone/>
            </a:pPr>
            <a:r>
              <a:rPr lang="en-GB" sz="1100">
                <a:solidFill>
                  <a:schemeClr val="lt1"/>
                </a:solidFill>
                <a:latin typeface="Calibri"/>
                <a:ea typeface="Calibri"/>
                <a:cs typeface="Calibri"/>
                <a:sym typeface="Calibri"/>
              </a:rPr>
              <a:t> </a:t>
            </a:r>
            <a:endParaRPr/>
          </a:p>
        </p:txBody>
      </p:sp>
      <p:cxnSp>
        <p:nvCxnSpPr>
          <p:cNvPr id="278" name="Google Shape;278;gb67fe1becd_0_57"/>
          <p:cNvCxnSpPr>
            <a:stCxn id="277" idx="2"/>
          </p:cNvCxnSpPr>
          <p:nvPr/>
        </p:nvCxnSpPr>
        <p:spPr>
          <a:xfrm>
            <a:off x="5913671" y="2590364"/>
            <a:ext cx="0" cy="276900"/>
          </a:xfrm>
          <a:prstGeom prst="straightConnector1">
            <a:avLst/>
          </a:prstGeom>
          <a:noFill/>
          <a:ln cap="flat" cmpd="sng" w="76200">
            <a:solidFill>
              <a:schemeClr val="accent1"/>
            </a:solidFill>
            <a:prstDash val="solid"/>
            <a:miter lim="800000"/>
            <a:headEnd len="sm" w="sm" type="none"/>
            <a:tailEnd len="sm" w="sm" type="none"/>
          </a:ln>
        </p:spPr>
      </p:cxnSp>
      <p:cxnSp>
        <p:nvCxnSpPr>
          <p:cNvPr id="279" name="Google Shape;279;gb67fe1becd_0_57"/>
          <p:cNvCxnSpPr/>
          <p:nvPr/>
        </p:nvCxnSpPr>
        <p:spPr>
          <a:xfrm>
            <a:off x="5940907" y="3890419"/>
            <a:ext cx="0" cy="276900"/>
          </a:xfrm>
          <a:prstGeom prst="straightConnector1">
            <a:avLst/>
          </a:prstGeom>
          <a:noFill/>
          <a:ln cap="flat" cmpd="sng" w="76200">
            <a:solidFill>
              <a:schemeClr val="accent1"/>
            </a:solidFill>
            <a:prstDash val="solid"/>
            <a:miter lim="800000"/>
            <a:headEnd len="sm" w="sm" type="none"/>
            <a:tailEnd len="sm" w="sm" type="none"/>
          </a:ln>
        </p:spPr>
      </p:cxnSp>
      <p:cxnSp>
        <p:nvCxnSpPr>
          <p:cNvPr id="280" name="Google Shape;280;gb67fe1becd_0_57"/>
          <p:cNvCxnSpPr/>
          <p:nvPr/>
        </p:nvCxnSpPr>
        <p:spPr>
          <a:xfrm>
            <a:off x="3640917" y="5180448"/>
            <a:ext cx="0" cy="276900"/>
          </a:xfrm>
          <a:prstGeom prst="straightConnector1">
            <a:avLst/>
          </a:prstGeom>
          <a:noFill/>
          <a:ln cap="flat" cmpd="sng" w="76200">
            <a:solidFill>
              <a:schemeClr val="accent1"/>
            </a:solidFill>
            <a:prstDash val="solid"/>
            <a:miter lim="800000"/>
            <a:headEnd len="sm" w="sm" type="none"/>
            <a:tailEnd len="sm" w="sm" type="none"/>
          </a:ln>
        </p:spPr>
      </p:cxnSp>
      <p:cxnSp>
        <p:nvCxnSpPr>
          <p:cNvPr id="281" name="Google Shape;281;gb67fe1becd_0_57"/>
          <p:cNvCxnSpPr/>
          <p:nvPr/>
        </p:nvCxnSpPr>
        <p:spPr>
          <a:xfrm>
            <a:off x="8194425" y="5180447"/>
            <a:ext cx="0" cy="276900"/>
          </a:xfrm>
          <a:prstGeom prst="straightConnector1">
            <a:avLst/>
          </a:prstGeom>
          <a:noFill/>
          <a:ln cap="flat" cmpd="sng" w="76200">
            <a:solidFill>
              <a:schemeClr val="accent1"/>
            </a:solidFill>
            <a:prstDash val="solid"/>
            <a:miter lim="800000"/>
            <a:headEnd len="sm" w="sm" type="none"/>
            <a:tailEnd len="sm" w="sm" type="none"/>
          </a:ln>
        </p:spPr>
      </p:cxnSp>
      <p:cxnSp>
        <p:nvCxnSpPr>
          <p:cNvPr id="282" name="Google Shape;282;gb67fe1becd_0_57"/>
          <p:cNvCxnSpPr/>
          <p:nvPr/>
        </p:nvCxnSpPr>
        <p:spPr>
          <a:xfrm>
            <a:off x="5998058" y="5180447"/>
            <a:ext cx="0" cy="276900"/>
          </a:xfrm>
          <a:prstGeom prst="straightConnector1">
            <a:avLst/>
          </a:prstGeom>
          <a:noFill/>
          <a:ln cap="flat" cmpd="sng" w="76200">
            <a:solidFill>
              <a:schemeClr val="accent1"/>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b67fe1becd_0_72"/>
          <p:cNvSpPr txBox="1"/>
          <p:nvPr>
            <p:ph type="title"/>
          </p:nvPr>
        </p:nvSpPr>
        <p:spPr>
          <a:xfrm>
            <a:off x="838200" y="36512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What have the LCPs achieved so far? </a:t>
            </a:r>
            <a:endParaRPr/>
          </a:p>
        </p:txBody>
      </p:sp>
      <p:sp>
        <p:nvSpPr>
          <p:cNvPr id="289" name="Google Shape;289;gb67fe1becd_0_72"/>
          <p:cNvSpPr txBox="1"/>
          <p:nvPr>
            <p:ph idx="1" type="body"/>
          </p:nvPr>
        </p:nvSpPr>
        <p:spPr>
          <a:xfrm>
            <a:off x="838200" y="1825625"/>
            <a:ext cx="102774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3200"/>
              <a:buChar char="•"/>
            </a:pPr>
            <a:r>
              <a:rPr lang="en-GB" sz="3200"/>
              <a:t>Brought different parts of the system together</a:t>
            </a:r>
            <a:endParaRPr/>
          </a:p>
          <a:p>
            <a:pPr indent="-228600" lvl="0" marL="228600" rtl="0" algn="l">
              <a:lnSpc>
                <a:spcPct val="90000"/>
              </a:lnSpc>
              <a:spcBef>
                <a:spcPts val="1000"/>
              </a:spcBef>
              <a:spcAft>
                <a:spcPts val="0"/>
              </a:spcAft>
              <a:buClr>
                <a:schemeClr val="dk1"/>
              </a:buClr>
              <a:buSzPts val="3200"/>
              <a:buChar char="•"/>
            </a:pPr>
            <a:r>
              <a:rPr lang="en-GB" sz="3200"/>
              <a:t>Relationship building and peer support</a:t>
            </a:r>
            <a:endParaRPr/>
          </a:p>
          <a:p>
            <a:pPr indent="-228600" lvl="0" marL="228600" rtl="0" algn="l">
              <a:lnSpc>
                <a:spcPct val="90000"/>
              </a:lnSpc>
              <a:spcBef>
                <a:spcPts val="1000"/>
              </a:spcBef>
              <a:spcAft>
                <a:spcPts val="0"/>
              </a:spcAft>
              <a:buClr>
                <a:schemeClr val="dk1"/>
              </a:buClr>
              <a:buSzPts val="3200"/>
              <a:buChar char="•"/>
            </a:pPr>
            <a:r>
              <a:rPr lang="en-GB" sz="3200"/>
              <a:t>Shared roles – Care Coordinators in HATCH,  Seacroft and LS25/26</a:t>
            </a:r>
            <a:endParaRPr/>
          </a:p>
          <a:p>
            <a:pPr indent="-228600" lvl="0" marL="228600" rtl="0" algn="l">
              <a:lnSpc>
                <a:spcPct val="90000"/>
              </a:lnSpc>
              <a:spcBef>
                <a:spcPts val="1000"/>
              </a:spcBef>
              <a:spcAft>
                <a:spcPts val="0"/>
              </a:spcAft>
              <a:buClr>
                <a:schemeClr val="dk1"/>
              </a:buClr>
              <a:buSzPts val="3200"/>
              <a:buChar char="•"/>
            </a:pPr>
            <a:r>
              <a:rPr lang="en-GB" sz="3200"/>
              <a:t>Joint Bidding – including successful bids lead by Third Sector Partners</a:t>
            </a:r>
            <a:endParaRPr/>
          </a:p>
          <a:p>
            <a:pPr indent="-228600" lvl="0" marL="228600" rtl="0" algn="l">
              <a:lnSpc>
                <a:spcPct val="90000"/>
              </a:lnSpc>
              <a:spcBef>
                <a:spcPts val="1000"/>
              </a:spcBef>
              <a:spcAft>
                <a:spcPts val="0"/>
              </a:spcAft>
              <a:buClr>
                <a:schemeClr val="dk1"/>
              </a:buClr>
              <a:buSzPts val="3200"/>
              <a:buChar char="•"/>
            </a:pPr>
            <a:r>
              <a:rPr lang="en-GB" sz="3200"/>
              <a:t>Delivery of the Population Health Management Programme</a:t>
            </a:r>
            <a:endParaRPr/>
          </a:p>
          <a:p>
            <a:pPr indent="-228600" lvl="0" marL="228600" rtl="0" algn="l">
              <a:lnSpc>
                <a:spcPct val="90000"/>
              </a:lnSpc>
              <a:spcBef>
                <a:spcPts val="1000"/>
              </a:spcBef>
              <a:spcAft>
                <a:spcPts val="0"/>
              </a:spcAft>
              <a:buClr>
                <a:schemeClr val="dk1"/>
              </a:buClr>
              <a:buSzPts val="3200"/>
              <a:buChar char="•"/>
            </a:pPr>
            <a:r>
              <a:rPr lang="en-GB" sz="3200"/>
              <a:t>Delivery workshops (e.g. winter planning, covid inequalities)</a:t>
            </a:r>
            <a:endParaRPr/>
          </a:p>
        </p:txBody>
      </p:sp>
      <p:pic>
        <p:nvPicPr>
          <p:cNvPr id="290" name="Google Shape;290;gb67fe1becd_0_72"/>
          <p:cNvPicPr preferRelativeResize="0"/>
          <p:nvPr/>
        </p:nvPicPr>
        <p:blipFill rotWithShape="1">
          <a:blip r:embed="rId3">
            <a:alphaModFix/>
          </a:blip>
          <a:srcRect b="0" l="0" r="0" t="0"/>
          <a:stretch/>
        </p:blipFill>
        <p:spPr>
          <a:xfrm>
            <a:off x="9073289" y="962025"/>
            <a:ext cx="2950809" cy="19586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b67fe1becd_0_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What are the current LCP priorities? </a:t>
            </a:r>
            <a:endParaRPr/>
          </a:p>
        </p:txBody>
      </p:sp>
      <p:sp>
        <p:nvSpPr>
          <p:cNvPr id="297" name="Google Shape;297;gb67fe1becd_0_79"/>
          <p:cNvSpPr txBox="1"/>
          <p:nvPr>
            <p:ph idx="1" type="body"/>
          </p:nvPr>
        </p:nvSpPr>
        <p:spPr>
          <a:xfrm>
            <a:off x="576000" y="1511999"/>
            <a:ext cx="11040000" cy="4500000"/>
          </a:xfrm>
          <a:prstGeom prst="rect">
            <a:avLst/>
          </a:prstGeom>
          <a:noFill/>
          <a:ln>
            <a:noFill/>
          </a:ln>
        </p:spPr>
        <p:txBody>
          <a:bodyPr anchorCtr="0" anchor="t" bIns="0" lIns="0" spcFirstLastPara="1" rIns="0" wrap="square" tIns="0">
            <a:normAutofit fontScale="25000" lnSpcReduction="20000"/>
          </a:bodyPr>
          <a:lstStyle/>
          <a:p>
            <a:pPr indent="0" lvl="0" marL="0" rtl="0" algn="l">
              <a:lnSpc>
                <a:spcPct val="90000"/>
              </a:lnSpc>
              <a:spcBef>
                <a:spcPts val="0"/>
              </a:spcBef>
              <a:spcAft>
                <a:spcPts val="0"/>
              </a:spcAft>
              <a:buClr>
                <a:srgbClr val="3A3838"/>
              </a:buClr>
              <a:buSzPct val="100000"/>
              <a:buNone/>
            </a:pPr>
            <a:r>
              <a:t/>
            </a:r>
            <a:endParaRPr/>
          </a:p>
          <a:p>
            <a:pPr indent="0" lvl="0" marL="0" rtl="0" algn="l">
              <a:lnSpc>
                <a:spcPct val="90000"/>
              </a:lnSpc>
              <a:spcBef>
                <a:spcPts val="1000"/>
              </a:spcBef>
              <a:spcAft>
                <a:spcPts val="0"/>
              </a:spcAft>
              <a:buClr>
                <a:srgbClr val="3A3838"/>
              </a:buClr>
              <a:buSzPct val="100000"/>
              <a:buNone/>
            </a:pPr>
            <a:r>
              <a:t/>
            </a:r>
            <a:endParaRPr b="1"/>
          </a:p>
          <a:p>
            <a:pPr indent="-228600" lvl="0" marL="228600" rtl="0" algn="l">
              <a:lnSpc>
                <a:spcPct val="90000"/>
              </a:lnSpc>
              <a:spcBef>
                <a:spcPts val="1000"/>
              </a:spcBef>
              <a:spcAft>
                <a:spcPts val="0"/>
              </a:spcAft>
              <a:buClr>
                <a:srgbClr val="3A3838"/>
              </a:buClr>
              <a:buSzPct val="100000"/>
              <a:buChar char="•"/>
            </a:pPr>
            <a:r>
              <a:rPr b="1" lang="en-GB" sz="9600">
                <a:latin typeface="Calibri"/>
                <a:ea typeface="Calibri"/>
                <a:cs typeface="Calibri"/>
                <a:sym typeface="Calibri"/>
              </a:rPr>
              <a:t>Relationship Building </a:t>
            </a:r>
            <a:endParaRPr/>
          </a:p>
          <a:p>
            <a:pPr indent="-228600" lvl="1" marL="685800" rtl="0" algn="l">
              <a:lnSpc>
                <a:spcPct val="90000"/>
              </a:lnSpc>
              <a:spcBef>
                <a:spcPts val="500"/>
              </a:spcBef>
              <a:spcAft>
                <a:spcPts val="0"/>
              </a:spcAft>
              <a:buClr>
                <a:srgbClr val="3A3838"/>
              </a:buClr>
              <a:buSzPct val="100000"/>
              <a:buChar char="•"/>
            </a:pPr>
            <a:r>
              <a:rPr lang="en-GB" sz="9600">
                <a:latin typeface="Calibri"/>
                <a:ea typeface="Calibri"/>
                <a:cs typeface="Calibri"/>
                <a:sym typeface="Calibri"/>
              </a:rPr>
              <a:t>Sharing understanding of who we are and what we bring to the LCPs </a:t>
            </a:r>
            <a:endParaRPr/>
          </a:p>
          <a:p>
            <a:pPr indent="-228600" lvl="1" marL="685800" rtl="0" algn="l">
              <a:lnSpc>
                <a:spcPct val="90000"/>
              </a:lnSpc>
              <a:spcBef>
                <a:spcPts val="500"/>
              </a:spcBef>
              <a:spcAft>
                <a:spcPts val="0"/>
              </a:spcAft>
              <a:buClr>
                <a:srgbClr val="3A3838"/>
              </a:buClr>
              <a:buSzPct val="100000"/>
              <a:buChar char="•"/>
            </a:pPr>
            <a:r>
              <a:rPr lang="en-GB" sz="9600">
                <a:latin typeface="Calibri"/>
                <a:ea typeface="Calibri"/>
                <a:cs typeface="Calibri"/>
                <a:sym typeface="Calibri"/>
              </a:rPr>
              <a:t>Working out how we work best together</a:t>
            </a:r>
            <a:endParaRPr/>
          </a:p>
          <a:p>
            <a:pPr indent="-152400" lvl="0" marL="228600" rtl="0" algn="l">
              <a:lnSpc>
                <a:spcPct val="90000"/>
              </a:lnSpc>
              <a:spcBef>
                <a:spcPts val="1000"/>
              </a:spcBef>
              <a:spcAft>
                <a:spcPts val="0"/>
              </a:spcAft>
              <a:buClr>
                <a:srgbClr val="3A3838"/>
              </a:buClr>
              <a:buSzPct val="100000"/>
              <a:buNone/>
            </a:pPr>
            <a:r>
              <a:t/>
            </a:r>
            <a:endParaRPr b="1" sz="4800">
              <a:latin typeface="Calibri"/>
              <a:ea typeface="Calibri"/>
              <a:cs typeface="Calibri"/>
              <a:sym typeface="Calibri"/>
            </a:endParaRPr>
          </a:p>
          <a:p>
            <a:pPr indent="-228600" lvl="0" marL="228600" rtl="0" algn="l">
              <a:lnSpc>
                <a:spcPct val="90000"/>
              </a:lnSpc>
              <a:spcBef>
                <a:spcPts val="1000"/>
              </a:spcBef>
              <a:spcAft>
                <a:spcPts val="0"/>
              </a:spcAft>
              <a:buClr>
                <a:srgbClr val="3A3838"/>
              </a:buClr>
              <a:buSzPct val="100000"/>
              <a:buChar char="•"/>
            </a:pPr>
            <a:r>
              <a:rPr b="1" lang="en-GB" sz="9600">
                <a:latin typeface="Calibri"/>
                <a:ea typeface="Calibri"/>
                <a:cs typeface="Calibri"/>
                <a:sym typeface="Calibri"/>
              </a:rPr>
              <a:t>Mental Health </a:t>
            </a:r>
            <a:endParaRPr/>
          </a:p>
          <a:p>
            <a:pPr indent="-228600" lvl="1" marL="685800" rtl="0" algn="l">
              <a:lnSpc>
                <a:spcPct val="90000"/>
              </a:lnSpc>
              <a:spcBef>
                <a:spcPts val="500"/>
              </a:spcBef>
              <a:spcAft>
                <a:spcPts val="0"/>
              </a:spcAft>
              <a:buClr>
                <a:srgbClr val="3A3838"/>
              </a:buClr>
              <a:buSzPct val="100000"/>
              <a:buChar char="•"/>
            </a:pPr>
            <a:r>
              <a:rPr lang="en-GB" sz="9600">
                <a:latin typeface="Calibri"/>
                <a:ea typeface="Calibri"/>
                <a:cs typeface="Calibri"/>
                <a:sym typeface="Calibri"/>
              </a:rPr>
              <a:t>Mental Health has been set as cross-cutting theme throughout all LCP work, but several LCPs have identified mental health as a priority workstream.</a:t>
            </a:r>
            <a:endParaRPr/>
          </a:p>
          <a:p>
            <a:pPr indent="-228600" lvl="1" marL="685800" rtl="0" algn="l">
              <a:lnSpc>
                <a:spcPct val="90000"/>
              </a:lnSpc>
              <a:spcBef>
                <a:spcPts val="500"/>
              </a:spcBef>
              <a:spcAft>
                <a:spcPts val="0"/>
              </a:spcAft>
              <a:buClr>
                <a:srgbClr val="3A3838"/>
              </a:buClr>
              <a:buSzPct val="100000"/>
              <a:buChar char="•"/>
            </a:pPr>
            <a:r>
              <a:rPr lang="en-GB" sz="9600">
                <a:latin typeface="Calibri"/>
                <a:ea typeface="Calibri"/>
                <a:cs typeface="Calibri"/>
                <a:sym typeface="Calibri"/>
              </a:rPr>
              <a:t>Community Mental Health Transformation early implementer sites (Leeds Student Medical Practice and The Light LCP, West Leeds LCP and HATCH LCP) </a:t>
            </a:r>
            <a:endParaRPr/>
          </a:p>
          <a:p>
            <a:pPr indent="0" lvl="0" marL="0" rtl="0" algn="l">
              <a:lnSpc>
                <a:spcPct val="90000"/>
              </a:lnSpc>
              <a:spcBef>
                <a:spcPts val="1000"/>
              </a:spcBef>
              <a:spcAft>
                <a:spcPts val="0"/>
              </a:spcAft>
              <a:buClr>
                <a:srgbClr val="3A3838"/>
              </a:buClr>
              <a:buSzPct val="100000"/>
              <a:buNone/>
            </a:pPr>
            <a:r>
              <a:t/>
            </a:r>
            <a:endParaRPr b="1" sz="4800">
              <a:latin typeface="Calibri"/>
              <a:ea typeface="Calibri"/>
              <a:cs typeface="Calibri"/>
              <a:sym typeface="Calibri"/>
            </a:endParaRPr>
          </a:p>
          <a:p>
            <a:pPr indent="-228600" lvl="0" marL="228600" rtl="0" algn="l">
              <a:lnSpc>
                <a:spcPct val="90000"/>
              </a:lnSpc>
              <a:spcBef>
                <a:spcPts val="1000"/>
              </a:spcBef>
              <a:spcAft>
                <a:spcPts val="0"/>
              </a:spcAft>
              <a:buClr>
                <a:srgbClr val="3A3838"/>
              </a:buClr>
              <a:buSzPct val="100000"/>
              <a:buChar char="•"/>
            </a:pPr>
            <a:r>
              <a:rPr b="1" lang="en-GB" sz="9600">
                <a:latin typeface="Calibri"/>
                <a:ea typeface="Calibri"/>
                <a:cs typeface="Calibri"/>
                <a:sym typeface="Calibri"/>
              </a:rPr>
              <a:t>Population Health Management </a:t>
            </a:r>
            <a:r>
              <a:rPr b="1" lang="en-GB" sz="4800">
                <a:latin typeface="Calibri"/>
                <a:ea typeface="Calibri"/>
                <a:cs typeface="Calibri"/>
                <a:sym typeface="Calibri"/>
              </a:rPr>
              <a:t>–</a:t>
            </a:r>
            <a:r>
              <a:rPr lang="en-GB" sz="9600">
                <a:latin typeface="Calibri"/>
                <a:ea typeface="Calibri"/>
                <a:cs typeface="Calibri"/>
                <a:sym typeface="Calibri"/>
              </a:rPr>
              <a:t> Using system data to identify local priorities and inform interventions. </a:t>
            </a:r>
            <a:endParaRPr/>
          </a:p>
          <a:p>
            <a:pPr indent="-228600" lvl="1" marL="685800" rtl="0" algn="l">
              <a:lnSpc>
                <a:spcPct val="90000"/>
              </a:lnSpc>
              <a:spcBef>
                <a:spcPts val="500"/>
              </a:spcBef>
              <a:spcAft>
                <a:spcPts val="0"/>
              </a:spcAft>
              <a:buClr>
                <a:srgbClr val="3A3838"/>
              </a:buClr>
              <a:buSzPct val="100000"/>
              <a:buChar char="•"/>
            </a:pPr>
            <a:r>
              <a:rPr lang="en-GB" sz="9600">
                <a:latin typeface="Calibri"/>
                <a:ea typeface="Calibri"/>
                <a:cs typeface="Calibri"/>
                <a:sym typeface="Calibri"/>
              </a:rPr>
              <a:t>Ageing well</a:t>
            </a:r>
            <a:endParaRPr/>
          </a:p>
          <a:p>
            <a:pPr indent="-228600" lvl="1" marL="685800" rtl="0" algn="l">
              <a:lnSpc>
                <a:spcPct val="90000"/>
              </a:lnSpc>
              <a:spcBef>
                <a:spcPts val="500"/>
              </a:spcBef>
              <a:spcAft>
                <a:spcPts val="0"/>
              </a:spcAft>
              <a:buClr>
                <a:srgbClr val="3A3838"/>
              </a:buClr>
              <a:buSzPct val="100000"/>
              <a:buChar char="•"/>
            </a:pPr>
            <a:r>
              <a:rPr lang="en-GB" sz="9600">
                <a:latin typeface="Calibri"/>
                <a:ea typeface="Calibri"/>
                <a:cs typeface="Calibri"/>
                <a:sym typeface="Calibri"/>
              </a:rPr>
              <a:t>Frailty</a:t>
            </a:r>
            <a:endParaRPr/>
          </a:p>
          <a:p>
            <a:pPr indent="-158750" lvl="0" marL="228600" rtl="0" algn="l">
              <a:lnSpc>
                <a:spcPct val="90000"/>
              </a:lnSpc>
              <a:spcBef>
                <a:spcPts val="1000"/>
              </a:spcBef>
              <a:spcAft>
                <a:spcPts val="0"/>
              </a:spcAft>
              <a:buClr>
                <a:srgbClr val="3A3838"/>
              </a:buClr>
              <a:buSzPct val="100000"/>
              <a:buNone/>
            </a:pPr>
            <a:r>
              <a:t/>
            </a:r>
            <a:endParaRPr sz="4400">
              <a:latin typeface="Calibri"/>
              <a:ea typeface="Calibri"/>
              <a:cs typeface="Calibri"/>
              <a:sym typeface="Calibri"/>
            </a:endParaRPr>
          </a:p>
          <a:p>
            <a:pPr indent="-158750" lvl="0" marL="228600" rtl="0" algn="l">
              <a:lnSpc>
                <a:spcPct val="90000"/>
              </a:lnSpc>
              <a:spcBef>
                <a:spcPts val="1000"/>
              </a:spcBef>
              <a:spcAft>
                <a:spcPts val="0"/>
              </a:spcAft>
              <a:buClr>
                <a:srgbClr val="3A3838"/>
              </a:buClr>
              <a:buSzPct val="100000"/>
              <a:buNone/>
            </a:pPr>
            <a:r>
              <a:t/>
            </a:r>
            <a:endParaRPr sz="4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b67fe1becd_0_85"/>
          <p:cNvSpPr txBox="1"/>
          <p:nvPr>
            <p:ph type="title"/>
          </p:nvPr>
        </p:nvSpPr>
        <p:spPr>
          <a:xfrm>
            <a:off x="838200" y="36512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The Future of the LCPs? </a:t>
            </a:r>
            <a:endParaRPr/>
          </a:p>
        </p:txBody>
      </p:sp>
      <p:sp>
        <p:nvSpPr>
          <p:cNvPr id="304" name="Google Shape;304;gb67fe1becd_0_85"/>
          <p:cNvSpPr txBox="1"/>
          <p:nvPr>
            <p:ph idx="1" type="body"/>
          </p:nvPr>
        </p:nvSpPr>
        <p:spPr>
          <a:xfrm>
            <a:off x="838200" y="1825625"/>
            <a:ext cx="48672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222222"/>
              </a:buClr>
              <a:buSzPts val="2400"/>
              <a:buChar char="•"/>
            </a:pPr>
            <a:r>
              <a:rPr lang="en-GB" sz="2400">
                <a:solidFill>
                  <a:srgbClr val="222222"/>
                </a:solidFill>
                <a:latin typeface="Verdana"/>
                <a:ea typeface="Verdana"/>
                <a:cs typeface="Verdana"/>
                <a:sym typeface="Verdana"/>
              </a:rPr>
              <a:t>LCPs a key part of the operating model for Leeds Integrated Care Partnership (ICP)</a:t>
            </a:r>
            <a:endParaRPr/>
          </a:p>
          <a:p>
            <a:pPr indent="-228600" lvl="0" marL="228600" rtl="0" algn="l">
              <a:lnSpc>
                <a:spcPct val="90000"/>
              </a:lnSpc>
              <a:spcBef>
                <a:spcPts val="1000"/>
              </a:spcBef>
              <a:spcAft>
                <a:spcPts val="0"/>
              </a:spcAft>
              <a:buClr>
                <a:srgbClr val="222222"/>
              </a:buClr>
              <a:buSzPts val="2400"/>
              <a:buChar char="•"/>
            </a:pPr>
            <a:r>
              <a:rPr lang="en-GB" sz="2400">
                <a:solidFill>
                  <a:srgbClr val="222222"/>
                </a:solidFill>
                <a:latin typeface="Verdana"/>
                <a:ea typeface="Verdana"/>
                <a:cs typeface="Verdana"/>
                <a:sym typeface="Verdana"/>
              </a:rPr>
              <a:t>Two-year funding for LCP facilitation </a:t>
            </a:r>
            <a:endParaRPr/>
          </a:p>
          <a:p>
            <a:pPr indent="-228600" lvl="0" marL="228600" rtl="0" algn="l">
              <a:lnSpc>
                <a:spcPct val="90000"/>
              </a:lnSpc>
              <a:spcBef>
                <a:spcPts val="1000"/>
              </a:spcBef>
              <a:spcAft>
                <a:spcPts val="0"/>
              </a:spcAft>
              <a:buClr>
                <a:srgbClr val="222222"/>
              </a:buClr>
              <a:buSzPts val="2400"/>
              <a:buChar char="•"/>
            </a:pPr>
            <a:r>
              <a:rPr lang="en-GB" sz="2400">
                <a:solidFill>
                  <a:srgbClr val="222222"/>
                </a:solidFill>
                <a:latin typeface="Verdana"/>
                <a:ea typeface="Verdana"/>
                <a:cs typeface="Verdana"/>
                <a:sym typeface="Verdana"/>
              </a:rPr>
              <a:t>Resources devolved to LCPs </a:t>
            </a:r>
            <a:endParaRPr/>
          </a:p>
          <a:p>
            <a:pPr indent="-228600" lvl="0" marL="228600" rtl="0" algn="l">
              <a:lnSpc>
                <a:spcPct val="90000"/>
              </a:lnSpc>
              <a:spcBef>
                <a:spcPts val="1000"/>
              </a:spcBef>
              <a:spcAft>
                <a:spcPts val="0"/>
              </a:spcAft>
              <a:buClr>
                <a:srgbClr val="222222"/>
              </a:buClr>
              <a:buSzPts val="2400"/>
              <a:buChar char="•"/>
            </a:pPr>
            <a:r>
              <a:rPr lang="en-GB" sz="2400">
                <a:solidFill>
                  <a:srgbClr val="222222"/>
                </a:solidFill>
                <a:latin typeface="Verdana"/>
                <a:ea typeface="Verdana"/>
                <a:cs typeface="Verdana"/>
                <a:sym typeface="Verdana"/>
              </a:rPr>
              <a:t>Local Care Partnerships as early implementer sites for CMH transformation</a:t>
            </a:r>
            <a:endParaRPr/>
          </a:p>
          <a:p>
            <a:pPr indent="-76200" lvl="0" marL="228600" rtl="0" algn="l">
              <a:lnSpc>
                <a:spcPct val="90000"/>
              </a:lnSpc>
              <a:spcBef>
                <a:spcPts val="1000"/>
              </a:spcBef>
              <a:spcAft>
                <a:spcPts val="0"/>
              </a:spcAft>
              <a:buClr>
                <a:schemeClr val="dk1"/>
              </a:buClr>
              <a:buSzPts val="2400"/>
              <a:buNone/>
            </a:pPr>
            <a:r>
              <a:t/>
            </a:r>
            <a:endParaRPr sz="2400">
              <a:solidFill>
                <a:srgbClr val="222222"/>
              </a:solidFill>
              <a:latin typeface="Verdana"/>
              <a:ea typeface="Verdana"/>
              <a:cs typeface="Verdana"/>
              <a:sym typeface="Verdana"/>
            </a:endParaRPr>
          </a:p>
          <a:p>
            <a:pPr indent="0" lvl="0" marL="228600" rtl="0" algn="l">
              <a:lnSpc>
                <a:spcPct val="90000"/>
              </a:lnSpc>
              <a:spcBef>
                <a:spcPts val="1000"/>
              </a:spcBef>
              <a:spcAft>
                <a:spcPts val="0"/>
              </a:spcAft>
              <a:buClr>
                <a:schemeClr val="dk1"/>
              </a:buClr>
              <a:buSzPts val="4000"/>
              <a:buNone/>
            </a:pPr>
            <a:r>
              <a:t/>
            </a:r>
            <a:endParaRPr sz="4000"/>
          </a:p>
        </p:txBody>
      </p:sp>
      <p:pic>
        <p:nvPicPr>
          <p:cNvPr id="305" name="Google Shape;305;gb67fe1becd_0_85"/>
          <p:cNvPicPr preferRelativeResize="0"/>
          <p:nvPr/>
        </p:nvPicPr>
        <p:blipFill rotWithShape="1">
          <a:blip r:embed="rId3">
            <a:alphaModFix/>
          </a:blip>
          <a:srcRect b="0" l="0" r="0" t="0"/>
          <a:stretch/>
        </p:blipFill>
        <p:spPr>
          <a:xfrm>
            <a:off x="5981701" y="1643062"/>
            <a:ext cx="6125559" cy="35718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b67fe1becd_0_92"/>
          <p:cNvSpPr txBox="1"/>
          <p:nvPr>
            <p:ph type="title"/>
          </p:nvPr>
        </p:nvSpPr>
        <p:spPr>
          <a:xfrm>
            <a:off x="838200" y="36512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What Next?</a:t>
            </a:r>
            <a:endParaRPr/>
          </a:p>
        </p:txBody>
      </p:sp>
      <p:pic>
        <p:nvPicPr>
          <p:cNvPr id="312" name="Google Shape;312;gb67fe1becd_0_92"/>
          <p:cNvPicPr preferRelativeResize="0"/>
          <p:nvPr>
            <p:ph idx="1" type="body"/>
          </p:nvPr>
        </p:nvPicPr>
        <p:blipFill rotWithShape="1">
          <a:blip r:embed="rId3">
            <a:alphaModFix/>
          </a:blip>
          <a:srcRect b="0" l="0" r="0" t="0"/>
          <a:stretch/>
        </p:blipFill>
        <p:spPr>
          <a:xfrm>
            <a:off x="4295775" y="1254146"/>
            <a:ext cx="7754400" cy="5238600"/>
          </a:xfrm>
          <a:prstGeom prst="rect">
            <a:avLst/>
          </a:prstGeom>
          <a:noFill/>
          <a:ln>
            <a:noFill/>
          </a:ln>
        </p:spPr>
      </p:pic>
      <p:sp>
        <p:nvSpPr>
          <p:cNvPr id="313" name="Google Shape;313;gb67fe1becd_0_92"/>
          <p:cNvSpPr txBox="1"/>
          <p:nvPr/>
        </p:nvSpPr>
        <p:spPr>
          <a:xfrm>
            <a:off x="419100" y="1500188"/>
            <a:ext cx="3581400" cy="5233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Check out the LCP website</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Work out which LCP(s) fit best with you and your organisation</a:t>
            </a:r>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Get in touch</a:t>
            </a:r>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cxnSp>
        <p:nvCxnSpPr>
          <p:cNvPr id="318" name="Google Shape;318;gdb31c985b8_0_7"/>
          <p:cNvCxnSpPr/>
          <p:nvPr/>
        </p:nvCxnSpPr>
        <p:spPr>
          <a:xfrm>
            <a:off x="457200" y="617841"/>
            <a:ext cx="0" cy="5659500"/>
          </a:xfrm>
          <a:prstGeom prst="straightConnector1">
            <a:avLst/>
          </a:prstGeom>
          <a:noFill/>
          <a:ln cap="flat" cmpd="sng" w="9525">
            <a:solidFill>
              <a:srgbClr val="4363AE"/>
            </a:solidFill>
            <a:prstDash val="dash"/>
            <a:round/>
            <a:headEnd len="sm" w="sm" type="none"/>
            <a:tailEnd len="sm" w="sm" type="none"/>
          </a:ln>
        </p:spPr>
      </p:cxnSp>
      <p:sp>
        <p:nvSpPr>
          <p:cNvPr id="319" name="Google Shape;319;gdb31c985b8_0_7"/>
          <p:cNvSpPr txBox="1"/>
          <p:nvPr/>
        </p:nvSpPr>
        <p:spPr>
          <a:xfrm>
            <a:off x="1073824" y="3701136"/>
            <a:ext cx="10824900" cy="29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GB" sz="3500">
                <a:solidFill>
                  <a:srgbClr val="4363AE"/>
                </a:solidFill>
                <a:latin typeface="Quicksand"/>
                <a:ea typeface="Quicksand"/>
                <a:cs typeface="Quicksand"/>
                <a:sym typeface="Quicksand"/>
              </a:rPr>
              <a:t>Liza Kellett</a:t>
            </a:r>
            <a:endParaRPr b="1" i="0" sz="3500" u="none" cap="none" strike="noStrike">
              <a:solidFill>
                <a:srgbClr val="4363AE"/>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1100"/>
              <a:buFont typeface="Arial"/>
              <a:buNone/>
            </a:pPr>
            <a:r>
              <a:t/>
            </a:r>
            <a:endParaRPr b="1" i="0" sz="3500" u="none" cap="none" strike="noStrike">
              <a:solidFill>
                <a:srgbClr val="4363AE"/>
              </a:solidFill>
              <a:latin typeface="Quicksand"/>
              <a:ea typeface="Quicksand"/>
              <a:cs typeface="Quicksand"/>
              <a:sym typeface="Quicksand"/>
            </a:endParaRPr>
          </a:p>
          <a:p>
            <a:pPr indent="0" lvl="0" marL="0" rtl="0" algn="ctr">
              <a:lnSpc>
                <a:spcPct val="115000"/>
              </a:lnSpc>
              <a:spcBef>
                <a:spcPts val="0"/>
              </a:spcBef>
              <a:spcAft>
                <a:spcPts val="0"/>
              </a:spcAft>
              <a:buClr>
                <a:schemeClr val="dk1"/>
              </a:buClr>
              <a:buSzPts val="1100"/>
              <a:buFont typeface="Arial"/>
              <a:buNone/>
            </a:pPr>
            <a:r>
              <a:rPr b="1" lang="en-GB" sz="3500">
                <a:solidFill>
                  <a:schemeClr val="accent1"/>
                </a:solidFill>
                <a:highlight>
                  <a:srgbClr val="FFFFFF"/>
                </a:highlight>
                <a:latin typeface="Quicksand"/>
                <a:ea typeface="Quicksand"/>
                <a:cs typeface="Quicksand"/>
                <a:sym typeface="Quicksand"/>
              </a:rPr>
              <a:t>Trust Leeds: Self Reliant Groups (SRGs)</a:t>
            </a:r>
            <a:endParaRPr b="1" sz="3500">
              <a:solidFill>
                <a:schemeClr val="accent1"/>
              </a:solidFill>
              <a:highlight>
                <a:srgbClr val="FFFFFF"/>
              </a:highlight>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b="1" sz="1100">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100"/>
              <a:buFont typeface="Arial"/>
              <a:buNone/>
            </a:pPr>
            <a:r>
              <a:t/>
            </a:r>
            <a:endParaRPr b="1" sz="3500">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4363AE"/>
              </a:solidFill>
              <a:latin typeface="Quicksand"/>
              <a:ea typeface="Quicksand"/>
              <a:cs typeface="Quicksand"/>
              <a:sym typeface="Quicksand"/>
            </a:endParaRPr>
          </a:p>
        </p:txBody>
      </p:sp>
      <p:pic>
        <p:nvPicPr>
          <p:cNvPr descr="Marketing" id="320" name="Google Shape;320;gdb31c985b8_0_7"/>
          <p:cNvPicPr preferRelativeResize="0"/>
          <p:nvPr/>
        </p:nvPicPr>
        <p:blipFill rotWithShape="1">
          <a:blip r:embed="rId3">
            <a:alphaModFix/>
          </a:blip>
          <a:srcRect b="0" l="0" r="0" t="0"/>
          <a:stretch/>
        </p:blipFill>
        <p:spPr>
          <a:xfrm>
            <a:off x="4640475" y="58550"/>
            <a:ext cx="3691600" cy="3691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Created by members from Self-Reliant Groups in Leeds (with honorary input from Manchester and Glasgow), this video looks at what makes SRG membership special and how members can support each other, and themselves, towards stronger mental health." id="326" name="Google Shape;326;gd96707e78d_0_39" title="SRG members' top tips for mental health">
            <a:hlinkClick r:id="rId3"/>
          </p:cNvPr>
          <p:cNvPicPr preferRelativeResize="0"/>
          <p:nvPr/>
        </p:nvPicPr>
        <p:blipFill>
          <a:blip r:embed="rId4">
            <a:alphaModFix/>
          </a:blip>
          <a:stretch>
            <a:fillRect/>
          </a:stretch>
        </p:blipFill>
        <p:spPr>
          <a:xfrm>
            <a:off x="1754475" y="264575"/>
            <a:ext cx="8683050" cy="651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c9ef9be067_1_11"/>
          <p:cNvSpPr/>
          <p:nvPr/>
        </p:nvSpPr>
        <p:spPr>
          <a:xfrm>
            <a:off x="-214181" y="-86497"/>
            <a:ext cx="12888000" cy="7339800"/>
          </a:xfrm>
          <a:prstGeom prst="rect">
            <a:avLst/>
          </a:prstGeom>
          <a:solidFill>
            <a:srgbClr val="4363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33" name="Google Shape;333;gc9ef9be067_1_11"/>
          <p:cNvCxnSpPr/>
          <p:nvPr/>
        </p:nvCxnSpPr>
        <p:spPr>
          <a:xfrm>
            <a:off x="457200" y="642550"/>
            <a:ext cx="0" cy="5659500"/>
          </a:xfrm>
          <a:prstGeom prst="straightConnector1">
            <a:avLst/>
          </a:prstGeom>
          <a:noFill/>
          <a:ln cap="flat" cmpd="sng" w="9525">
            <a:solidFill>
              <a:schemeClr val="lt1"/>
            </a:solidFill>
            <a:prstDash val="dash"/>
            <a:round/>
            <a:headEnd len="sm" w="sm" type="none"/>
            <a:tailEnd len="sm" w="sm" type="none"/>
          </a:ln>
        </p:spPr>
      </p:cxnSp>
      <p:sp>
        <p:nvSpPr>
          <p:cNvPr id="334" name="Google Shape;334;gc9ef9be067_1_11"/>
          <p:cNvSpPr txBox="1"/>
          <p:nvPr/>
        </p:nvSpPr>
        <p:spPr>
          <a:xfrm>
            <a:off x="6421232" y="2738420"/>
            <a:ext cx="5211300" cy="50178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50000"/>
              </a:lnSpc>
              <a:spcBef>
                <a:spcPts val="0"/>
              </a:spcBef>
              <a:spcAft>
                <a:spcPts val="0"/>
              </a:spcAft>
              <a:buClr>
                <a:schemeClr val="lt1"/>
              </a:buClr>
              <a:buSzPts val="3200"/>
              <a:buFont typeface="Quicksand"/>
              <a:buChar char="●"/>
            </a:pPr>
            <a:r>
              <a:rPr b="1" i="0" lang="en-GB" sz="3200" u="none" cap="none" strike="noStrike">
                <a:solidFill>
                  <a:schemeClr val="lt1"/>
                </a:solidFill>
                <a:latin typeface="Quicksand"/>
                <a:ea typeface="Quicksand"/>
                <a:cs typeface="Quicksand"/>
                <a:sym typeface="Quicksand"/>
              </a:rPr>
              <a:t>News</a:t>
            </a:r>
            <a:endParaRPr b="1" i="0" sz="3200" u="none" cap="none" strike="noStrike">
              <a:solidFill>
                <a:schemeClr val="lt1"/>
              </a:solidFill>
              <a:latin typeface="Quicksand"/>
              <a:ea typeface="Quicksand"/>
              <a:cs typeface="Quicksand"/>
              <a:sym typeface="Quicksand"/>
            </a:endParaRPr>
          </a:p>
          <a:p>
            <a:pPr indent="-431800" lvl="0" marL="457200" marR="0" rtl="0" algn="l">
              <a:lnSpc>
                <a:spcPct val="150000"/>
              </a:lnSpc>
              <a:spcBef>
                <a:spcPts val="0"/>
              </a:spcBef>
              <a:spcAft>
                <a:spcPts val="0"/>
              </a:spcAft>
              <a:buClr>
                <a:schemeClr val="lt1"/>
              </a:buClr>
              <a:buSzPts val="3200"/>
              <a:buFont typeface="Quicksand"/>
              <a:buChar char="●"/>
            </a:pPr>
            <a:r>
              <a:rPr b="1" i="0" lang="en-GB" sz="3200" u="none" cap="none" strike="noStrike">
                <a:solidFill>
                  <a:schemeClr val="lt1"/>
                </a:solidFill>
                <a:latin typeface="Quicksand"/>
                <a:ea typeface="Quicksand"/>
                <a:cs typeface="Quicksand"/>
                <a:sym typeface="Quicksand"/>
              </a:rPr>
              <a:t>Upcoming projects</a:t>
            </a:r>
            <a:endParaRPr b="1" i="0" sz="3200" u="none" cap="none" strike="noStrike">
              <a:solidFill>
                <a:schemeClr val="lt1"/>
              </a:solidFill>
              <a:latin typeface="Quicksand"/>
              <a:ea typeface="Quicksand"/>
              <a:cs typeface="Quicksand"/>
              <a:sym typeface="Quicksand"/>
            </a:endParaRPr>
          </a:p>
          <a:p>
            <a:pPr indent="-431800" lvl="0" marL="457200" marR="0" rtl="0" algn="l">
              <a:lnSpc>
                <a:spcPct val="150000"/>
              </a:lnSpc>
              <a:spcBef>
                <a:spcPts val="0"/>
              </a:spcBef>
              <a:spcAft>
                <a:spcPts val="0"/>
              </a:spcAft>
              <a:buClr>
                <a:schemeClr val="lt1"/>
              </a:buClr>
              <a:buSzPts val="3200"/>
              <a:buFont typeface="Quicksand"/>
              <a:buChar char="●"/>
            </a:pPr>
            <a:r>
              <a:rPr b="1" i="0" lang="en-GB" sz="3200" u="none" cap="none" strike="noStrike">
                <a:solidFill>
                  <a:schemeClr val="lt1"/>
                </a:solidFill>
                <a:latin typeface="Quicksand"/>
                <a:ea typeface="Quicksand"/>
                <a:cs typeface="Quicksand"/>
                <a:sym typeface="Quicksand"/>
              </a:rPr>
              <a:t>Anything you’d like to share!</a:t>
            </a:r>
            <a:endParaRPr b="1" i="0" sz="3200" u="none" cap="none" strike="noStrike">
              <a:solidFill>
                <a:schemeClr val="lt1"/>
              </a:solidFill>
              <a:latin typeface="Quicksand"/>
              <a:ea typeface="Quicksand"/>
              <a:cs typeface="Quicksand"/>
              <a:sym typeface="Quicksand"/>
            </a:endParaRPr>
          </a:p>
          <a:p>
            <a:pPr indent="0" lvl="0" marL="0" marR="0" rtl="0" algn="l">
              <a:lnSpc>
                <a:spcPct val="150000"/>
              </a:lnSpc>
              <a:spcBef>
                <a:spcPts val="0"/>
              </a:spcBef>
              <a:spcAft>
                <a:spcPts val="0"/>
              </a:spcAft>
              <a:buClr>
                <a:srgbClr val="000000"/>
              </a:buClr>
              <a:buSzPts val="3200"/>
              <a:buFont typeface="Arial"/>
              <a:buNone/>
            </a:pPr>
            <a:r>
              <a:t/>
            </a:r>
            <a:endParaRPr b="1" i="0" sz="3200" u="none" cap="none" strike="noStrike">
              <a:solidFill>
                <a:schemeClr val="lt1"/>
              </a:solidFill>
              <a:latin typeface="Quicksand"/>
              <a:ea typeface="Quicksand"/>
              <a:cs typeface="Quicksand"/>
              <a:sym typeface="Quicksand"/>
            </a:endParaRPr>
          </a:p>
          <a:p>
            <a:pPr indent="-82550" lvl="0" marL="285750" marR="0" rtl="0" algn="l">
              <a:lnSpc>
                <a:spcPct val="150000"/>
              </a:lnSpc>
              <a:spcBef>
                <a:spcPts val="0"/>
              </a:spcBef>
              <a:spcAft>
                <a:spcPts val="0"/>
              </a:spcAft>
              <a:buClr>
                <a:schemeClr val="dk1"/>
              </a:buClr>
              <a:buSzPts val="3200"/>
              <a:buFont typeface="Arial"/>
              <a:buNone/>
            </a:pPr>
            <a:r>
              <a:t/>
            </a:r>
            <a:endParaRPr b="1" i="0" sz="3200" u="none" cap="none" strike="noStrike">
              <a:solidFill>
                <a:schemeClr val="lt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Calibri"/>
              <a:ea typeface="Calibri"/>
              <a:cs typeface="Calibri"/>
              <a:sym typeface="Calibri"/>
            </a:endParaRPr>
          </a:p>
        </p:txBody>
      </p:sp>
      <p:sp>
        <p:nvSpPr>
          <p:cNvPr id="335" name="Google Shape;335;gc9ef9be067_1_11"/>
          <p:cNvSpPr txBox="1"/>
          <p:nvPr/>
        </p:nvSpPr>
        <p:spPr>
          <a:xfrm>
            <a:off x="895681" y="958224"/>
            <a:ext cx="10824900" cy="109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GB" sz="5100" u="none" cap="none" strike="noStrike">
                <a:solidFill>
                  <a:srgbClr val="F2F2F2"/>
                </a:solidFill>
                <a:latin typeface="Quicksand"/>
                <a:ea typeface="Quicksand"/>
                <a:cs typeface="Quicksand"/>
                <a:sym typeface="Quicksand"/>
              </a:rPr>
              <a:t>Member Updates</a:t>
            </a:r>
            <a:endParaRPr b="1" i="0" sz="5100" u="none" cap="none" strike="noStrike">
              <a:solidFill>
                <a:srgbClr val="F2F2F2"/>
              </a:solidFill>
              <a:latin typeface="Quicksand"/>
              <a:ea typeface="Quicksand"/>
              <a:cs typeface="Quicksand"/>
              <a:sym typeface="Quicksand"/>
            </a:endParaRPr>
          </a:p>
          <a:p>
            <a:pPr indent="0" lvl="0" marL="0" marR="0" rtl="0" algn="l">
              <a:lnSpc>
                <a:spcPct val="15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pic>
        <p:nvPicPr>
          <p:cNvPr descr="Group success" id="336" name="Google Shape;336;gc9ef9be067_1_11"/>
          <p:cNvPicPr preferRelativeResize="0"/>
          <p:nvPr/>
        </p:nvPicPr>
        <p:blipFill rotWithShape="1">
          <a:blip r:embed="rId3">
            <a:alphaModFix/>
          </a:blip>
          <a:srcRect b="0" l="0" r="0" t="0"/>
          <a:stretch/>
        </p:blipFill>
        <p:spPr>
          <a:xfrm>
            <a:off x="1068581" y="1350596"/>
            <a:ext cx="4741271" cy="47412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ca1da18ea4_0_226"/>
          <p:cNvSpPr/>
          <p:nvPr/>
        </p:nvSpPr>
        <p:spPr>
          <a:xfrm>
            <a:off x="-214181" y="-86497"/>
            <a:ext cx="12888000" cy="7339800"/>
          </a:xfrm>
          <a:prstGeom prst="rect">
            <a:avLst/>
          </a:prstGeom>
          <a:solidFill>
            <a:srgbClr val="4363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0" name="Google Shape;110;gca1da18ea4_0_226"/>
          <p:cNvCxnSpPr/>
          <p:nvPr/>
        </p:nvCxnSpPr>
        <p:spPr>
          <a:xfrm>
            <a:off x="457200" y="642550"/>
            <a:ext cx="0" cy="5659500"/>
          </a:xfrm>
          <a:prstGeom prst="straightConnector1">
            <a:avLst/>
          </a:prstGeom>
          <a:noFill/>
          <a:ln cap="flat" cmpd="sng" w="9525">
            <a:solidFill>
              <a:schemeClr val="lt1"/>
            </a:solidFill>
            <a:prstDash val="dash"/>
            <a:round/>
            <a:headEnd len="sm" w="sm" type="none"/>
            <a:tailEnd len="sm" w="sm" type="none"/>
          </a:ln>
        </p:spPr>
      </p:cxnSp>
      <p:sp>
        <p:nvSpPr>
          <p:cNvPr id="111" name="Google Shape;111;gca1da18ea4_0_226"/>
          <p:cNvSpPr txBox="1"/>
          <p:nvPr/>
        </p:nvSpPr>
        <p:spPr>
          <a:xfrm>
            <a:off x="683556" y="2087049"/>
            <a:ext cx="10824900" cy="277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GB" sz="8000" u="none" cap="none" strike="noStrike">
                <a:solidFill>
                  <a:srgbClr val="FFFFFF"/>
                </a:solidFill>
                <a:latin typeface="Quicksand"/>
                <a:ea typeface="Quicksand"/>
                <a:cs typeface="Quicksand"/>
                <a:sym typeface="Quicksand"/>
              </a:rPr>
              <a:t>Forum Central &amp; Strategic Updates</a:t>
            </a:r>
            <a:endParaRPr b="0" i="0" sz="8000" u="none" cap="none" strike="noStrike">
              <a:solidFill>
                <a:srgbClr val="FFFFFF"/>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cxnSp>
        <p:nvCxnSpPr>
          <p:cNvPr id="342" name="Google Shape;342;p9"/>
          <p:cNvCxnSpPr/>
          <p:nvPr/>
        </p:nvCxnSpPr>
        <p:spPr>
          <a:xfrm>
            <a:off x="457200" y="593124"/>
            <a:ext cx="0" cy="5659395"/>
          </a:xfrm>
          <a:prstGeom prst="straightConnector1">
            <a:avLst/>
          </a:prstGeom>
          <a:noFill/>
          <a:ln cap="flat" cmpd="sng" w="9525">
            <a:solidFill>
              <a:srgbClr val="4363AE"/>
            </a:solidFill>
            <a:prstDash val="dash"/>
            <a:round/>
            <a:headEnd len="sm" w="sm" type="none"/>
            <a:tailEnd len="sm" w="sm" type="none"/>
          </a:ln>
        </p:spPr>
      </p:cxnSp>
      <p:sp>
        <p:nvSpPr>
          <p:cNvPr id="343" name="Google Shape;343;p9"/>
          <p:cNvSpPr txBox="1"/>
          <p:nvPr/>
        </p:nvSpPr>
        <p:spPr>
          <a:xfrm>
            <a:off x="6182050" y="2613150"/>
            <a:ext cx="47100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10000" u="none" cap="none" strike="noStrike">
                <a:solidFill>
                  <a:srgbClr val="4363AE"/>
                </a:solidFill>
                <a:latin typeface="Quicksand"/>
                <a:ea typeface="Quicksand"/>
                <a:cs typeface="Quicksand"/>
                <a:sym typeface="Quicksand"/>
              </a:rPr>
              <a:t>Break</a:t>
            </a:r>
            <a:endParaRPr b="0" i="0" sz="10000" u="none" cap="none" strike="noStrike">
              <a:solidFill>
                <a:srgbClr val="000000"/>
              </a:solidFill>
              <a:latin typeface="Arial"/>
              <a:ea typeface="Arial"/>
              <a:cs typeface="Arial"/>
              <a:sym typeface="Arial"/>
            </a:endParaRPr>
          </a:p>
        </p:txBody>
      </p:sp>
      <p:pic>
        <p:nvPicPr>
          <p:cNvPr descr="Boardroom" id="344" name="Google Shape;344;p9"/>
          <p:cNvPicPr preferRelativeResize="0"/>
          <p:nvPr/>
        </p:nvPicPr>
        <p:blipFill rotWithShape="1">
          <a:blip r:embed="rId3">
            <a:alphaModFix/>
          </a:blip>
          <a:srcRect b="0" l="0" r="0" t="0"/>
          <a:stretch/>
        </p:blipFill>
        <p:spPr>
          <a:xfrm>
            <a:off x="859494" y="1269588"/>
            <a:ext cx="4306455" cy="43064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2"/>
          <p:cNvSpPr/>
          <p:nvPr/>
        </p:nvSpPr>
        <p:spPr>
          <a:xfrm>
            <a:off x="0" y="0"/>
            <a:ext cx="12192000" cy="6858000"/>
          </a:xfrm>
          <a:prstGeom prst="rect">
            <a:avLst/>
          </a:prstGeom>
          <a:solidFill>
            <a:srgbClr val="4363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50" name="Google Shape;350;p12"/>
          <p:cNvCxnSpPr/>
          <p:nvPr/>
        </p:nvCxnSpPr>
        <p:spPr>
          <a:xfrm>
            <a:off x="457200" y="568408"/>
            <a:ext cx="0" cy="5659395"/>
          </a:xfrm>
          <a:prstGeom prst="straightConnector1">
            <a:avLst/>
          </a:prstGeom>
          <a:noFill/>
          <a:ln cap="flat" cmpd="sng" w="9525">
            <a:solidFill>
              <a:srgbClr val="F2F2F2"/>
            </a:solidFill>
            <a:prstDash val="dash"/>
            <a:round/>
            <a:headEnd len="sm" w="sm" type="none"/>
            <a:tailEnd len="sm" w="sm" type="none"/>
          </a:ln>
        </p:spPr>
      </p:cxnSp>
      <p:sp>
        <p:nvSpPr>
          <p:cNvPr id="351" name="Google Shape;351;p12"/>
          <p:cNvSpPr txBox="1"/>
          <p:nvPr/>
        </p:nvSpPr>
        <p:spPr>
          <a:xfrm>
            <a:off x="871357" y="516984"/>
            <a:ext cx="10824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4400" u="none" cap="none" strike="noStrike">
                <a:solidFill>
                  <a:schemeClr val="lt1"/>
                </a:solidFill>
                <a:latin typeface="Quicksand"/>
                <a:ea typeface="Quicksand"/>
                <a:cs typeface="Quicksand"/>
                <a:sym typeface="Quicksand"/>
              </a:rPr>
              <a:t>Roadmap Breakout Room Discussion</a:t>
            </a:r>
            <a:endParaRPr b="0" i="0" sz="4400" u="none" cap="none" strike="noStrike">
              <a:solidFill>
                <a:srgbClr val="000000"/>
              </a:solidFill>
              <a:latin typeface="Arial"/>
              <a:ea typeface="Arial"/>
              <a:cs typeface="Arial"/>
              <a:sym typeface="Arial"/>
            </a:endParaRPr>
          </a:p>
        </p:txBody>
      </p:sp>
      <p:pic>
        <p:nvPicPr>
          <p:cNvPr descr="Chat" id="352" name="Google Shape;352;p12"/>
          <p:cNvPicPr preferRelativeResize="0"/>
          <p:nvPr/>
        </p:nvPicPr>
        <p:blipFill rotWithShape="1">
          <a:blip r:embed="rId3">
            <a:alphaModFix/>
          </a:blip>
          <a:srcRect b="0" l="0" r="0" t="0"/>
          <a:stretch/>
        </p:blipFill>
        <p:spPr>
          <a:xfrm>
            <a:off x="871353" y="1617826"/>
            <a:ext cx="2720125" cy="2720125"/>
          </a:xfrm>
          <a:prstGeom prst="rect">
            <a:avLst/>
          </a:prstGeom>
          <a:noFill/>
          <a:ln>
            <a:noFill/>
          </a:ln>
        </p:spPr>
      </p:pic>
      <p:sp>
        <p:nvSpPr>
          <p:cNvPr id="353" name="Google Shape;353;p12"/>
          <p:cNvSpPr txBox="1"/>
          <p:nvPr/>
        </p:nvSpPr>
        <p:spPr>
          <a:xfrm>
            <a:off x="3497125" y="1397300"/>
            <a:ext cx="8295600" cy="51564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lt1"/>
              </a:buClr>
              <a:buSzPts val="1600"/>
              <a:buFont typeface="Quicksand"/>
              <a:buAutoNum type="arabicPeriod"/>
            </a:pPr>
            <a:r>
              <a:rPr lang="en-GB" sz="1600">
                <a:solidFill>
                  <a:schemeClr val="lt1"/>
                </a:solidFill>
                <a:latin typeface="Quicksand"/>
                <a:ea typeface="Quicksand"/>
                <a:cs typeface="Quicksand"/>
                <a:sym typeface="Quicksand"/>
              </a:rPr>
              <a:t>Tell us about the different ways you connected with people online during the pandemic.</a:t>
            </a:r>
            <a:endParaRPr sz="1600">
              <a:solidFill>
                <a:schemeClr val="lt1"/>
              </a:solidFill>
              <a:latin typeface="Quicksand"/>
              <a:ea typeface="Quicksand"/>
              <a:cs typeface="Quicksand"/>
              <a:sym typeface="Quicksand"/>
            </a:endParaRPr>
          </a:p>
          <a:p>
            <a:pPr indent="0" lvl="0" marL="0" rtl="0" algn="l">
              <a:lnSpc>
                <a:spcPct val="150000"/>
              </a:lnSpc>
              <a:spcBef>
                <a:spcPts val="0"/>
              </a:spcBef>
              <a:spcAft>
                <a:spcPts val="0"/>
              </a:spcAft>
              <a:buClr>
                <a:schemeClr val="dk1"/>
              </a:buClr>
              <a:buSzPts val="1100"/>
              <a:buFont typeface="Arial"/>
              <a:buNone/>
            </a:pPr>
            <a:r>
              <a:t/>
            </a:r>
            <a:endParaRPr sz="1600">
              <a:solidFill>
                <a:schemeClr val="lt1"/>
              </a:solidFill>
              <a:latin typeface="Quicksand"/>
              <a:ea typeface="Quicksand"/>
              <a:cs typeface="Quicksand"/>
              <a:sym typeface="Quicksand"/>
            </a:endParaRPr>
          </a:p>
          <a:p>
            <a:pPr indent="-330200" lvl="0" marL="457200" rtl="0" algn="l">
              <a:lnSpc>
                <a:spcPct val="150000"/>
              </a:lnSpc>
              <a:spcBef>
                <a:spcPts val="0"/>
              </a:spcBef>
              <a:spcAft>
                <a:spcPts val="0"/>
              </a:spcAft>
              <a:buClr>
                <a:schemeClr val="lt1"/>
              </a:buClr>
              <a:buSzPts val="1600"/>
              <a:buFont typeface="Quicksand"/>
              <a:buAutoNum type="arabicPeriod"/>
            </a:pPr>
            <a:r>
              <a:rPr lang="en-GB" sz="1600">
                <a:solidFill>
                  <a:schemeClr val="lt1"/>
                </a:solidFill>
                <a:latin typeface="Quicksand"/>
                <a:ea typeface="Quicksand"/>
                <a:cs typeface="Quicksand"/>
                <a:sym typeface="Quicksand"/>
              </a:rPr>
              <a:t>Has anyone done hybrid/blended working so far? (eg a fitness class where the instructor is on a screen with participants all in one room, or a meeting where some people are on zoom and some are in person), or heard of organisations who are doing this?</a:t>
            </a:r>
            <a:endParaRPr sz="1600">
              <a:solidFill>
                <a:schemeClr val="lt1"/>
              </a:solidFill>
              <a:latin typeface="Quicksand"/>
              <a:ea typeface="Quicksand"/>
              <a:cs typeface="Quicksand"/>
              <a:sym typeface="Quicksand"/>
            </a:endParaRPr>
          </a:p>
          <a:p>
            <a:pPr indent="0" lvl="0" marL="0" rtl="0" algn="l">
              <a:lnSpc>
                <a:spcPct val="150000"/>
              </a:lnSpc>
              <a:spcBef>
                <a:spcPts val="0"/>
              </a:spcBef>
              <a:spcAft>
                <a:spcPts val="0"/>
              </a:spcAft>
              <a:buClr>
                <a:schemeClr val="dk1"/>
              </a:buClr>
              <a:buSzPts val="1100"/>
              <a:buFont typeface="Arial"/>
              <a:buNone/>
            </a:pPr>
            <a:r>
              <a:t/>
            </a:r>
            <a:endParaRPr sz="1600">
              <a:solidFill>
                <a:schemeClr val="lt1"/>
              </a:solidFill>
              <a:latin typeface="Quicksand"/>
              <a:ea typeface="Quicksand"/>
              <a:cs typeface="Quicksand"/>
              <a:sym typeface="Quicksand"/>
            </a:endParaRPr>
          </a:p>
          <a:p>
            <a:pPr indent="-330200" lvl="0" marL="457200" rtl="0" algn="l">
              <a:lnSpc>
                <a:spcPct val="150000"/>
              </a:lnSpc>
              <a:spcBef>
                <a:spcPts val="0"/>
              </a:spcBef>
              <a:spcAft>
                <a:spcPts val="0"/>
              </a:spcAft>
              <a:buClr>
                <a:schemeClr val="lt1"/>
              </a:buClr>
              <a:buSzPts val="1600"/>
              <a:buFont typeface="Quicksand"/>
              <a:buAutoNum type="arabicPeriod"/>
            </a:pPr>
            <a:r>
              <a:rPr lang="en-GB" sz="1600">
                <a:solidFill>
                  <a:schemeClr val="lt1"/>
                </a:solidFill>
                <a:latin typeface="Quicksand"/>
                <a:ea typeface="Quicksand"/>
                <a:cs typeface="Quicksand"/>
                <a:sym typeface="Quicksand"/>
              </a:rPr>
              <a:t>Would organisations like to connect in this way? What do you think it might look like?</a:t>
            </a:r>
            <a:endParaRPr sz="1600">
              <a:solidFill>
                <a:schemeClr val="lt1"/>
              </a:solidFill>
              <a:latin typeface="Quicksand"/>
              <a:ea typeface="Quicksand"/>
              <a:cs typeface="Quicksand"/>
              <a:sym typeface="Quicksand"/>
            </a:endParaRPr>
          </a:p>
          <a:p>
            <a:pPr indent="0" lvl="0" marL="0" rtl="0" algn="l">
              <a:lnSpc>
                <a:spcPct val="150000"/>
              </a:lnSpc>
              <a:spcBef>
                <a:spcPts val="0"/>
              </a:spcBef>
              <a:spcAft>
                <a:spcPts val="0"/>
              </a:spcAft>
              <a:buClr>
                <a:schemeClr val="dk1"/>
              </a:buClr>
              <a:buSzPts val="1100"/>
              <a:buFont typeface="Arial"/>
              <a:buNone/>
            </a:pPr>
            <a:r>
              <a:t/>
            </a:r>
            <a:endParaRPr sz="1600">
              <a:solidFill>
                <a:schemeClr val="lt1"/>
              </a:solidFill>
              <a:latin typeface="Quicksand"/>
              <a:ea typeface="Quicksand"/>
              <a:cs typeface="Quicksand"/>
              <a:sym typeface="Quicksand"/>
            </a:endParaRPr>
          </a:p>
          <a:p>
            <a:pPr indent="-330200" lvl="0" marL="457200" rtl="0" algn="l">
              <a:lnSpc>
                <a:spcPct val="150000"/>
              </a:lnSpc>
              <a:spcBef>
                <a:spcPts val="0"/>
              </a:spcBef>
              <a:spcAft>
                <a:spcPts val="0"/>
              </a:spcAft>
              <a:buClr>
                <a:schemeClr val="lt1"/>
              </a:buClr>
              <a:buSzPts val="1600"/>
              <a:buFont typeface="Quicksand"/>
              <a:buAutoNum type="arabicPeriod"/>
            </a:pPr>
            <a:r>
              <a:rPr lang="en-GB" sz="1600">
                <a:solidFill>
                  <a:schemeClr val="lt1"/>
                </a:solidFill>
                <a:latin typeface="Quicksand"/>
                <a:ea typeface="Quicksand"/>
                <a:cs typeface="Quicksand"/>
                <a:sym typeface="Quicksand"/>
              </a:rPr>
              <a:t>How can we make sure that any changes made meet the needs of the people we are working with? How can we involve them in this process?</a:t>
            </a:r>
            <a:endParaRPr b="1" sz="16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1100">
              <a:solidFill>
                <a:srgbClr val="222222"/>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ca1da18ea4_0_140"/>
          <p:cNvSpPr/>
          <p:nvPr/>
        </p:nvSpPr>
        <p:spPr>
          <a:xfrm>
            <a:off x="0" y="-481913"/>
            <a:ext cx="12888000" cy="7339800"/>
          </a:xfrm>
          <a:prstGeom prst="rect">
            <a:avLst/>
          </a:prstGeom>
          <a:solidFill>
            <a:srgbClr val="DF3D6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60" name="Google Shape;360;gca1da18ea4_0_140"/>
          <p:cNvCxnSpPr/>
          <p:nvPr/>
        </p:nvCxnSpPr>
        <p:spPr>
          <a:xfrm>
            <a:off x="457200" y="642550"/>
            <a:ext cx="0" cy="5659500"/>
          </a:xfrm>
          <a:prstGeom prst="straightConnector1">
            <a:avLst/>
          </a:prstGeom>
          <a:noFill/>
          <a:ln cap="flat" cmpd="sng" w="9525">
            <a:solidFill>
              <a:schemeClr val="lt1"/>
            </a:solidFill>
            <a:prstDash val="dash"/>
            <a:round/>
            <a:headEnd len="sm" w="sm" type="none"/>
            <a:tailEnd len="sm" w="sm" type="none"/>
          </a:ln>
        </p:spPr>
      </p:cxnSp>
      <p:sp>
        <p:nvSpPr>
          <p:cNvPr id="361" name="Google Shape;361;gca1da18ea4_0_140"/>
          <p:cNvSpPr txBox="1"/>
          <p:nvPr/>
        </p:nvSpPr>
        <p:spPr>
          <a:xfrm>
            <a:off x="846206" y="2882549"/>
            <a:ext cx="10824900" cy="109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1" i="0" lang="en-GB" sz="6500" u="none" cap="none" strike="noStrike">
                <a:solidFill>
                  <a:srgbClr val="F2F2F2"/>
                </a:solidFill>
                <a:latin typeface="Verdana"/>
                <a:ea typeface="Verdana"/>
                <a:cs typeface="Verdana"/>
                <a:sym typeface="Verdana"/>
              </a:rPr>
              <a:t>Thank you for coming!</a:t>
            </a:r>
            <a:endParaRPr b="0" i="0" sz="6500" u="none" cap="none" strike="noStrike">
              <a:solidFill>
                <a:srgbClr val="000000"/>
              </a:solidFill>
              <a:latin typeface="Arial"/>
              <a:ea typeface="Arial"/>
              <a:cs typeface="Arial"/>
              <a:sym typeface="Arial"/>
            </a:endParaRPr>
          </a:p>
        </p:txBody>
      </p:sp>
      <p:pic>
        <p:nvPicPr>
          <p:cNvPr descr="Logo&#10;&#10;Description automatically generated" id="362" name="Google Shape;362;gca1da18ea4_0_140"/>
          <p:cNvPicPr preferRelativeResize="0"/>
          <p:nvPr/>
        </p:nvPicPr>
        <p:blipFill rotWithShape="1">
          <a:blip r:embed="rId3">
            <a:alphaModFix/>
          </a:blip>
          <a:srcRect b="0" l="0" r="0" t="0"/>
          <a:stretch/>
        </p:blipFill>
        <p:spPr>
          <a:xfrm>
            <a:off x="9136378" y="4725904"/>
            <a:ext cx="2652006" cy="15901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cxnSp>
        <p:nvCxnSpPr>
          <p:cNvPr id="116" name="Google Shape;116;gdb56db5b81_0_1"/>
          <p:cNvCxnSpPr/>
          <p:nvPr/>
        </p:nvCxnSpPr>
        <p:spPr>
          <a:xfrm>
            <a:off x="457200" y="617841"/>
            <a:ext cx="0" cy="5659500"/>
          </a:xfrm>
          <a:prstGeom prst="straightConnector1">
            <a:avLst/>
          </a:prstGeom>
          <a:noFill/>
          <a:ln cap="flat" cmpd="sng" w="9525">
            <a:solidFill>
              <a:srgbClr val="4363AE"/>
            </a:solidFill>
            <a:prstDash val="dash"/>
            <a:round/>
            <a:headEnd len="sm" w="sm" type="none"/>
            <a:tailEnd len="sm" w="sm" type="none"/>
          </a:ln>
        </p:spPr>
      </p:cxnSp>
      <p:sp>
        <p:nvSpPr>
          <p:cNvPr id="117" name="Google Shape;117;gdb56db5b81_0_1"/>
          <p:cNvSpPr txBox="1"/>
          <p:nvPr/>
        </p:nvSpPr>
        <p:spPr>
          <a:xfrm>
            <a:off x="569649" y="155061"/>
            <a:ext cx="10824900" cy="12336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dk1"/>
              </a:buClr>
              <a:buSzPts val="1100"/>
              <a:buFont typeface="Arial"/>
              <a:buNone/>
            </a:pPr>
            <a:r>
              <a:rPr b="1" lang="en-GB" sz="2600">
                <a:solidFill>
                  <a:srgbClr val="4363AE"/>
                </a:solidFill>
                <a:latin typeface="Quicksand"/>
                <a:ea typeface="Quicksand"/>
                <a:cs typeface="Quicksand"/>
                <a:sym typeface="Quicksand"/>
              </a:rPr>
              <a:t>Community-based Adult Mental Health Support Review</a:t>
            </a:r>
            <a:endParaRPr b="1" sz="2600">
              <a:solidFill>
                <a:srgbClr val="4363AE"/>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sz="1300">
              <a:solidFill>
                <a:srgbClr val="545454"/>
              </a:solidFill>
            </a:endParaRPr>
          </a:p>
          <a:p>
            <a:pPr indent="0" lvl="0" marL="0" marR="0" rtl="0" algn="l">
              <a:lnSpc>
                <a:spcPct val="100000"/>
              </a:lnSpc>
              <a:spcBef>
                <a:spcPts val="0"/>
              </a:spcBef>
              <a:spcAft>
                <a:spcPts val="0"/>
              </a:spcAft>
              <a:buClr>
                <a:srgbClr val="000000"/>
              </a:buClr>
              <a:buSzPts val="2800"/>
              <a:buFont typeface="Arial"/>
              <a:buNone/>
            </a:pPr>
            <a:r>
              <a:t/>
            </a:r>
            <a:endParaRPr b="1" sz="2800">
              <a:solidFill>
                <a:srgbClr val="4363AE"/>
              </a:solidFill>
              <a:latin typeface="Quicksand"/>
              <a:ea typeface="Quicksand"/>
              <a:cs typeface="Quicksand"/>
              <a:sym typeface="Quicksand"/>
            </a:endParaRPr>
          </a:p>
        </p:txBody>
      </p:sp>
      <p:sp>
        <p:nvSpPr>
          <p:cNvPr id="118" name="Google Shape;118;gdb56db5b81_0_1"/>
          <p:cNvSpPr txBox="1"/>
          <p:nvPr/>
        </p:nvSpPr>
        <p:spPr>
          <a:xfrm>
            <a:off x="2696025" y="771900"/>
            <a:ext cx="9460800" cy="6067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GB">
                <a:solidFill>
                  <a:srgbClr val="31538F"/>
                </a:solidFill>
                <a:latin typeface="Quicksand"/>
                <a:ea typeface="Quicksand"/>
                <a:cs typeface="Quicksand"/>
                <a:sym typeface="Quicksand"/>
              </a:rPr>
              <a:t>NHS Leeds CCG and Leeds City Council want to work the people of Leeds to co-produce a new model for community based mental health support in Leeds.</a:t>
            </a:r>
            <a:endParaRPr sz="1700">
              <a:solidFill>
                <a:srgbClr val="31538F"/>
              </a:solidFill>
              <a:latin typeface="Quicksand"/>
              <a:ea typeface="Quicksand"/>
              <a:cs typeface="Quicksand"/>
              <a:sym typeface="Quicksand"/>
            </a:endParaRPr>
          </a:p>
          <a:p>
            <a:pPr indent="0" lvl="0" marL="0" rtl="0" algn="l">
              <a:lnSpc>
                <a:spcPct val="175000"/>
              </a:lnSpc>
              <a:spcBef>
                <a:spcPts val="2400"/>
              </a:spcBef>
              <a:spcAft>
                <a:spcPts val="0"/>
              </a:spcAft>
              <a:buNone/>
            </a:pPr>
            <a:r>
              <a:rPr b="1" lang="en-GB" sz="1600">
                <a:solidFill>
                  <a:srgbClr val="4363AE"/>
                </a:solidFill>
                <a:latin typeface="Quicksand"/>
                <a:ea typeface="Quicksand"/>
                <a:cs typeface="Quicksand"/>
                <a:sym typeface="Quicksand"/>
              </a:rPr>
              <a:t>Six Themes</a:t>
            </a:r>
            <a:endParaRPr b="1" sz="1600">
              <a:solidFill>
                <a:srgbClr val="4363AE"/>
              </a:solidFill>
              <a:latin typeface="Quicksand"/>
              <a:ea typeface="Quicksand"/>
              <a:cs typeface="Quicksand"/>
              <a:sym typeface="Quicksand"/>
            </a:endParaRPr>
          </a:p>
          <a:p>
            <a:pPr indent="-330200" lvl="0" marL="457200" rtl="0" algn="l">
              <a:lnSpc>
                <a:spcPct val="175000"/>
              </a:lnSpc>
              <a:spcBef>
                <a:spcPts val="1200"/>
              </a:spcBef>
              <a:spcAft>
                <a:spcPts val="0"/>
              </a:spcAft>
              <a:buClr>
                <a:srgbClr val="4363AE"/>
              </a:buClr>
              <a:buSzPts val="1600"/>
              <a:buFont typeface="Quicksand"/>
              <a:buChar char="●"/>
            </a:pPr>
            <a:r>
              <a:rPr lang="en-GB" sz="1600">
                <a:solidFill>
                  <a:srgbClr val="4363AE"/>
                </a:solidFill>
                <a:latin typeface="Quicksand"/>
                <a:ea typeface="Quicksand"/>
                <a:cs typeface="Quicksand"/>
                <a:sym typeface="Quicksand"/>
              </a:rPr>
              <a:t>Crisis and urgent care</a:t>
            </a:r>
            <a:endParaRPr sz="1600">
              <a:solidFill>
                <a:srgbClr val="4363AE"/>
              </a:solidFill>
              <a:latin typeface="Quicksand"/>
              <a:ea typeface="Quicksand"/>
              <a:cs typeface="Quicksand"/>
              <a:sym typeface="Quicksand"/>
            </a:endParaRPr>
          </a:p>
          <a:p>
            <a:pPr indent="-330200" lvl="0" marL="457200" rtl="0" algn="l">
              <a:lnSpc>
                <a:spcPct val="175000"/>
              </a:lnSpc>
              <a:spcBef>
                <a:spcPts val="0"/>
              </a:spcBef>
              <a:spcAft>
                <a:spcPts val="0"/>
              </a:spcAft>
              <a:buClr>
                <a:srgbClr val="4363AE"/>
              </a:buClr>
              <a:buSzPts val="1600"/>
              <a:buFont typeface="Quicksand"/>
              <a:buChar char="●"/>
            </a:pPr>
            <a:r>
              <a:rPr lang="en-GB" sz="1600">
                <a:solidFill>
                  <a:srgbClr val="4363AE"/>
                </a:solidFill>
                <a:latin typeface="Quicksand"/>
                <a:ea typeface="Quicksand"/>
                <a:cs typeface="Quicksand"/>
                <a:sym typeface="Quicksand"/>
              </a:rPr>
              <a:t>Mental health supported accommodation</a:t>
            </a:r>
            <a:endParaRPr sz="1600">
              <a:solidFill>
                <a:srgbClr val="4363AE"/>
              </a:solidFill>
              <a:latin typeface="Quicksand"/>
              <a:ea typeface="Quicksand"/>
              <a:cs typeface="Quicksand"/>
              <a:sym typeface="Quicksand"/>
            </a:endParaRPr>
          </a:p>
          <a:p>
            <a:pPr indent="-330200" lvl="0" marL="457200" rtl="0" algn="l">
              <a:lnSpc>
                <a:spcPct val="175000"/>
              </a:lnSpc>
              <a:spcBef>
                <a:spcPts val="0"/>
              </a:spcBef>
              <a:spcAft>
                <a:spcPts val="0"/>
              </a:spcAft>
              <a:buClr>
                <a:srgbClr val="4363AE"/>
              </a:buClr>
              <a:buSzPts val="1600"/>
              <a:buFont typeface="Quicksand"/>
              <a:buChar char="●"/>
            </a:pPr>
            <a:r>
              <a:rPr lang="en-GB" sz="1600">
                <a:solidFill>
                  <a:srgbClr val="4363AE"/>
                </a:solidFill>
                <a:latin typeface="Quicksand"/>
                <a:ea typeface="Quicksand"/>
                <a:cs typeface="Quicksand"/>
                <a:sym typeface="Quicksand"/>
              </a:rPr>
              <a:t>Employment support</a:t>
            </a:r>
            <a:endParaRPr sz="1600">
              <a:solidFill>
                <a:srgbClr val="4363AE"/>
              </a:solidFill>
              <a:latin typeface="Quicksand"/>
              <a:ea typeface="Quicksand"/>
              <a:cs typeface="Quicksand"/>
              <a:sym typeface="Quicksand"/>
            </a:endParaRPr>
          </a:p>
          <a:p>
            <a:pPr indent="-330200" lvl="0" marL="457200" rtl="0" algn="l">
              <a:lnSpc>
                <a:spcPct val="175000"/>
              </a:lnSpc>
              <a:spcBef>
                <a:spcPts val="0"/>
              </a:spcBef>
              <a:spcAft>
                <a:spcPts val="0"/>
              </a:spcAft>
              <a:buClr>
                <a:srgbClr val="4363AE"/>
              </a:buClr>
              <a:buSzPts val="1600"/>
              <a:buFont typeface="Quicksand"/>
              <a:buChar char="●"/>
            </a:pPr>
            <a:r>
              <a:rPr lang="en-GB" sz="1600">
                <a:solidFill>
                  <a:srgbClr val="4363AE"/>
                </a:solidFill>
                <a:latin typeface="Quicksand"/>
                <a:ea typeface="Quicksand"/>
                <a:cs typeface="Quicksand"/>
                <a:sym typeface="Quicksand"/>
              </a:rPr>
              <a:t>Specialist community support</a:t>
            </a:r>
            <a:endParaRPr sz="1600">
              <a:solidFill>
                <a:srgbClr val="4363AE"/>
              </a:solidFill>
              <a:latin typeface="Quicksand"/>
              <a:ea typeface="Quicksand"/>
              <a:cs typeface="Quicksand"/>
              <a:sym typeface="Quicksand"/>
            </a:endParaRPr>
          </a:p>
          <a:p>
            <a:pPr indent="-330200" lvl="0" marL="457200" rtl="0" algn="l">
              <a:lnSpc>
                <a:spcPct val="175000"/>
              </a:lnSpc>
              <a:spcBef>
                <a:spcPts val="0"/>
              </a:spcBef>
              <a:spcAft>
                <a:spcPts val="0"/>
              </a:spcAft>
              <a:buClr>
                <a:srgbClr val="4363AE"/>
              </a:buClr>
              <a:buSzPts val="1600"/>
              <a:buFont typeface="Quicksand"/>
              <a:buChar char="●"/>
            </a:pPr>
            <a:r>
              <a:rPr lang="en-GB" sz="1600">
                <a:solidFill>
                  <a:srgbClr val="4363AE"/>
                </a:solidFill>
                <a:latin typeface="Quicksand"/>
                <a:ea typeface="Quicksand"/>
                <a:cs typeface="Quicksand"/>
                <a:sym typeface="Quicksand"/>
              </a:rPr>
              <a:t>Service user involvement</a:t>
            </a:r>
            <a:endParaRPr sz="1600">
              <a:solidFill>
                <a:srgbClr val="4363AE"/>
              </a:solidFill>
              <a:latin typeface="Quicksand"/>
              <a:ea typeface="Quicksand"/>
              <a:cs typeface="Quicksand"/>
              <a:sym typeface="Quicksand"/>
            </a:endParaRPr>
          </a:p>
          <a:p>
            <a:pPr indent="-330200" lvl="0" marL="457200" rtl="0" algn="l">
              <a:lnSpc>
                <a:spcPct val="175000"/>
              </a:lnSpc>
              <a:spcBef>
                <a:spcPts val="0"/>
              </a:spcBef>
              <a:spcAft>
                <a:spcPts val="0"/>
              </a:spcAft>
              <a:buClr>
                <a:srgbClr val="4363AE"/>
              </a:buClr>
              <a:buSzPts val="1600"/>
              <a:buFont typeface="Quicksand"/>
              <a:buChar char="●"/>
            </a:pPr>
            <a:r>
              <a:rPr lang="en-GB" sz="1600">
                <a:solidFill>
                  <a:srgbClr val="4363AE"/>
                </a:solidFill>
                <a:latin typeface="Quicksand"/>
                <a:ea typeface="Quicksand"/>
                <a:cs typeface="Quicksand"/>
                <a:sym typeface="Quicksand"/>
              </a:rPr>
              <a:t>Refugee and asylum seekers support</a:t>
            </a:r>
            <a:endParaRPr sz="1600">
              <a:solidFill>
                <a:srgbClr val="4363AE"/>
              </a:solidFill>
              <a:latin typeface="Quicksand"/>
              <a:ea typeface="Quicksand"/>
              <a:cs typeface="Quicksand"/>
              <a:sym typeface="Quicksand"/>
            </a:endParaRPr>
          </a:p>
          <a:p>
            <a:pPr indent="0" lvl="0" marL="0" rtl="0" algn="l">
              <a:lnSpc>
                <a:spcPct val="175000"/>
              </a:lnSpc>
              <a:spcBef>
                <a:spcPts val="1200"/>
              </a:spcBef>
              <a:spcAft>
                <a:spcPts val="0"/>
              </a:spcAft>
              <a:buNone/>
            </a:pPr>
            <a:r>
              <a:rPr b="1" lang="en-GB" sz="1600">
                <a:solidFill>
                  <a:srgbClr val="4363AE"/>
                </a:solidFill>
                <a:latin typeface="Quicksand"/>
                <a:ea typeface="Quicksand"/>
                <a:cs typeface="Quicksand"/>
                <a:sym typeface="Quicksand"/>
              </a:rPr>
              <a:t>Coproduction phase: ways to input</a:t>
            </a:r>
            <a:endParaRPr b="1" sz="1600">
              <a:solidFill>
                <a:srgbClr val="4363AE"/>
              </a:solidFill>
              <a:latin typeface="Quicksand"/>
              <a:ea typeface="Quicksand"/>
              <a:cs typeface="Quicksand"/>
              <a:sym typeface="Quicksand"/>
            </a:endParaRPr>
          </a:p>
          <a:p>
            <a:pPr indent="-330200" lvl="0" marL="457200" rtl="0" algn="l">
              <a:lnSpc>
                <a:spcPct val="175000"/>
              </a:lnSpc>
              <a:spcBef>
                <a:spcPts val="1200"/>
              </a:spcBef>
              <a:spcAft>
                <a:spcPts val="0"/>
              </a:spcAft>
              <a:buClr>
                <a:srgbClr val="4363AE"/>
              </a:buClr>
              <a:buSzPts val="1600"/>
              <a:buFont typeface="Quicksand"/>
              <a:buChar char="●"/>
            </a:pPr>
            <a:r>
              <a:rPr lang="en-GB" sz="1600">
                <a:solidFill>
                  <a:srgbClr val="4363AE"/>
                </a:solidFill>
                <a:latin typeface="Quicksand"/>
                <a:ea typeface="Quicksand"/>
                <a:cs typeface="Quicksand"/>
                <a:sym typeface="Quicksand"/>
              </a:rPr>
              <a:t> Workshops for organisations </a:t>
            </a:r>
            <a:endParaRPr sz="1600">
              <a:solidFill>
                <a:srgbClr val="4363AE"/>
              </a:solidFill>
              <a:latin typeface="Quicksand"/>
              <a:ea typeface="Quicksand"/>
              <a:cs typeface="Quicksand"/>
              <a:sym typeface="Quicksand"/>
            </a:endParaRPr>
          </a:p>
          <a:p>
            <a:pPr indent="-330200" lvl="0" marL="457200" rtl="0" algn="l">
              <a:lnSpc>
                <a:spcPct val="175000"/>
              </a:lnSpc>
              <a:spcBef>
                <a:spcPts val="0"/>
              </a:spcBef>
              <a:spcAft>
                <a:spcPts val="0"/>
              </a:spcAft>
              <a:buClr>
                <a:srgbClr val="4363AE"/>
              </a:buClr>
              <a:buSzPts val="1600"/>
              <a:buFont typeface="Quicksand"/>
              <a:buChar char="●"/>
            </a:pPr>
            <a:r>
              <a:rPr lang="en-GB" sz="1600">
                <a:solidFill>
                  <a:srgbClr val="4363AE"/>
                </a:solidFill>
                <a:latin typeface="Quicksand"/>
                <a:ea typeface="Quicksand"/>
                <a:cs typeface="Quicksand"/>
                <a:sym typeface="Quicksand"/>
              </a:rPr>
              <a:t>Focus groups for people </a:t>
            </a:r>
            <a:endParaRPr sz="1600">
              <a:solidFill>
                <a:srgbClr val="4363AE"/>
              </a:solidFill>
              <a:latin typeface="Quicksand"/>
              <a:ea typeface="Quicksand"/>
              <a:cs typeface="Quicksand"/>
              <a:sym typeface="Quicksand"/>
            </a:endParaRPr>
          </a:p>
          <a:p>
            <a:pPr indent="0" lvl="0" marL="0" rtl="0" algn="l">
              <a:lnSpc>
                <a:spcPct val="175000"/>
              </a:lnSpc>
              <a:spcBef>
                <a:spcPts val="1200"/>
              </a:spcBef>
              <a:spcAft>
                <a:spcPts val="1200"/>
              </a:spcAft>
              <a:buNone/>
            </a:pPr>
            <a:r>
              <a:rPr lang="en-GB" sz="1600">
                <a:solidFill>
                  <a:srgbClr val="4363AE"/>
                </a:solidFill>
                <a:latin typeface="Quicksand"/>
                <a:ea typeface="Quicksand"/>
                <a:cs typeface="Quicksand"/>
                <a:sym typeface="Quicksand"/>
              </a:rPr>
              <a:t>Full information on this work and booking links: tinyurl.com/MentalHealthReviews</a:t>
            </a:r>
            <a:endParaRPr i="0" sz="1600" u="none" cap="none" strike="noStrike">
              <a:solidFill>
                <a:srgbClr val="4363AE"/>
              </a:solidFill>
              <a:latin typeface="Quicksand"/>
              <a:ea typeface="Quicksand"/>
              <a:cs typeface="Quicksand"/>
              <a:sym typeface="Quicksand"/>
            </a:endParaRPr>
          </a:p>
        </p:txBody>
      </p:sp>
      <p:pic>
        <p:nvPicPr>
          <p:cNvPr descr="Social network" id="119" name="Google Shape;119;gdb56db5b81_0_1"/>
          <p:cNvPicPr preferRelativeResize="0"/>
          <p:nvPr/>
        </p:nvPicPr>
        <p:blipFill rotWithShape="1">
          <a:blip r:embed="rId3">
            <a:alphaModFix/>
          </a:blip>
          <a:srcRect b="0" l="0" r="0" t="0"/>
          <a:stretch/>
        </p:blipFill>
        <p:spPr>
          <a:xfrm>
            <a:off x="457199" y="678250"/>
            <a:ext cx="2238825" cy="223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b67fe1becd_0_0"/>
          <p:cNvSpPr/>
          <p:nvPr/>
        </p:nvSpPr>
        <p:spPr>
          <a:xfrm>
            <a:off x="-214181" y="-86497"/>
            <a:ext cx="12888000" cy="7339800"/>
          </a:xfrm>
          <a:prstGeom prst="rect">
            <a:avLst/>
          </a:prstGeom>
          <a:solidFill>
            <a:srgbClr val="4363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26" name="Google Shape;126;gb67fe1becd_0_0"/>
          <p:cNvCxnSpPr/>
          <p:nvPr/>
        </p:nvCxnSpPr>
        <p:spPr>
          <a:xfrm>
            <a:off x="457200" y="642550"/>
            <a:ext cx="0" cy="5659500"/>
          </a:xfrm>
          <a:prstGeom prst="straightConnector1">
            <a:avLst/>
          </a:prstGeom>
          <a:noFill/>
          <a:ln cap="flat" cmpd="sng" w="9525">
            <a:solidFill>
              <a:schemeClr val="lt1"/>
            </a:solidFill>
            <a:prstDash val="dash"/>
            <a:round/>
            <a:headEnd len="sm" w="sm" type="none"/>
            <a:tailEnd len="sm" w="sm" type="none"/>
          </a:ln>
        </p:spPr>
      </p:cxnSp>
      <p:sp>
        <p:nvSpPr>
          <p:cNvPr id="127" name="Google Shape;127;gb67fe1becd_0_0"/>
          <p:cNvSpPr txBox="1"/>
          <p:nvPr/>
        </p:nvSpPr>
        <p:spPr>
          <a:xfrm>
            <a:off x="683550" y="423525"/>
            <a:ext cx="114099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800"/>
              <a:buFont typeface="Arial"/>
              <a:buNone/>
            </a:pPr>
            <a:r>
              <a:rPr b="1" lang="en-GB" sz="2800">
                <a:solidFill>
                  <a:schemeClr val="lt1"/>
                </a:solidFill>
                <a:latin typeface="Quicksand"/>
                <a:ea typeface="Quicksand"/>
                <a:cs typeface="Quicksand"/>
                <a:sym typeface="Quicksand"/>
              </a:rPr>
              <a:t>Community Based Mental Health Review </a:t>
            </a:r>
            <a:endParaRPr b="1" sz="2200">
              <a:solidFill>
                <a:srgbClr val="F2F2F2"/>
              </a:solidFill>
              <a:latin typeface="Quicksand"/>
              <a:ea typeface="Quicksand"/>
              <a:cs typeface="Quicksand"/>
              <a:sym typeface="Quicksand"/>
            </a:endParaRPr>
          </a:p>
          <a:p>
            <a:pPr indent="0" lvl="0" marL="0" marR="0" rtl="0" algn="l">
              <a:lnSpc>
                <a:spcPct val="150000"/>
              </a:lnSpc>
              <a:spcBef>
                <a:spcPts val="0"/>
              </a:spcBef>
              <a:spcAft>
                <a:spcPts val="0"/>
              </a:spcAft>
              <a:buClr>
                <a:srgbClr val="000000"/>
              </a:buClr>
              <a:buSzPts val="2000"/>
              <a:buFont typeface="Arial"/>
              <a:buNone/>
            </a:pPr>
            <a:r>
              <a:rPr b="1" lang="en-GB" sz="2000">
                <a:solidFill>
                  <a:srgbClr val="F2F2F2"/>
                </a:solidFill>
                <a:latin typeface="Quicksand"/>
                <a:ea typeface="Quicksand"/>
                <a:cs typeface="Quicksand"/>
                <a:sym typeface="Quicksand"/>
              </a:rPr>
              <a:t>Timeline</a:t>
            </a:r>
            <a:endParaRPr b="0" i="0" sz="1400" u="none" cap="none" strike="noStrike">
              <a:solidFill>
                <a:srgbClr val="000000"/>
              </a:solidFill>
              <a:latin typeface="Arial"/>
              <a:ea typeface="Arial"/>
              <a:cs typeface="Arial"/>
              <a:sym typeface="Arial"/>
            </a:endParaRPr>
          </a:p>
        </p:txBody>
      </p:sp>
      <p:pic>
        <p:nvPicPr>
          <p:cNvPr descr="Checklist" id="128" name="Google Shape;128;gb67fe1becd_0_0"/>
          <p:cNvPicPr preferRelativeResize="0"/>
          <p:nvPr/>
        </p:nvPicPr>
        <p:blipFill rotWithShape="1">
          <a:blip r:embed="rId3">
            <a:alphaModFix/>
          </a:blip>
          <a:srcRect b="0" l="0" r="0" t="0"/>
          <a:stretch/>
        </p:blipFill>
        <p:spPr>
          <a:xfrm>
            <a:off x="457201" y="1698512"/>
            <a:ext cx="3547475" cy="3547475"/>
          </a:xfrm>
          <a:prstGeom prst="rect">
            <a:avLst/>
          </a:prstGeom>
          <a:noFill/>
          <a:ln>
            <a:noFill/>
          </a:ln>
        </p:spPr>
      </p:pic>
      <p:graphicFrame>
        <p:nvGraphicFramePr>
          <p:cNvPr id="129" name="Google Shape;129;gb67fe1becd_0_0"/>
          <p:cNvGraphicFramePr/>
          <p:nvPr/>
        </p:nvGraphicFramePr>
        <p:xfrm>
          <a:off x="3876850" y="1545538"/>
          <a:ext cx="3000000" cy="3000000"/>
        </p:xfrm>
        <a:graphic>
          <a:graphicData uri="http://schemas.openxmlformats.org/drawingml/2006/table">
            <a:tbl>
              <a:tblPr>
                <a:noFill/>
                <a:tableStyleId>{243340AD-20F2-4088-A22B-8EE2A394FA0F}</a:tableStyleId>
              </a:tblPr>
              <a:tblGrid>
                <a:gridCol w="2740125"/>
                <a:gridCol w="4830100"/>
              </a:tblGrid>
              <a:tr h="1463000">
                <a:tc>
                  <a:txBody>
                    <a:bodyPr/>
                    <a:lstStyle/>
                    <a:p>
                      <a:pPr indent="0" lvl="0" marL="0" rtl="0" algn="l">
                        <a:spcBef>
                          <a:spcPts val="0"/>
                        </a:spcBef>
                        <a:spcAft>
                          <a:spcPts val="0"/>
                        </a:spcAft>
                        <a:buNone/>
                      </a:pPr>
                      <a:r>
                        <a:rPr b="1" lang="en-GB">
                          <a:solidFill>
                            <a:schemeClr val="lt1"/>
                          </a:solidFill>
                          <a:latin typeface="Quicksand"/>
                          <a:ea typeface="Quicksand"/>
                          <a:cs typeface="Quicksand"/>
                          <a:sym typeface="Quicksand"/>
                        </a:rPr>
                        <a:t>25th May-27th July 2021</a:t>
                      </a:r>
                      <a:endParaRPr b="1">
                        <a:solidFill>
                          <a:schemeClr val="lt1"/>
                        </a:solidFill>
                        <a:latin typeface="Quicksand"/>
                        <a:ea typeface="Quicksand"/>
                        <a:cs typeface="Quicksand"/>
                        <a:sym typeface="Quicksand"/>
                      </a:endParaRPr>
                    </a:p>
                  </a:txBody>
                  <a:tcPr marT="91425" marB="91425" marR="91425" marL="91425"/>
                </a:tc>
                <a:tc>
                  <a:txBody>
                    <a:bodyPr/>
                    <a:lstStyle/>
                    <a:p>
                      <a:pPr indent="0" lvl="0" marL="0" rtl="0" algn="l">
                        <a:spcBef>
                          <a:spcPts val="0"/>
                        </a:spcBef>
                        <a:spcAft>
                          <a:spcPts val="0"/>
                        </a:spcAft>
                        <a:buNone/>
                      </a:pPr>
                      <a:r>
                        <a:rPr b="1" lang="en-GB">
                          <a:solidFill>
                            <a:schemeClr val="lt1"/>
                          </a:solidFill>
                          <a:latin typeface="Quicksand"/>
                          <a:ea typeface="Quicksand"/>
                          <a:cs typeface="Quicksand"/>
                          <a:sym typeface="Quicksand"/>
                        </a:rPr>
                        <a:t>Involvement &amp; Coproduction Phase</a:t>
                      </a:r>
                      <a:endParaRPr b="1">
                        <a:solidFill>
                          <a:schemeClr val="lt1"/>
                        </a:solidFill>
                        <a:latin typeface="Quicksand"/>
                        <a:ea typeface="Quicksand"/>
                        <a:cs typeface="Quicksand"/>
                        <a:sym typeface="Quicksand"/>
                      </a:endParaRPr>
                    </a:p>
                    <a:p>
                      <a:pPr indent="-317500" lvl="0" marL="457200" rtl="0" algn="l">
                        <a:spcBef>
                          <a:spcPts val="0"/>
                        </a:spcBef>
                        <a:spcAft>
                          <a:spcPts val="0"/>
                        </a:spcAft>
                        <a:buClr>
                          <a:schemeClr val="lt1"/>
                        </a:buClr>
                        <a:buSzPts val="1400"/>
                        <a:buFont typeface="Quicksand"/>
                        <a:buChar char="●"/>
                      </a:pPr>
                      <a:r>
                        <a:rPr lang="en-GB">
                          <a:solidFill>
                            <a:schemeClr val="lt1"/>
                          </a:solidFill>
                          <a:latin typeface="Quicksand"/>
                          <a:ea typeface="Quicksand"/>
                          <a:cs typeface="Quicksand"/>
                          <a:sym typeface="Quicksand"/>
                        </a:rPr>
                        <a:t>Introductory workshop</a:t>
                      </a:r>
                      <a:endParaRPr>
                        <a:solidFill>
                          <a:schemeClr val="lt1"/>
                        </a:solidFill>
                        <a:latin typeface="Quicksand"/>
                        <a:ea typeface="Quicksand"/>
                        <a:cs typeface="Quicksand"/>
                        <a:sym typeface="Quicksand"/>
                      </a:endParaRPr>
                    </a:p>
                    <a:p>
                      <a:pPr indent="-317500" lvl="0" marL="457200" rtl="0" algn="l">
                        <a:spcBef>
                          <a:spcPts val="0"/>
                        </a:spcBef>
                        <a:spcAft>
                          <a:spcPts val="0"/>
                        </a:spcAft>
                        <a:buClr>
                          <a:schemeClr val="lt1"/>
                        </a:buClr>
                        <a:buSzPts val="1400"/>
                        <a:buFont typeface="Quicksand"/>
                        <a:buChar char="●"/>
                      </a:pPr>
                      <a:r>
                        <a:rPr lang="en-GB">
                          <a:solidFill>
                            <a:schemeClr val="lt1"/>
                          </a:solidFill>
                          <a:latin typeface="Quicksand"/>
                          <a:ea typeface="Quicksand"/>
                          <a:cs typeface="Quicksand"/>
                          <a:sym typeface="Quicksand"/>
                        </a:rPr>
                        <a:t>6 workshops (one for each theme).</a:t>
                      </a:r>
                      <a:endParaRPr>
                        <a:solidFill>
                          <a:schemeClr val="lt1"/>
                        </a:solidFill>
                        <a:latin typeface="Quicksand"/>
                        <a:ea typeface="Quicksand"/>
                        <a:cs typeface="Quicksand"/>
                        <a:sym typeface="Quicksand"/>
                      </a:endParaRPr>
                    </a:p>
                    <a:p>
                      <a:pPr indent="-317500" lvl="0" marL="457200" rtl="0" algn="l">
                        <a:spcBef>
                          <a:spcPts val="0"/>
                        </a:spcBef>
                        <a:spcAft>
                          <a:spcPts val="0"/>
                        </a:spcAft>
                        <a:buClr>
                          <a:schemeClr val="lt1"/>
                        </a:buClr>
                        <a:buSzPts val="1400"/>
                        <a:buFont typeface="Quicksand"/>
                        <a:buChar char="●"/>
                      </a:pPr>
                      <a:r>
                        <a:rPr lang="en-GB">
                          <a:solidFill>
                            <a:schemeClr val="lt1"/>
                          </a:solidFill>
                          <a:latin typeface="Quicksand"/>
                          <a:ea typeface="Quicksand"/>
                          <a:cs typeface="Quicksand"/>
                          <a:sym typeface="Quicksand"/>
                        </a:rPr>
                        <a:t>6 focus groups for experts by experience, including people who use services, carers and families (one for each theme).</a:t>
                      </a:r>
                      <a:endParaRPr>
                        <a:solidFill>
                          <a:schemeClr val="lt1"/>
                        </a:solidFill>
                        <a:latin typeface="Quicksand"/>
                        <a:ea typeface="Quicksand"/>
                        <a:cs typeface="Quicksand"/>
                        <a:sym typeface="Quicksand"/>
                      </a:endParaRPr>
                    </a:p>
                  </a:txBody>
                  <a:tcPr marT="91425" marB="91425" marR="91425" marL="91425"/>
                </a:tc>
              </a:tr>
              <a:tr h="641575">
                <a:tc>
                  <a:txBody>
                    <a:bodyPr/>
                    <a:lstStyle/>
                    <a:p>
                      <a:pPr indent="0" lvl="0" marL="0" rtl="0" algn="l">
                        <a:spcBef>
                          <a:spcPts val="0"/>
                        </a:spcBef>
                        <a:spcAft>
                          <a:spcPts val="0"/>
                        </a:spcAft>
                        <a:buNone/>
                      </a:pPr>
                      <a:r>
                        <a:rPr b="1" lang="en-GB">
                          <a:solidFill>
                            <a:schemeClr val="lt1"/>
                          </a:solidFill>
                          <a:latin typeface="Quicksand"/>
                          <a:ea typeface="Quicksand"/>
                          <a:cs typeface="Quicksand"/>
                          <a:sym typeface="Quicksand"/>
                        </a:rPr>
                        <a:t>August 2021</a:t>
                      </a:r>
                      <a:endParaRPr b="1">
                        <a:solidFill>
                          <a:schemeClr val="lt1"/>
                        </a:solidFill>
                        <a:latin typeface="Quicksand"/>
                        <a:ea typeface="Quicksand"/>
                        <a:cs typeface="Quicksand"/>
                        <a:sym typeface="Quicksand"/>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GB">
                          <a:solidFill>
                            <a:schemeClr val="lt1"/>
                          </a:solidFill>
                          <a:latin typeface="Quicksand"/>
                          <a:ea typeface="Quicksand"/>
                          <a:cs typeface="Quicksand"/>
                          <a:sym typeface="Quicksand"/>
                        </a:rPr>
                        <a:t>Detailed analysis of all the information gathered in the workshops and focus groups. </a:t>
                      </a:r>
                      <a:endParaRPr>
                        <a:solidFill>
                          <a:schemeClr val="lt1"/>
                        </a:solidFill>
                        <a:latin typeface="Quicksand"/>
                        <a:ea typeface="Quicksand"/>
                        <a:cs typeface="Quicksand"/>
                        <a:sym typeface="Quicksand"/>
                      </a:endParaRPr>
                    </a:p>
                  </a:txBody>
                  <a:tcPr marT="91425" marB="91425" marR="91425" marL="91425"/>
                </a:tc>
              </a:tr>
              <a:tr h="1132300">
                <a:tc>
                  <a:txBody>
                    <a:bodyPr/>
                    <a:lstStyle/>
                    <a:p>
                      <a:pPr indent="0" lvl="0" marL="0" rtl="0" algn="l">
                        <a:spcBef>
                          <a:spcPts val="0"/>
                        </a:spcBef>
                        <a:spcAft>
                          <a:spcPts val="0"/>
                        </a:spcAft>
                        <a:buNone/>
                      </a:pPr>
                      <a:r>
                        <a:rPr b="1" lang="en-GB">
                          <a:solidFill>
                            <a:schemeClr val="lt1"/>
                          </a:solidFill>
                          <a:latin typeface="Quicksand"/>
                          <a:ea typeface="Quicksand"/>
                          <a:cs typeface="Quicksand"/>
                          <a:sym typeface="Quicksand"/>
                        </a:rPr>
                        <a:t>10th September 2021</a:t>
                      </a:r>
                      <a:endParaRPr b="1">
                        <a:solidFill>
                          <a:schemeClr val="lt1"/>
                        </a:solidFill>
                        <a:latin typeface="Quicksand"/>
                        <a:ea typeface="Quicksand"/>
                        <a:cs typeface="Quicksand"/>
                        <a:sym typeface="Quicksand"/>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GB">
                          <a:solidFill>
                            <a:schemeClr val="lt1"/>
                          </a:solidFill>
                          <a:latin typeface="Quicksand"/>
                          <a:ea typeface="Quicksand"/>
                          <a:cs typeface="Quicksand"/>
                          <a:sym typeface="Quicksand"/>
                        </a:rPr>
                        <a:t>September - Another feedback workshop - to say where they are with the analysis and proposed next steps for new contracts.</a:t>
                      </a:r>
                      <a:endParaRPr>
                        <a:solidFill>
                          <a:schemeClr val="lt1"/>
                        </a:solidFill>
                        <a:latin typeface="Quicksand"/>
                        <a:ea typeface="Quicksand"/>
                        <a:cs typeface="Quicksand"/>
                        <a:sym typeface="Quicksand"/>
                      </a:endParaRPr>
                    </a:p>
                    <a:p>
                      <a:pPr indent="0" lvl="0" marL="0" rtl="0" algn="l">
                        <a:spcBef>
                          <a:spcPts val="0"/>
                        </a:spcBef>
                        <a:spcAft>
                          <a:spcPts val="0"/>
                        </a:spcAft>
                        <a:buNone/>
                      </a:pPr>
                      <a:r>
                        <a:t/>
                      </a:r>
                      <a:endParaRPr>
                        <a:solidFill>
                          <a:schemeClr val="lt1"/>
                        </a:solidFill>
                        <a:latin typeface="Quicksand"/>
                        <a:ea typeface="Quicksand"/>
                        <a:cs typeface="Quicksand"/>
                        <a:sym typeface="Quicksand"/>
                      </a:endParaRPr>
                    </a:p>
                  </a:txBody>
                  <a:tcPr marT="91425" marB="91425" marR="91425" marL="91425"/>
                </a:tc>
              </a:tr>
              <a:tr h="886925">
                <a:tc>
                  <a:txBody>
                    <a:bodyPr/>
                    <a:lstStyle/>
                    <a:p>
                      <a:pPr indent="0" lvl="0" marL="0" rtl="0" algn="l">
                        <a:spcBef>
                          <a:spcPts val="0"/>
                        </a:spcBef>
                        <a:spcAft>
                          <a:spcPts val="0"/>
                        </a:spcAft>
                        <a:buNone/>
                      </a:pPr>
                      <a:r>
                        <a:rPr b="1" lang="en-GB">
                          <a:solidFill>
                            <a:schemeClr val="lt1"/>
                          </a:solidFill>
                          <a:latin typeface="Quicksand"/>
                          <a:ea typeface="Quicksand"/>
                          <a:cs typeface="Quicksand"/>
                          <a:sym typeface="Quicksand"/>
                        </a:rPr>
                        <a:t>October 2021 - September 2022</a:t>
                      </a:r>
                      <a:endParaRPr b="1">
                        <a:solidFill>
                          <a:schemeClr val="lt1"/>
                        </a:solidFill>
                        <a:latin typeface="Quicksand"/>
                        <a:ea typeface="Quicksand"/>
                        <a:cs typeface="Quicksand"/>
                        <a:sym typeface="Quicksand"/>
                      </a:endParaRPr>
                    </a:p>
                  </a:txBody>
                  <a:tcPr marT="91425" marB="91425" marR="91425" marL="91425"/>
                </a:tc>
                <a:tc>
                  <a:txBody>
                    <a:bodyPr/>
                    <a:lstStyle/>
                    <a:p>
                      <a:pPr indent="0" lvl="0" marL="0" rtl="0" algn="l">
                        <a:lnSpc>
                          <a:spcPct val="115000"/>
                        </a:lnSpc>
                        <a:spcBef>
                          <a:spcPts val="0"/>
                        </a:spcBef>
                        <a:spcAft>
                          <a:spcPts val="0"/>
                        </a:spcAft>
                        <a:buNone/>
                      </a:pPr>
                      <a:r>
                        <a:rPr lang="en-GB">
                          <a:solidFill>
                            <a:schemeClr val="lt1"/>
                          </a:solidFill>
                          <a:latin typeface="Quicksand"/>
                          <a:ea typeface="Quicksand"/>
                          <a:cs typeface="Quicksand"/>
                          <a:sym typeface="Quicksand"/>
                        </a:rPr>
                        <a:t>Any </a:t>
                      </a:r>
                      <a:r>
                        <a:rPr lang="en-GB">
                          <a:solidFill>
                            <a:schemeClr val="lt1"/>
                          </a:solidFill>
                          <a:latin typeface="Quicksand"/>
                          <a:ea typeface="Quicksand"/>
                          <a:cs typeface="Quicksand"/>
                          <a:sym typeface="Quicksand"/>
                        </a:rPr>
                        <a:t>procurement activity that may be required, dependent on what comes from the review. </a:t>
                      </a:r>
                      <a:endParaRPr>
                        <a:solidFill>
                          <a:schemeClr val="lt1"/>
                        </a:solidFill>
                        <a:latin typeface="Quicksand"/>
                        <a:ea typeface="Quicksand"/>
                        <a:cs typeface="Quicksand"/>
                        <a:sym typeface="Quicksand"/>
                      </a:endParaRPr>
                    </a:p>
                  </a:txBody>
                  <a:tcPr marT="91425" marB="91425" marR="91425" marL="91425"/>
                </a:tc>
              </a:tr>
              <a:tr h="396200">
                <a:tc>
                  <a:txBody>
                    <a:bodyPr/>
                    <a:lstStyle/>
                    <a:p>
                      <a:pPr indent="0" lvl="0" marL="0" rtl="0" algn="l">
                        <a:spcBef>
                          <a:spcPts val="0"/>
                        </a:spcBef>
                        <a:spcAft>
                          <a:spcPts val="0"/>
                        </a:spcAft>
                        <a:buNone/>
                      </a:pPr>
                      <a:r>
                        <a:rPr b="1" lang="en-GB">
                          <a:solidFill>
                            <a:schemeClr val="lt1"/>
                          </a:solidFill>
                        </a:rPr>
                        <a:t>October 2022 - March 2023</a:t>
                      </a:r>
                      <a:endParaRPr b="1">
                        <a:solidFill>
                          <a:schemeClr val="lt1"/>
                        </a:solidFill>
                      </a:endParaRPr>
                    </a:p>
                  </a:txBody>
                  <a:tcPr marT="91425" marB="91425" marR="91425" marL="91425"/>
                </a:tc>
                <a:tc>
                  <a:txBody>
                    <a:bodyPr/>
                    <a:lstStyle/>
                    <a:p>
                      <a:pPr indent="0" lvl="0" marL="0" rtl="0" algn="l">
                        <a:spcBef>
                          <a:spcPts val="0"/>
                        </a:spcBef>
                        <a:spcAft>
                          <a:spcPts val="0"/>
                        </a:spcAft>
                        <a:buNone/>
                      </a:pPr>
                      <a:r>
                        <a:rPr lang="en-GB">
                          <a:solidFill>
                            <a:schemeClr val="lt1"/>
                          </a:solidFill>
                        </a:rPr>
                        <a:t>Mobilisation period (getting everything ready)</a:t>
                      </a:r>
                      <a:endParaRPr>
                        <a:solidFill>
                          <a:schemeClr val="lt1"/>
                        </a:solidFill>
                      </a:endParaRPr>
                    </a:p>
                  </a:txBody>
                  <a:tcPr marT="91425" marB="91425" marR="91425" marL="91425"/>
                </a:tc>
              </a:tr>
              <a:tr h="396200">
                <a:tc>
                  <a:txBody>
                    <a:bodyPr/>
                    <a:lstStyle/>
                    <a:p>
                      <a:pPr indent="0" lvl="0" marL="0" rtl="0" algn="l">
                        <a:spcBef>
                          <a:spcPts val="0"/>
                        </a:spcBef>
                        <a:spcAft>
                          <a:spcPts val="0"/>
                        </a:spcAft>
                        <a:buNone/>
                      </a:pPr>
                      <a:r>
                        <a:rPr b="1" lang="en-GB">
                          <a:solidFill>
                            <a:schemeClr val="lt1"/>
                          </a:solidFill>
                        </a:rPr>
                        <a:t>1st April 2023</a:t>
                      </a:r>
                      <a:endParaRPr b="1">
                        <a:solidFill>
                          <a:schemeClr val="lt1"/>
                        </a:solidFill>
                      </a:endParaRPr>
                    </a:p>
                  </a:txBody>
                  <a:tcPr marT="91425" marB="91425" marR="91425" marL="91425"/>
                </a:tc>
                <a:tc>
                  <a:txBody>
                    <a:bodyPr/>
                    <a:lstStyle/>
                    <a:p>
                      <a:pPr indent="0" lvl="0" marL="0" rtl="0" algn="l">
                        <a:spcBef>
                          <a:spcPts val="0"/>
                        </a:spcBef>
                        <a:spcAft>
                          <a:spcPts val="0"/>
                        </a:spcAft>
                        <a:buNone/>
                      </a:pPr>
                      <a:r>
                        <a:rPr lang="en-GB">
                          <a:solidFill>
                            <a:schemeClr val="lt1"/>
                          </a:solidFill>
                        </a:rPr>
                        <a:t>New contracts formally come into effect</a:t>
                      </a:r>
                      <a:endParaRPr>
                        <a:solidFill>
                          <a:schemeClr val="lt1"/>
                        </a:solidFill>
                      </a:endParaRPr>
                    </a:p>
                  </a:txBody>
                  <a:tcPr marT="91425" marB="91425" marR="91425" marL="91425"/>
                </a:tc>
              </a:tr>
            </a:tbl>
          </a:graphicData>
        </a:graphic>
      </p:graphicFrame>
      <p:sp>
        <p:nvSpPr>
          <p:cNvPr id="130" name="Google Shape;130;gb67fe1becd_0_0"/>
          <p:cNvSpPr txBox="1"/>
          <p:nvPr/>
        </p:nvSpPr>
        <p:spPr>
          <a:xfrm>
            <a:off x="683550" y="5245975"/>
            <a:ext cx="20565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800"/>
              <a:buFont typeface="Arial"/>
              <a:buNone/>
            </a:pPr>
            <a:r>
              <a:rPr b="1" lang="en-GB" sz="2700">
                <a:solidFill>
                  <a:schemeClr val="lt1"/>
                </a:solidFill>
                <a:latin typeface="Quicksand"/>
                <a:ea typeface="Quicksand"/>
                <a:cs typeface="Quicksand"/>
                <a:sym typeface="Quicksand"/>
              </a:rPr>
              <a:t>(</a:t>
            </a:r>
            <a:r>
              <a:rPr b="1" lang="en-GB" sz="2200">
                <a:solidFill>
                  <a:schemeClr val="lt1"/>
                </a:solidFill>
                <a:latin typeface="Quicksand"/>
                <a:ea typeface="Quicksand"/>
                <a:cs typeface="Quicksand"/>
                <a:sym typeface="Quicksand"/>
              </a:rPr>
              <a:t>tinyurl.com/mentalhealthreviews)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cxnSp>
        <p:nvCxnSpPr>
          <p:cNvPr id="135" name="Google Shape;135;p6"/>
          <p:cNvCxnSpPr/>
          <p:nvPr/>
        </p:nvCxnSpPr>
        <p:spPr>
          <a:xfrm>
            <a:off x="457200" y="617841"/>
            <a:ext cx="0" cy="5659395"/>
          </a:xfrm>
          <a:prstGeom prst="straightConnector1">
            <a:avLst/>
          </a:prstGeom>
          <a:noFill/>
          <a:ln cap="flat" cmpd="sng" w="9525">
            <a:solidFill>
              <a:srgbClr val="4363AE"/>
            </a:solidFill>
            <a:prstDash val="dash"/>
            <a:round/>
            <a:headEnd len="sm" w="sm" type="none"/>
            <a:tailEnd len="sm" w="sm" type="none"/>
          </a:ln>
        </p:spPr>
      </p:cxnSp>
      <p:sp>
        <p:nvSpPr>
          <p:cNvPr id="136" name="Google Shape;136;p6"/>
          <p:cNvSpPr txBox="1"/>
          <p:nvPr/>
        </p:nvSpPr>
        <p:spPr>
          <a:xfrm>
            <a:off x="897424" y="617861"/>
            <a:ext cx="10824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4363AE"/>
                </a:solidFill>
                <a:latin typeface="Quicksand"/>
                <a:ea typeface="Quicksand"/>
                <a:cs typeface="Quicksand"/>
                <a:sym typeface="Quicksand"/>
              </a:rPr>
              <a:t>Mental Health Collaborative</a:t>
            </a:r>
            <a:endParaRPr b="0" i="0" sz="1400" u="none" cap="none" strike="noStrike">
              <a:solidFill>
                <a:srgbClr val="000000"/>
              </a:solidFill>
              <a:latin typeface="Arial"/>
              <a:ea typeface="Arial"/>
              <a:cs typeface="Arial"/>
              <a:sym typeface="Arial"/>
            </a:endParaRPr>
          </a:p>
        </p:txBody>
      </p:sp>
      <p:sp>
        <p:nvSpPr>
          <p:cNvPr id="137" name="Google Shape;137;p6"/>
          <p:cNvSpPr txBox="1"/>
          <p:nvPr/>
        </p:nvSpPr>
        <p:spPr>
          <a:xfrm>
            <a:off x="3315600" y="1191975"/>
            <a:ext cx="8711400" cy="5587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600"/>
              <a:buFont typeface="Arial"/>
              <a:buNone/>
            </a:pPr>
            <a:r>
              <a:t/>
            </a:r>
            <a:endParaRPr b="1" i="0" sz="1600" u="none" cap="none" strike="noStrike">
              <a:solidFill>
                <a:srgbClr val="4363AE"/>
              </a:solidFill>
              <a:latin typeface="Quicksand"/>
              <a:ea typeface="Quicksand"/>
              <a:cs typeface="Quicksand"/>
              <a:sym typeface="Quicksand"/>
            </a:endParaRPr>
          </a:p>
          <a:p>
            <a:pPr indent="-342900" lvl="0" marL="342900" marR="0" rtl="0" algn="l">
              <a:lnSpc>
                <a:spcPct val="150000"/>
              </a:lnSpc>
              <a:spcBef>
                <a:spcPts val="0"/>
              </a:spcBef>
              <a:spcAft>
                <a:spcPts val="0"/>
              </a:spcAft>
              <a:buClr>
                <a:srgbClr val="4363AE"/>
              </a:buClr>
              <a:buSzPts val="2400"/>
              <a:buFont typeface="Arial"/>
              <a:buChar char="•"/>
            </a:pPr>
            <a:r>
              <a:rPr b="1" i="0" lang="en-GB" sz="2400" u="none" cap="none" strike="noStrike">
                <a:solidFill>
                  <a:srgbClr val="4363AE"/>
                </a:solidFill>
                <a:latin typeface="Quicksand"/>
                <a:ea typeface="Quicksand"/>
                <a:cs typeface="Quicksand"/>
                <a:sym typeface="Quicksand"/>
              </a:rPr>
              <a:t>A group of commissioners, providers of Health &amp; Social Care Services &amp; People with lived experience of mental health issues. </a:t>
            </a:r>
            <a:endParaRPr b="1" i="0" sz="2400" u="none" cap="none" strike="noStrike">
              <a:solidFill>
                <a:srgbClr val="4363AE"/>
              </a:solidFill>
              <a:latin typeface="Quicksand"/>
              <a:ea typeface="Quicksand"/>
              <a:cs typeface="Quicksand"/>
              <a:sym typeface="Quicksand"/>
            </a:endParaRPr>
          </a:p>
          <a:p>
            <a:pPr indent="0" lvl="0" marL="45720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4363AE"/>
              </a:solidFill>
              <a:latin typeface="Quicksand"/>
              <a:ea typeface="Quicksand"/>
              <a:cs typeface="Quicksand"/>
              <a:sym typeface="Quicksand"/>
            </a:endParaRPr>
          </a:p>
          <a:p>
            <a:pPr indent="-342900" lvl="0" marL="342900" marR="0" rtl="0" algn="l">
              <a:lnSpc>
                <a:spcPct val="150000"/>
              </a:lnSpc>
              <a:spcBef>
                <a:spcPts val="0"/>
              </a:spcBef>
              <a:spcAft>
                <a:spcPts val="0"/>
              </a:spcAft>
              <a:buClr>
                <a:srgbClr val="4363AE"/>
              </a:buClr>
              <a:buSzPts val="2400"/>
              <a:buFont typeface="Arial"/>
              <a:buChar char="•"/>
            </a:pPr>
            <a:r>
              <a:rPr b="1" i="0" lang="en-GB" sz="2400" u="none" cap="none" strike="noStrike">
                <a:solidFill>
                  <a:srgbClr val="4363AE"/>
                </a:solidFill>
                <a:latin typeface="Quicksand"/>
                <a:ea typeface="Quicksand"/>
                <a:cs typeface="Quicksand"/>
                <a:sym typeface="Quicksand"/>
              </a:rPr>
              <a:t>Goal: </a:t>
            </a:r>
            <a:r>
              <a:rPr b="0" i="0" lang="en-GB" sz="2400" u="none" cap="none" strike="noStrike">
                <a:solidFill>
                  <a:srgbClr val="4363AE"/>
                </a:solidFill>
                <a:latin typeface="Quicksand"/>
                <a:ea typeface="Quicksand"/>
                <a:cs typeface="Quicksand"/>
                <a:sym typeface="Quicksand"/>
              </a:rPr>
              <a:t>to improve the mental health &amp; wellbeing of people in Leeds through strengthening partnership working.</a:t>
            </a:r>
            <a:endParaRPr b="0" i="0" sz="2400" u="none" cap="none" strike="noStrike">
              <a:solidFill>
                <a:srgbClr val="4363AE"/>
              </a:solidFill>
              <a:latin typeface="Quicksand"/>
              <a:ea typeface="Quicksand"/>
              <a:cs typeface="Quicksand"/>
              <a:sym typeface="Quicksand"/>
            </a:endParaRPr>
          </a:p>
          <a:p>
            <a:pPr indent="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4363AE"/>
              </a:solidFill>
              <a:latin typeface="Quicksand"/>
              <a:ea typeface="Quicksand"/>
              <a:cs typeface="Quicksand"/>
              <a:sym typeface="Quicksand"/>
            </a:endParaRPr>
          </a:p>
          <a:p>
            <a:pPr indent="-342900" lvl="0" marL="342900" marR="0" rtl="0" algn="l">
              <a:lnSpc>
                <a:spcPct val="150000"/>
              </a:lnSpc>
              <a:spcBef>
                <a:spcPts val="0"/>
              </a:spcBef>
              <a:spcAft>
                <a:spcPts val="0"/>
              </a:spcAft>
              <a:buClr>
                <a:srgbClr val="4363AE"/>
              </a:buClr>
              <a:buSzPts val="2400"/>
              <a:buFont typeface="Arial"/>
              <a:buChar char="•"/>
            </a:pPr>
            <a:r>
              <a:rPr b="1" i="0" lang="en-GB" sz="2400" u="none" cap="none" strike="noStrike">
                <a:solidFill>
                  <a:srgbClr val="4363AE"/>
                </a:solidFill>
                <a:latin typeface="Quicksand"/>
                <a:ea typeface="Quicksand"/>
                <a:cs typeface="Quicksand"/>
                <a:sym typeface="Quicksand"/>
              </a:rPr>
              <a:t>Initial focus: </a:t>
            </a:r>
            <a:r>
              <a:rPr b="0" i="0" lang="en-GB" sz="2400" u="none" cap="none" strike="noStrike">
                <a:solidFill>
                  <a:srgbClr val="4363AE"/>
                </a:solidFill>
                <a:latin typeface="Quicksand"/>
                <a:ea typeface="Quicksand"/>
                <a:cs typeface="Quicksand"/>
                <a:sym typeface="Quicksand"/>
              </a:rPr>
              <a:t>Priority 6, </a:t>
            </a:r>
            <a:r>
              <a:rPr lang="en-GB" sz="2400">
                <a:solidFill>
                  <a:srgbClr val="4363AE"/>
                </a:solidFill>
                <a:latin typeface="Quicksand"/>
                <a:ea typeface="Quicksand"/>
                <a:cs typeface="Quicksand"/>
                <a:sym typeface="Quicksand"/>
              </a:rPr>
              <a:t>timely a</a:t>
            </a:r>
            <a:r>
              <a:rPr b="0" i="0" lang="en-GB" sz="2400" u="none" cap="none" strike="noStrike">
                <a:solidFill>
                  <a:srgbClr val="4363AE"/>
                </a:solidFill>
                <a:latin typeface="Quicksand"/>
                <a:ea typeface="Quicksand"/>
                <a:cs typeface="Quicksand"/>
                <a:sym typeface="Quicksand"/>
              </a:rPr>
              <a:t>ccess to crisis support.</a:t>
            </a:r>
            <a:endParaRPr b="0" i="0" sz="2400" u="none" cap="none" strike="noStrike">
              <a:solidFill>
                <a:srgbClr val="4363AE"/>
              </a:solidFill>
              <a:latin typeface="Quicksand"/>
              <a:ea typeface="Quicksand"/>
              <a:cs typeface="Quicksand"/>
              <a:sym typeface="Quicksand"/>
            </a:endParaRPr>
          </a:p>
          <a:p>
            <a:pPr indent="-171450" lvl="0" marL="285750" marR="0" rtl="0" algn="l">
              <a:lnSpc>
                <a:spcPct val="150000"/>
              </a:lnSpc>
              <a:spcBef>
                <a:spcPts val="0"/>
              </a:spcBef>
              <a:spcAft>
                <a:spcPts val="0"/>
              </a:spcAft>
              <a:buClr>
                <a:schemeClr val="dk1"/>
              </a:buClr>
              <a:buSzPts val="1800"/>
              <a:buFont typeface="Arial"/>
              <a:buNone/>
            </a:pPr>
            <a:r>
              <a:t/>
            </a:r>
            <a:endParaRPr b="1" i="0" sz="18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Social network" id="138" name="Google Shape;138;p6"/>
          <p:cNvPicPr preferRelativeResize="0"/>
          <p:nvPr/>
        </p:nvPicPr>
        <p:blipFill rotWithShape="1">
          <a:blip r:embed="rId3">
            <a:alphaModFix/>
          </a:blip>
          <a:srcRect b="0" l="0" r="0" t="0"/>
          <a:stretch/>
        </p:blipFill>
        <p:spPr>
          <a:xfrm>
            <a:off x="457196" y="1953402"/>
            <a:ext cx="2988225" cy="2988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p:nvPr/>
        </p:nvSpPr>
        <p:spPr>
          <a:xfrm>
            <a:off x="-214181" y="-86497"/>
            <a:ext cx="12888097" cy="7339913"/>
          </a:xfrm>
          <a:prstGeom prst="rect">
            <a:avLst/>
          </a:prstGeom>
          <a:solidFill>
            <a:srgbClr val="4363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5" name="Google Shape;145;p3"/>
          <p:cNvCxnSpPr/>
          <p:nvPr/>
        </p:nvCxnSpPr>
        <p:spPr>
          <a:xfrm>
            <a:off x="457200" y="642550"/>
            <a:ext cx="0" cy="5659395"/>
          </a:xfrm>
          <a:prstGeom prst="straightConnector1">
            <a:avLst/>
          </a:prstGeom>
          <a:noFill/>
          <a:ln cap="flat" cmpd="sng" w="9525">
            <a:solidFill>
              <a:schemeClr val="lt1"/>
            </a:solidFill>
            <a:prstDash val="dash"/>
            <a:round/>
            <a:headEnd len="sm" w="sm" type="none"/>
            <a:tailEnd len="sm" w="sm" type="none"/>
          </a:ln>
        </p:spPr>
      </p:cxnSp>
      <p:sp>
        <p:nvSpPr>
          <p:cNvPr id="146" name="Google Shape;146;p3"/>
          <p:cNvSpPr txBox="1"/>
          <p:nvPr/>
        </p:nvSpPr>
        <p:spPr>
          <a:xfrm>
            <a:off x="4004675" y="877900"/>
            <a:ext cx="8451000" cy="6113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GB" sz="1700" u="none" cap="none" strike="noStrike">
                <a:solidFill>
                  <a:srgbClr val="FFFFFF"/>
                </a:solidFill>
                <a:latin typeface="Quicksand"/>
                <a:ea typeface="Quicksand"/>
                <a:cs typeface="Quicksand"/>
                <a:sym typeface="Quicksand"/>
              </a:rPr>
              <a:t>Forum Central Mental Health Acces</a:t>
            </a:r>
            <a:r>
              <a:rPr b="1" lang="en-GB" sz="1700">
                <a:solidFill>
                  <a:srgbClr val="FFFFFF"/>
                </a:solidFill>
                <a:latin typeface="Quicksand"/>
                <a:ea typeface="Quicksand"/>
                <a:cs typeface="Quicksand"/>
                <a:sym typeface="Quicksand"/>
              </a:rPr>
              <a:t>s to </a:t>
            </a:r>
            <a:r>
              <a:rPr b="1" i="0" lang="en-GB" sz="1700" u="none" cap="none" strike="noStrike">
                <a:solidFill>
                  <a:srgbClr val="FFFFFF"/>
                </a:solidFill>
                <a:latin typeface="Quicksand"/>
                <a:ea typeface="Quicksand"/>
                <a:cs typeface="Quicksand"/>
                <a:sym typeface="Quicksand"/>
              </a:rPr>
              <a:t>Crisis Third </a:t>
            </a:r>
            <a:r>
              <a:rPr b="1" lang="en-GB" sz="1700">
                <a:solidFill>
                  <a:srgbClr val="FFFFFF"/>
                </a:solidFill>
                <a:latin typeface="Quicksand"/>
                <a:ea typeface="Quicksand"/>
                <a:cs typeface="Quicksand"/>
                <a:sym typeface="Quicksand"/>
              </a:rPr>
              <a:t>Sector </a:t>
            </a:r>
            <a:r>
              <a:rPr b="1" i="0" lang="en-GB" sz="1700" u="none" cap="none" strike="noStrike">
                <a:solidFill>
                  <a:srgbClr val="FFFFFF"/>
                </a:solidFill>
                <a:latin typeface="Quicksand"/>
                <a:ea typeface="Quicksand"/>
                <a:cs typeface="Quicksand"/>
                <a:sym typeface="Quicksand"/>
              </a:rPr>
              <a:t>Wider </a:t>
            </a:r>
            <a:r>
              <a:rPr b="1" lang="en-GB" sz="1700">
                <a:solidFill>
                  <a:srgbClr val="FFFFFF"/>
                </a:solidFill>
                <a:latin typeface="Quicksand"/>
                <a:ea typeface="Quicksand"/>
                <a:cs typeface="Quicksand"/>
                <a:sym typeface="Quicksand"/>
              </a:rPr>
              <a:t>Working </a:t>
            </a:r>
            <a:r>
              <a:rPr b="1" i="0" lang="en-GB" sz="1700" u="none" cap="none" strike="noStrike">
                <a:solidFill>
                  <a:srgbClr val="FFFFFF"/>
                </a:solidFill>
                <a:latin typeface="Quicksand"/>
                <a:ea typeface="Quicksand"/>
                <a:cs typeface="Quicksand"/>
                <a:sym typeface="Quicksand"/>
              </a:rPr>
              <a:t>Group</a:t>
            </a:r>
            <a:endParaRPr b="1" i="0" sz="1700" u="none" cap="none" strike="noStrike">
              <a:solidFill>
                <a:srgbClr val="FFFFFF"/>
              </a:solidFill>
              <a:latin typeface="Quicksand"/>
              <a:ea typeface="Quicksand"/>
              <a:cs typeface="Quicksand"/>
              <a:sym typeface="Quicksand"/>
            </a:endParaRPr>
          </a:p>
          <a:p>
            <a:pPr indent="-336550" lvl="0" marL="457200" marR="0" rtl="0" algn="l">
              <a:lnSpc>
                <a:spcPct val="115000"/>
              </a:lnSpc>
              <a:spcBef>
                <a:spcPts val="110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6 pages of ongoing issues</a:t>
            </a:r>
            <a:endParaRPr sz="1700">
              <a:solidFill>
                <a:srgbClr val="FFFFFF"/>
              </a:solidFill>
              <a:latin typeface="Quicksand"/>
              <a:ea typeface="Quicksand"/>
              <a:cs typeface="Quicksand"/>
              <a:sym typeface="Quicksand"/>
            </a:endParaRPr>
          </a:p>
          <a:p>
            <a:pPr indent="-336550" lvl="0" marL="457200" marR="0" rtl="0" algn="l">
              <a:lnSpc>
                <a:spcPct val="115000"/>
              </a:lnSpc>
              <a:spcBef>
                <a:spcPts val="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6 pages of recommendations for crisis services</a:t>
            </a:r>
            <a:endParaRPr sz="1700">
              <a:solidFill>
                <a:srgbClr val="FFFFFF"/>
              </a:solidFill>
              <a:latin typeface="Quicksand"/>
              <a:ea typeface="Quicksand"/>
              <a:cs typeface="Quicksand"/>
              <a:sym typeface="Quicksand"/>
            </a:endParaRPr>
          </a:p>
          <a:p>
            <a:pPr indent="-336550" lvl="0" marL="457200" marR="0" rtl="0" algn="l">
              <a:lnSpc>
                <a:spcPct val="115000"/>
              </a:lnSpc>
              <a:spcBef>
                <a:spcPts val="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Presentation at define stage </a:t>
            </a:r>
            <a:endParaRPr b="1" sz="900">
              <a:solidFill>
                <a:schemeClr val="lt1"/>
              </a:solidFill>
              <a:latin typeface="Quicksand"/>
              <a:ea typeface="Quicksand"/>
              <a:cs typeface="Quicksand"/>
              <a:sym typeface="Quicksand"/>
            </a:endParaRPr>
          </a:p>
          <a:p>
            <a:pPr indent="0" lvl="0" marL="0" rtl="0" algn="l">
              <a:lnSpc>
                <a:spcPct val="115000"/>
              </a:lnSpc>
              <a:spcBef>
                <a:spcPts val="1100"/>
              </a:spcBef>
              <a:spcAft>
                <a:spcPts val="0"/>
              </a:spcAft>
              <a:buNone/>
            </a:pPr>
            <a:r>
              <a:rPr b="1" lang="en-GB" sz="1700">
                <a:solidFill>
                  <a:schemeClr val="lt1"/>
                </a:solidFill>
                <a:latin typeface="Quicksand"/>
                <a:ea typeface="Quicksand"/>
                <a:cs typeface="Quicksand"/>
                <a:sym typeface="Quicksand"/>
              </a:rPr>
              <a:t>Mental Health Collaborative Group Meeting: Define Stage </a:t>
            </a:r>
            <a:endParaRPr sz="1700">
              <a:solidFill>
                <a:schemeClr val="lt1"/>
              </a:solidFill>
              <a:latin typeface="Quicksand"/>
              <a:ea typeface="Quicksand"/>
              <a:cs typeface="Quicksand"/>
              <a:sym typeface="Quicksand"/>
            </a:endParaRPr>
          </a:p>
          <a:p>
            <a:pPr indent="-336550" lvl="0" marL="457200" marR="0" rtl="0" algn="l">
              <a:lnSpc>
                <a:spcPct val="150000"/>
              </a:lnSpc>
              <a:spcBef>
                <a:spcPts val="110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Mental health journeys of people with lived experiences</a:t>
            </a:r>
            <a:endParaRPr sz="1700">
              <a:solidFill>
                <a:srgbClr val="FFFFFF"/>
              </a:solidFill>
              <a:latin typeface="Quicksand"/>
              <a:ea typeface="Quicksand"/>
              <a:cs typeface="Quicksand"/>
              <a:sym typeface="Quicksand"/>
            </a:endParaRPr>
          </a:p>
          <a:p>
            <a:pPr indent="-336550" lvl="0" marL="457200" marR="0" rtl="0" algn="l">
              <a:lnSpc>
                <a:spcPct val="150000"/>
              </a:lnSpc>
              <a:spcBef>
                <a:spcPts val="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Overview of crisis summit findings </a:t>
            </a:r>
            <a:endParaRPr sz="1700">
              <a:solidFill>
                <a:srgbClr val="FFFFFF"/>
              </a:solidFill>
              <a:latin typeface="Quicksand"/>
              <a:ea typeface="Quicksand"/>
              <a:cs typeface="Quicksand"/>
              <a:sym typeface="Quicksand"/>
            </a:endParaRPr>
          </a:p>
          <a:p>
            <a:pPr indent="-336550" lvl="0" marL="457200" marR="0" rtl="0" algn="l">
              <a:lnSpc>
                <a:spcPct val="150000"/>
              </a:lnSpc>
              <a:spcBef>
                <a:spcPts val="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Presentation around transition</a:t>
            </a:r>
            <a:endParaRPr sz="1700">
              <a:solidFill>
                <a:srgbClr val="FFFFFF"/>
              </a:solidFill>
              <a:latin typeface="Quicksand"/>
              <a:ea typeface="Quicksand"/>
              <a:cs typeface="Quicksand"/>
              <a:sym typeface="Quicksand"/>
            </a:endParaRPr>
          </a:p>
          <a:p>
            <a:pPr indent="-336550" lvl="0" marL="457200" marR="0" rtl="0" algn="l">
              <a:lnSpc>
                <a:spcPct val="150000"/>
              </a:lnSpc>
              <a:spcBef>
                <a:spcPts val="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Presentation around wider third sector services and carers</a:t>
            </a:r>
            <a:endParaRPr sz="1700">
              <a:solidFill>
                <a:srgbClr val="FFFFFF"/>
              </a:solidFill>
              <a:latin typeface="Quicksand"/>
              <a:ea typeface="Quicksand"/>
              <a:cs typeface="Quicksand"/>
              <a:sym typeface="Quicksand"/>
            </a:endParaRPr>
          </a:p>
          <a:p>
            <a:pPr indent="-336550" lvl="0" marL="457200" marR="0" rtl="0" algn="l">
              <a:lnSpc>
                <a:spcPct val="150000"/>
              </a:lnSpc>
              <a:spcBef>
                <a:spcPts val="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Setting outcomes and measures</a:t>
            </a:r>
            <a:endParaRPr sz="1700">
              <a:solidFill>
                <a:srgbClr val="FFFFFF"/>
              </a:solidFill>
              <a:latin typeface="Quicksand"/>
              <a:ea typeface="Quicksand"/>
              <a:cs typeface="Quicksand"/>
              <a:sym typeface="Quicksand"/>
            </a:endParaRPr>
          </a:p>
          <a:p>
            <a:pPr indent="0" lvl="0" marL="0" marR="0" rtl="0" algn="l">
              <a:lnSpc>
                <a:spcPct val="150000"/>
              </a:lnSpc>
              <a:spcBef>
                <a:spcPts val="0"/>
              </a:spcBef>
              <a:spcAft>
                <a:spcPts val="0"/>
              </a:spcAft>
              <a:buClr>
                <a:srgbClr val="000000"/>
              </a:buClr>
              <a:buSzPts val="1800"/>
              <a:buFont typeface="Arial"/>
              <a:buNone/>
            </a:pPr>
            <a:r>
              <a:t/>
            </a:r>
            <a:endParaRPr sz="900">
              <a:solidFill>
                <a:srgbClr val="FFFFFF"/>
              </a:solidFill>
              <a:latin typeface="Quicksand"/>
              <a:ea typeface="Quicksand"/>
              <a:cs typeface="Quicksand"/>
              <a:sym typeface="Quicksand"/>
            </a:endParaRPr>
          </a:p>
          <a:p>
            <a:pPr indent="0" lvl="0" marL="0" marR="0" rtl="0" algn="l">
              <a:lnSpc>
                <a:spcPct val="150000"/>
              </a:lnSpc>
              <a:spcBef>
                <a:spcPts val="0"/>
              </a:spcBef>
              <a:spcAft>
                <a:spcPts val="0"/>
              </a:spcAft>
              <a:buClr>
                <a:srgbClr val="000000"/>
              </a:buClr>
              <a:buSzPts val="1800"/>
              <a:buFont typeface="Arial"/>
              <a:buNone/>
            </a:pPr>
            <a:r>
              <a:rPr b="1" lang="en-GB" sz="1700">
                <a:solidFill>
                  <a:srgbClr val="FFFFFF"/>
                </a:solidFill>
                <a:latin typeface="Quicksand"/>
                <a:ea typeface="Quicksand"/>
                <a:cs typeface="Quicksand"/>
                <a:sym typeface="Quicksand"/>
              </a:rPr>
              <a:t>Mental Health Collaborative Next Steps: </a:t>
            </a:r>
            <a:endParaRPr b="1" sz="1700">
              <a:solidFill>
                <a:srgbClr val="FFFFFF"/>
              </a:solidFill>
              <a:latin typeface="Quicksand"/>
              <a:ea typeface="Quicksand"/>
              <a:cs typeface="Quicksand"/>
              <a:sym typeface="Quicksand"/>
            </a:endParaRPr>
          </a:p>
          <a:p>
            <a:pPr indent="-336550" lvl="0" marL="457200" marR="0" rtl="0" algn="l">
              <a:lnSpc>
                <a:spcPct val="150000"/>
              </a:lnSpc>
              <a:spcBef>
                <a:spcPts val="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Discovery Stage 15th July</a:t>
            </a:r>
            <a:endParaRPr sz="1700">
              <a:solidFill>
                <a:srgbClr val="FFFFFF"/>
              </a:solidFill>
              <a:latin typeface="Quicksand"/>
              <a:ea typeface="Quicksand"/>
              <a:cs typeface="Quicksand"/>
              <a:sym typeface="Quicksand"/>
            </a:endParaRPr>
          </a:p>
          <a:p>
            <a:pPr indent="-336550" lvl="0" marL="457200" marR="0" rtl="0" algn="l">
              <a:lnSpc>
                <a:spcPct val="150000"/>
              </a:lnSpc>
              <a:spcBef>
                <a:spcPts val="0"/>
              </a:spcBef>
              <a:spcAft>
                <a:spcPts val="0"/>
              </a:spcAft>
              <a:buClr>
                <a:srgbClr val="FFFFFF"/>
              </a:buClr>
              <a:buSzPts val="1700"/>
              <a:buFont typeface="Quicksand"/>
              <a:buChar char="●"/>
            </a:pPr>
            <a:r>
              <a:rPr lang="en-GB" sz="1700">
                <a:solidFill>
                  <a:srgbClr val="FFFFFF"/>
                </a:solidFill>
                <a:latin typeface="Quicksand"/>
                <a:ea typeface="Quicksand"/>
                <a:cs typeface="Quicksand"/>
                <a:sym typeface="Quicksand"/>
              </a:rPr>
              <a:t>Dreaming Stage 19th July </a:t>
            </a:r>
            <a:endParaRPr sz="900">
              <a:solidFill>
                <a:schemeClr val="lt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800"/>
              <a:buFont typeface="Arial"/>
              <a:buNone/>
            </a:pPr>
            <a:r>
              <a:rPr b="1" lang="en-GB" sz="1700">
                <a:solidFill>
                  <a:schemeClr val="lt1"/>
                </a:solidFill>
                <a:latin typeface="Quicksand"/>
                <a:ea typeface="Quicksand"/>
                <a:cs typeface="Quicksand"/>
                <a:sym typeface="Quicksand"/>
              </a:rPr>
              <a:t>Wider Reference Group next meeting - postponed </a:t>
            </a:r>
            <a:endParaRPr b="1" sz="1700">
              <a:solidFill>
                <a:schemeClr val="lt1"/>
              </a:solidFill>
              <a:latin typeface="Quicksand"/>
              <a:ea typeface="Quicksand"/>
              <a:cs typeface="Quicksand"/>
              <a:sym typeface="Quicksand"/>
            </a:endParaRPr>
          </a:p>
        </p:txBody>
      </p:sp>
      <p:sp>
        <p:nvSpPr>
          <p:cNvPr id="147" name="Google Shape;147;p3"/>
          <p:cNvSpPr txBox="1"/>
          <p:nvPr/>
        </p:nvSpPr>
        <p:spPr>
          <a:xfrm>
            <a:off x="683553" y="423525"/>
            <a:ext cx="5142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F2F2F2"/>
                </a:solidFill>
                <a:latin typeface="Quicksand"/>
                <a:ea typeface="Quicksand"/>
                <a:cs typeface="Quicksand"/>
                <a:sym typeface="Quicksand"/>
              </a:rPr>
              <a:t>Mental Health Collaborative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1" i="0" lang="en-GB" sz="2000" u="none" cap="none" strike="noStrike">
                <a:solidFill>
                  <a:srgbClr val="F2F2F2"/>
                </a:solidFill>
                <a:latin typeface="Quicksand"/>
                <a:ea typeface="Quicksand"/>
                <a:cs typeface="Quicksand"/>
                <a:sym typeface="Quicksand"/>
              </a:rPr>
              <a:t>Progress</a:t>
            </a:r>
            <a:endParaRPr b="0" i="0" sz="1400" u="none" cap="none" strike="noStrike">
              <a:solidFill>
                <a:srgbClr val="000000"/>
              </a:solidFill>
              <a:latin typeface="Arial"/>
              <a:ea typeface="Arial"/>
              <a:cs typeface="Arial"/>
              <a:sym typeface="Arial"/>
            </a:endParaRPr>
          </a:p>
        </p:txBody>
      </p:sp>
      <p:pic>
        <p:nvPicPr>
          <p:cNvPr descr="Checklist" id="148" name="Google Shape;148;p3"/>
          <p:cNvPicPr preferRelativeResize="0"/>
          <p:nvPr/>
        </p:nvPicPr>
        <p:blipFill rotWithShape="1">
          <a:blip r:embed="rId3">
            <a:alphaModFix/>
          </a:blip>
          <a:srcRect b="0" l="0" r="0" t="0"/>
          <a:stretch/>
        </p:blipFill>
        <p:spPr>
          <a:xfrm>
            <a:off x="457201" y="1698512"/>
            <a:ext cx="3547475" cy="354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cxnSp>
        <p:nvCxnSpPr>
          <p:cNvPr id="153" name="Google Shape;153;gca1da18ea4_0_11"/>
          <p:cNvCxnSpPr/>
          <p:nvPr/>
        </p:nvCxnSpPr>
        <p:spPr>
          <a:xfrm>
            <a:off x="457200" y="617841"/>
            <a:ext cx="0" cy="5659500"/>
          </a:xfrm>
          <a:prstGeom prst="straightConnector1">
            <a:avLst/>
          </a:prstGeom>
          <a:noFill/>
          <a:ln cap="flat" cmpd="sng" w="9525">
            <a:solidFill>
              <a:srgbClr val="4363AE"/>
            </a:solidFill>
            <a:prstDash val="dash"/>
            <a:round/>
            <a:headEnd len="sm" w="sm" type="none"/>
            <a:tailEnd len="sm" w="sm" type="none"/>
          </a:ln>
        </p:spPr>
      </p:cxnSp>
      <p:sp>
        <p:nvSpPr>
          <p:cNvPr id="154" name="Google Shape;154;gca1da18ea4_0_11"/>
          <p:cNvSpPr txBox="1"/>
          <p:nvPr/>
        </p:nvSpPr>
        <p:spPr>
          <a:xfrm>
            <a:off x="618999" y="279423"/>
            <a:ext cx="10824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4363AE"/>
                </a:solidFill>
                <a:latin typeface="Quicksand"/>
                <a:ea typeface="Quicksand"/>
                <a:cs typeface="Quicksand"/>
                <a:sym typeface="Quicksand"/>
              </a:rPr>
              <a:t>Community Mental Health Transformation Plan</a:t>
            </a:r>
            <a:endParaRPr b="0" i="0" sz="1400" u="none" cap="none" strike="noStrike">
              <a:solidFill>
                <a:srgbClr val="000000"/>
              </a:solidFill>
              <a:latin typeface="Arial"/>
              <a:ea typeface="Arial"/>
              <a:cs typeface="Arial"/>
              <a:sym typeface="Arial"/>
            </a:endParaRPr>
          </a:p>
        </p:txBody>
      </p:sp>
      <p:sp>
        <p:nvSpPr>
          <p:cNvPr id="155" name="Google Shape;155;gca1da18ea4_0_11"/>
          <p:cNvSpPr txBox="1"/>
          <p:nvPr/>
        </p:nvSpPr>
        <p:spPr>
          <a:xfrm>
            <a:off x="619000" y="971675"/>
            <a:ext cx="11302800" cy="7041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900"/>
              <a:buFont typeface="Arial"/>
              <a:buNone/>
            </a:pPr>
            <a:r>
              <a:rPr b="1" i="0" lang="en-GB" sz="1900" u="none" cap="none" strike="noStrike">
                <a:solidFill>
                  <a:srgbClr val="4363AE"/>
                </a:solidFill>
                <a:latin typeface="Quicksand"/>
                <a:ea typeface="Quicksand"/>
                <a:cs typeface="Quicksand"/>
                <a:sym typeface="Quicksand"/>
              </a:rPr>
              <a:t>A plan to improve care for people with Severe Mental Illness (SMI). Specifically for adults &amp; older adults:</a:t>
            </a:r>
            <a:endParaRPr b="1" i="0" sz="1900" u="none" cap="none" strike="noStrike">
              <a:solidFill>
                <a:srgbClr val="4363AE"/>
              </a:solidFill>
              <a:latin typeface="Quicksand"/>
              <a:ea typeface="Quicksand"/>
              <a:cs typeface="Quicksand"/>
              <a:sym typeface="Quicksand"/>
            </a:endParaRPr>
          </a:p>
          <a:p>
            <a:pPr indent="-311150" lvl="0" marL="342900" marR="0" rtl="0" algn="l">
              <a:lnSpc>
                <a:spcPct val="150000"/>
              </a:lnSpc>
              <a:spcBef>
                <a:spcPts val="0"/>
              </a:spcBef>
              <a:spcAft>
                <a:spcPts val="0"/>
              </a:spcAft>
              <a:buClr>
                <a:srgbClr val="4363AE"/>
              </a:buClr>
              <a:buSzPts val="1900"/>
              <a:buFont typeface="Arial"/>
              <a:buChar char="•"/>
            </a:pPr>
            <a:r>
              <a:rPr b="0" i="0" lang="en-GB" sz="1900" u="none" cap="none" strike="noStrike">
                <a:solidFill>
                  <a:srgbClr val="4363AE"/>
                </a:solidFill>
                <a:latin typeface="Quicksand"/>
                <a:ea typeface="Quicksand"/>
                <a:cs typeface="Quicksand"/>
                <a:sym typeface="Quicksand"/>
              </a:rPr>
              <a:t>With eating disorders.</a:t>
            </a:r>
            <a:endParaRPr b="0" i="0" sz="1900" u="none" cap="none" strike="noStrike">
              <a:solidFill>
                <a:srgbClr val="4363AE"/>
              </a:solidFill>
              <a:latin typeface="Quicksand"/>
              <a:ea typeface="Quicksand"/>
              <a:cs typeface="Quicksand"/>
              <a:sym typeface="Quicksand"/>
            </a:endParaRPr>
          </a:p>
          <a:p>
            <a:pPr indent="-311150" lvl="0" marL="342900" marR="0" rtl="0" algn="l">
              <a:lnSpc>
                <a:spcPct val="150000"/>
              </a:lnSpc>
              <a:spcBef>
                <a:spcPts val="0"/>
              </a:spcBef>
              <a:spcAft>
                <a:spcPts val="0"/>
              </a:spcAft>
              <a:buClr>
                <a:srgbClr val="4363AE"/>
              </a:buClr>
              <a:buSzPts val="1900"/>
              <a:buFont typeface="Quicksand"/>
              <a:buChar char="•"/>
            </a:pPr>
            <a:r>
              <a:rPr b="0" i="0" lang="en-GB" sz="1900" u="none" cap="none" strike="noStrike">
                <a:solidFill>
                  <a:srgbClr val="4363AE"/>
                </a:solidFill>
                <a:latin typeface="Quicksand"/>
                <a:ea typeface="Quicksand"/>
                <a:cs typeface="Quicksand"/>
                <a:sym typeface="Quicksand"/>
              </a:rPr>
              <a:t>With complex mental health difficulties associated with a diagnosis of a personality disorder.</a:t>
            </a:r>
            <a:endParaRPr b="0" i="0" sz="1900" u="none" cap="none" strike="noStrike">
              <a:solidFill>
                <a:srgbClr val="4363AE"/>
              </a:solidFill>
              <a:latin typeface="Quicksand"/>
              <a:ea typeface="Quicksand"/>
              <a:cs typeface="Quicksand"/>
              <a:sym typeface="Quicksand"/>
            </a:endParaRPr>
          </a:p>
          <a:p>
            <a:pPr indent="-311150" lvl="0" marL="342900" marR="0" rtl="0" algn="l">
              <a:lnSpc>
                <a:spcPct val="150000"/>
              </a:lnSpc>
              <a:spcBef>
                <a:spcPts val="0"/>
              </a:spcBef>
              <a:spcAft>
                <a:spcPts val="0"/>
              </a:spcAft>
              <a:buClr>
                <a:srgbClr val="4363AE"/>
              </a:buClr>
              <a:buSzPts val="1900"/>
              <a:buFont typeface="Quicksand"/>
              <a:buChar char="•"/>
            </a:pPr>
            <a:r>
              <a:rPr b="0" i="0" lang="en-GB" sz="1900" u="none" cap="none" strike="noStrike">
                <a:solidFill>
                  <a:srgbClr val="4363AE"/>
                </a:solidFill>
                <a:latin typeface="Quicksand"/>
                <a:ea typeface="Quicksand"/>
                <a:cs typeface="Quicksand"/>
                <a:sym typeface="Quicksand"/>
              </a:rPr>
              <a:t>In need of mental health rehabilitation services. </a:t>
            </a:r>
            <a:endParaRPr b="0" i="0" sz="1900" u="none" cap="none" strike="noStrike">
              <a:solidFill>
                <a:srgbClr val="4363AE"/>
              </a:solidFill>
              <a:latin typeface="Quicksand"/>
              <a:ea typeface="Quicksand"/>
              <a:cs typeface="Quicksand"/>
              <a:sym typeface="Quicksand"/>
            </a:endParaRPr>
          </a:p>
          <a:p>
            <a:pPr indent="0" lvl="0" marL="457200" marR="0" rtl="0" algn="l">
              <a:lnSpc>
                <a:spcPct val="150000"/>
              </a:lnSpc>
              <a:spcBef>
                <a:spcPts val="0"/>
              </a:spcBef>
              <a:spcAft>
                <a:spcPts val="0"/>
              </a:spcAft>
              <a:buClr>
                <a:srgbClr val="000000"/>
              </a:buClr>
              <a:buSzPts val="1900"/>
              <a:buFont typeface="Arial"/>
              <a:buNone/>
            </a:pPr>
            <a:r>
              <a:t/>
            </a:r>
            <a:endParaRPr b="0" i="0" sz="1900" u="none" cap="none" strike="noStrike">
              <a:solidFill>
                <a:srgbClr val="4363AE"/>
              </a:solidFill>
              <a:latin typeface="Quicksand"/>
              <a:ea typeface="Quicksand"/>
              <a:cs typeface="Quicksand"/>
              <a:sym typeface="Quicksand"/>
            </a:endParaRPr>
          </a:p>
          <a:p>
            <a:pPr indent="0" lvl="0" marL="0" marR="0" rtl="0" algn="l">
              <a:lnSpc>
                <a:spcPct val="150000"/>
              </a:lnSpc>
              <a:spcBef>
                <a:spcPts val="0"/>
              </a:spcBef>
              <a:spcAft>
                <a:spcPts val="0"/>
              </a:spcAft>
              <a:buClr>
                <a:srgbClr val="000000"/>
              </a:buClr>
              <a:buSzPts val="1900"/>
              <a:buFont typeface="Arial"/>
              <a:buNone/>
            </a:pPr>
            <a:r>
              <a:rPr b="1" i="0" lang="en-GB" sz="1900" u="none" cap="none" strike="noStrike">
                <a:solidFill>
                  <a:srgbClr val="4363AE"/>
                </a:solidFill>
                <a:latin typeface="Quicksand"/>
                <a:ea typeface="Quicksand"/>
                <a:cs typeface="Quicksand"/>
                <a:sym typeface="Quicksand"/>
              </a:rPr>
              <a:t>Broad overview of plan:</a:t>
            </a:r>
            <a:endParaRPr b="1" i="0" sz="1900" u="none" cap="none" strike="noStrike">
              <a:solidFill>
                <a:srgbClr val="4363AE"/>
              </a:solidFill>
              <a:latin typeface="Quicksand"/>
              <a:ea typeface="Quicksand"/>
              <a:cs typeface="Quicksand"/>
              <a:sym typeface="Quicksand"/>
            </a:endParaRPr>
          </a:p>
          <a:p>
            <a:pPr indent="-311150" lvl="0" marL="342900" marR="0" rtl="0" algn="l">
              <a:lnSpc>
                <a:spcPct val="150000"/>
              </a:lnSpc>
              <a:spcBef>
                <a:spcPts val="0"/>
              </a:spcBef>
              <a:spcAft>
                <a:spcPts val="0"/>
              </a:spcAft>
              <a:buClr>
                <a:srgbClr val="4363AE"/>
              </a:buClr>
              <a:buSzPts val="1900"/>
              <a:buFont typeface="Quicksand"/>
              <a:buChar char="•"/>
            </a:pPr>
            <a:r>
              <a:rPr b="0" i="0" lang="en-GB" sz="1900" u="none" cap="none" strike="noStrike">
                <a:solidFill>
                  <a:srgbClr val="4363AE"/>
                </a:solidFill>
                <a:latin typeface="Quicksand"/>
                <a:ea typeface="Quicksand"/>
                <a:cs typeface="Quicksand"/>
                <a:sym typeface="Quicksand"/>
              </a:rPr>
              <a:t>Integrated </a:t>
            </a:r>
            <a:r>
              <a:rPr b="1" i="0" lang="en-GB" sz="1900" u="none" cap="none" strike="noStrike">
                <a:solidFill>
                  <a:schemeClr val="accent1"/>
                </a:solidFill>
                <a:latin typeface="Quicksand"/>
                <a:ea typeface="Quicksand"/>
                <a:cs typeface="Quicksand"/>
                <a:sym typeface="Quicksand"/>
              </a:rPr>
              <a:t>Community Mental Health Hubs which act as a single point of access to wider services and are co-produced by people with Severe Mental Illness</a:t>
            </a:r>
            <a:r>
              <a:rPr b="0" i="0" lang="en-GB" sz="1900" u="none" cap="none" strike="noStrike">
                <a:solidFill>
                  <a:srgbClr val="4363AE"/>
                </a:solidFill>
                <a:latin typeface="Quicksand"/>
                <a:ea typeface="Quicksand"/>
                <a:cs typeface="Quicksand"/>
                <a:sym typeface="Quicksand"/>
              </a:rPr>
              <a:t>.</a:t>
            </a:r>
            <a:endParaRPr b="0" i="0" sz="1900" u="none" cap="none" strike="noStrike">
              <a:solidFill>
                <a:schemeClr val="accent1"/>
              </a:solidFill>
              <a:latin typeface="Quicksand"/>
              <a:ea typeface="Quicksand"/>
              <a:cs typeface="Quicksand"/>
              <a:sym typeface="Quicksand"/>
            </a:endParaRPr>
          </a:p>
          <a:p>
            <a:pPr indent="-311150" lvl="0" marL="342900" marR="0" rtl="0" algn="l">
              <a:lnSpc>
                <a:spcPct val="150000"/>
              </a:lnSpc>
              <a:spcBef>
                <a:spcPts val="0"/>
              </a:spcBef>
              <a:spcAft>
                <a:spcPts val="0"/>
              </a:spcAft>
              <a:buClr>
                <a:srgbClr val="4363AE"/>
              </a:buClr>
              <a:buSzPts val="1900"/>
              <a:buFont typeface="Quicksand"/>
              <a:buChar char="•"/>
            </a:pPr>
            <a:r>
              <a:rPr b="0" i="0" lang="en-GB" sz="1900" u="none" cap="none" strike="noStrike">
                <a:solidFill>
                  <a:schemeClr val="accent1"/>
                </a:solidFill>
                <a:latin typeface="Quicksand"/>
                <a:ea typeface="Quicksand"/>
                <a:cs typeface="Quicksand"/>
                <a:sym typeface="Quicksand"/>
              </a:rPr>
              <a:t>Emphasis on the stepping up and stepping down support, avoiding the ‘cliff edge’ of support after being discharged. </a:t>
            </a:r>
            <a:endParaRPr b="0" i="0" sz="1900" u="none" cap="none" strike="noStrike">
              <a:solidFill>
                <a:schemeClr val="accent1"/>
              </a:solidFill>
              <a:latin typeface="Quicksand"/>
              <a:ea typeface="Quicksand"/>
              <a:cs typeface="Quicksand"/>
              <a:sym typeface="Quicksand"/>
            </a:endParaRPr>
          </a:p>
          <a:p>
            <a:pPr indent="-311150" lvl="0" marL="342900" marR="0" rtl="0" algn="l">
              <a:lnSpc>
                <a:spcPct val="150000"/>
              </a:lnSpc>
              <a:spcBef>
                <a:spcPts val="0"/>
              </a:spcBef>
              <a:spcAft>
                <a:spcPts val="0"/>
              </a:spcAft>
              <a:buClr>
                <a:srgbClr val="4363AE"/>
              </a:buClr>
              <a:buSzPts val="1900"/>
              <a:buFont typeface="Quicksand"/>
              <a:buChar char="•"/>
            </a:pPr>
            <a:r>
              <a:rPr b="0" i="0" lang="en-GB" sz="1900" u="none" cap="none" strike="noStrike">
                <a:solidFill>
                  <a:schemeClr val="accent1"/>
                </a:solidFill>
                <a:latin typeface="Quicksand"/>
                <a:ea typeface="Quicksand"/>
                <a:cs typeface="Quicksand"/>
                <a:sym typeface="Quicksand"/>
              </a:rPr>
              <a:t>‘No wrong door/shared front door’ approach, building a trauma informed culture of support, so that we reach those hardest to reach with SMI.</a:t>
            </a:r>
            <a:endParaRPr b="0" i="0" sz="1900" u="none" cap="none" strike="noStrike">
              <a:solidFill>
                <a:schemeClr val="accent1"/>
              </a:solidFill>
              <a:latin typeface="Quicksand"/>
              <a:ea typeface="Quicksand"/>
              <a:cs typeface="Quicksand"/>
              <a:sym typeface="Quicksand"/>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4363AE"/>
              </a:solidFill>
              <a:latin typeface="Quicksand"/>
              <a:ea typeface="Quicksand"/>
              <a:cs typeface="Quicksand"/>
              <a:sym typeface="Quicksand"/>
            </a:endParaRPr>
          </a:p>
          <a:p>
            <a:pPr indent="-171450" lvl="0" marL="285750" marR="0" rtl="0" algn="l">
              <a:lnSpc>
                <a:spcPct val="150000"/>
              </a:lnSpc>
              <a:spcBef>
                <a:spcPts val="0"/>
              </a:spcBef>
              <a:spcAft>
                <a:spcPts val="0"/>
              </a:spcAft>
              <a:buClr>
                <a:schemeClr val="dk1"/>
              </a:buClr>
              <a:buSzPts val="1800"/>
              <a:buFont typeface="Arial"/>
              <a:buNone/>
            </a:pPr>
            <a:r>
              <a:t/>
            </a:r>
            <a:endParaRPr b="1" i="0" sz="18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Social network" id="156" name="Google Shape;156;gca1da18ea4_0_11"/>
          <p:cNvPicPr preferRelativeResize="0"/>
          <p:nvPr/>
        </p:nvPicPr>
        <p:blipFill rotWithShape="1">
          <a:blip r:embed="rId3">
            <a:alphaModFix/>
          </a:blip>
          <a:srcRect b="0" l="0" r="0" t="0"/>
          <a:stretch/>
        </p:blipFill>
        <p:spPr>
          <a:xfrm>
            <a:off x="10869125" y="14675"/>
            <a:ext cx="1052675" cy="105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cxnSp>
        <p:nvCxnSpPr>
          <p:cNvPr id="161" name="Google Shape;161;gc9ef9be067_1_1"/>
          <p:cNvCxnSpPr/>
          <p:nvPr/>
        </p:nvCxnSpPr>
        <p:spPr>
          <a:xfrm>
            <a:off x="457200" y="617841"/>
            <a:ext cx="0" cy="5659500"/>
          </a:xfrm>
          <a:prstGeom prst="straightConnector1">
            <a:avLst/>
          </a:prstGeom>
          <a:noFill/>
          <a:ln cap="flat" cmpd="sng" w="9525">
            <a:solidFill>
              <a:srgbClr val="4363AE"/>
            </a:solidFill>
            <a:prstDash val="dash"/>
            <a:round/>
            <a:headEnd len="sm" w="sm" type="none"/>
            <a:tailEnd len="sm" w="sm" type="none"/>
          </a:ln>
        </p:spPr>
      </p:cxnSp>
      <p:sp>
        <p:nvSpPr>
          <p:cNvPr id="162" name="Google Shape;162;gc9ef9be067_1_1"/>
          <p:cNvSpPr txBox="1"/>
          <p:nvPr/>
        </p:nvSpPr>
        <p:spPr>
          <a:xfrm>
            <a:off x="1185100" y="617855"/>
            <a:ext cx="10824900" cy="160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GB" sz="3500">
                <a:solidFill>
                  <a:srgbClr val="4363AE"/>
                </a:solidFill>
                <a:latin typeface="Quicksand"/>
                <a:ea typeface="Quicksand"/>
                <a:cs typeface="Quicksand"/>
                <a:sym typeface="Quicksand"/>
              </a:rPr>
              <a:t>Synergi Creative Spaces Event</a:t>
            </a:r>
            <a:endParaRPr b="1" i="0" sz="3500" u="none" cap="none" strike="noStrike">
              <a:solidFill>
                <a:srgbClr val="4363AE"/>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1100"/>
              <a:buFont typeface="Arial"/>
              <a:buNone/>
            </a:pPr>
            <a:r>
              <a:t/>
            </a:r>
            <a:endParaRPr b="1" i="0" sz="3500" u="none" cap="none" strike="noStrike">
              <a:solidFill>
                <a:srgbClr val="4363AE"/>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4363AE"/>
              </a:solidFill>
              <a:latin typeface="Quicksand"/>
              <a:ea typeface="Quicksand"/>
              <a:cs typeface="Quicksand"/>
              <a:sym typeface="Quicksand"/>
            </a:endParaRPr>
          </a:p>
        </p:txBody>
      </p:sp>
      <p:pic>
        <p:nvPicPr>
          <p:cNvPr descr="Marketing" id="163" name="Google Shape;163;gc9ef9be067_1_1"/>
          <p:cNvPicPr preferRelativeResize="0"/>
          <p:nvPr/>
        </p:nvPicPr>
        <p:blipFill rotWithShape="1">
          <a:blip r:embed="rId3">
            <a:alphaModFix/>
          </a:blip>
          <a:srcRect b="0" l="0" r="0" t="0"/>
          <a:stretch/>
        </p:blipFill>
        <p:spPr>
          <a:xfrm>
            <a:off x="692400" y="131000"/>
            <a:ext cx="2274425" cy="2274425"/>
          </a:xfrm>
          <a:prstGeom prst="rect">
            <a:avLst/>
          </a:prstGeom>
          <a:noFill/>
          <a:ln>
            <a:noFill/>
          </a:ln>
        </p:spPr>
      </p:pic>
      <p:pic>
        <p:nvPicPr>
          <p:cNvPr id="164" name="Google Shape;164;gc9ef9be067_1_1"/>
          <p:cNvPicPr preferRelativeResize="0"/>
          <p:nvPr/>
        </p:nvPicPr>
        <p:blipFill>
          <a:blip r:embed="rId4">
            <a:alphaModFix/>
          </a:blip>
          <a:stretch>
            <a:fillRect/>
          </a:stretch>
        </p:blipFill>
        <p:spPr>
          <a:xfrm>
            <a:off x="2152650" y="1716450"/>
            <a:ext cx="9121800" cy="4560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2019-06-22T09:48:49Z</dcterms:created>
  <dc:creator>Jez</dc:creator>
</cp:coreProperties>
</file>