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042" rtl="0" eaLnBrk="1" latinLnBrk="0" hangingPunct="1">
      <a:defRPr sz="1800" kern="1200">
        <a:solidFill>
          <a:schemeClr val="tx1"/>
        </a:solidFill>
        <a:latin typeface="+mn-lt"/>
        <a:ea typeface="+mn-ea"/>
        <a:cs typeface="+mn-cs"/>
      </a:defRPr>
    </a:lvl1pPr>
    <a:lvl2pPr marL="457020" algn="l" defTabSz="914042" rtl="0" eaLnBrk="1" latinLnBrk="0" hangingPunct="1">
      <a:defRPr sz="1800" kern="1200">
        <a:solidFill>
          <a:schemeClr val="tx1"/>
        </a:solidFill>
        <a:latin typeface="+mn-lt"/>
        <a:ea typeface="+mn-ea"/>
        <a:cs typeface="+mn-cs"/>
      </a:defRPr>
    </a:lvl2pPr>
    <a:lvl3pPr marL="914042" algn="l" defTabSz="914042" rtl="0" eaLnBrk="1" latinLnBrk="0" hangingPunct="1">
      <a:defRPr sz="1800" kern="1200">
        <a:solidFill>
          <a:schemeClr val="tx1"/>
        </a:solidFill>
        <a:latin typeface="+mn-lt"/>
        <a:ea typeface="+mn-ea"/>
        <a:cs typeface="+mn-cs"/>
      </a:defRPr>
    </a:lvl3pPr>
    <a:lvl4pPr marL="1371062" algn="l" defTabSz="914042" rtl="0" eaLnBrk="1" latinLnBrk="0" hangingPunct="1">
      <a:defRPr sz="1800" kern="1200">
        <a:solidFill>
          <a:schemeClr val="tx1"/>
        </a:solidFill>
        <a:latin typeface="+mn-lt"/>
        <a:ea typeface="+mn-ea"/>
        <a:cs typeface="+mn-cs"/>
      </a:defRPr>
    </a:lvl4pPr>
    <a:lvl5pPr marL="1828082" algn="l" defTabSz="914042" rtl="0" eaLnBrk="1" latinLnBrk="0" hangingPunct="1">
      <a:defRPr sz="1800" kern="1200">
        <a:solidFill>
          <a:schemeClr val="tx1"/>
        </a:solidFill>
        <a:latin typeface="+mn-lt"/>
        <a:ea typeface="+mn-ea"/>
        <a:cs typeface="+mn-cs"/>
      </a:defRPr>
    </a:lvl5pPr>
    <a:lvl6pPr marL="2285104" algn="l" defTabSz="914042" rtl="0" eaLnBrk="1" latinLnBrk="0" hangingPunct="1">
      <a:defRPr sz="1800" kern="1200">
        <a:solidFill>
          <a:schemeClr val="tx1"/>
        </a:solidFill>
        <a:latin typeface="+mn-lt"/>
        <a:ea typeface="+mn-ea"/>
        <a:cs typeface="+mn-cs"/>
      </a:defRPr>
    </a:lvl6pPr>
    <a:lvl7pPr marL="2742124" algn="l" defTabSz="914042" rtl="0" eaLnBrk="1" latinLnBrk="0" hangingPunct="1">
      <a:defRPr sz="1800" kern="1200">
        <a:solidFill>
          <a:schemeClr val="tx1"/>
        </a:solidFill>
        <a:latin typeface="+mn-lt"/>
        <a:ea typeface="+mn-ea"/>
        <a:cs typeface="+mn-cs"/>
      </a:defRPr>
    </a:lvl7pPr>
    <a:lvl8pPr marL="3199144" algn="l" defTabSz="914042" rtl="0" eaLnBrk="1" latinLnBrk="0" hangingPunct="1">
      <a:defRPr sz="1800" kern="1200">
        <a:solidFill>
          <a:schemeClr val="tx1"/>
        </a:solidFill>
        <a:latin typeface="+mn-lt"/>
        <a:ea typeface="+mn-ea"/>
        <a:cs typeface="+mn-cs"/>
      </a:defRPr>
    </a:lvl8pPr>
    <a:lvl9pPr marL="3656166" algn="l" defTabSz="91404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23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7402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508" y="0"/>
            <a:ext cx="3080492" cy="1467631"/>
          </a:xfrm>
          <a:prstGeom prst="rect">
            <a:avLst/>
          </a:prstGeom>
        </p:spPr>
      </p:pic>
      <p:cxnSp>
        <p:nvCxnSpPr>
          <p:cNvPr id="8" name="Straight Connector 7"/>
          <p:cNvCxnSpPr/>
          <p:nvPr/>
        </p:nvCxnSpPr>
        <p:spPr>
          <a:xfrm>
            <a:off x="230690" y="1223026"/>
            <a:ext cx="8650894" cy="0"/>
          </a:xfrm>
          <a:prstGeom prst="line">
            <a:avLst/>
          </a:prstGeom>
          <a:ln w="63500">
            <a:solidFill>
              <a:srgbClr val="005EB8"/>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6612495"/>
            <a:ext cx="9144000" cy="244605"/>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20016" tIns="10008" rIns="20016" bIns="10008" rtlCol="0" anchor="ctr"/>
          <a:lstStyle/>
          <a:p>
            <a:pPr algn="ctr" defTabSz="914221"/>
            <a:endParaRPr lang="en-GB" dirty="0">
              <a:solidFill>
                <a:prstClr val="white"/>
              </a:solidFill>
            </a:endParaRPr>
          </a:p>
        </p:txBody>
      </p:sp>
      <p:sp>
        <p:nvSpPr>
          <p:cNvPr id="10" name="TextBox 9"/>
          <p:cNvSpPr txBox="1"/>
          <p:nvPr/>
        </p:nvSpPr>
        <p:spPr>
          <a:xfrm>
            <a:off x="230690" y="6661416"/>
            <a:ext cx="1768824" cy="146385"/>
          </a:xfrm>
          <a:prstGeom prst="rect">
            <a:avLst/>
          </a:prstGeom>
          <a:noFill/>
        </p:spPr>
        <p:txBody>
          <a:bodyPr wrap="square" lIns="20016" tIns="10008" rIns="20016" bIns="10008" rtlCol="0">
            <a:spAutoFit/>
          </a:bodyPr>
          <a:lstStyle/>
          <a:p>
            <a:pPr defTabSz="914221"/>
            <a:r>
              <a:rPr lang="en-GB" sz="800" b="1" dirty="0">
                <a:solidFill>
                  <a:prstClr val="white"/>
                </a:solidFill>
                <a:latin typeface="Arial" panose="020B0604020202020204" pitchFamily="34" charset="0"/>
                <a:cs typeface="Arial" panose="020B0604020202020204" pitchFamily="34" charset="0"/>
              </a:rPr>
              <a:t>integrity   |   simplicity   |   caring   </a:t>
            </a:r>
          </a:p>
        </p:txBody>
      </p:sp>
    </p:spTree>
    <p:extLst>
      <p:ext uri="{BB962C8B-B14F-4D97-AF65-F5344CB8AC3E}">
        <p14:creationId xmlns:p14="http://schemas.microsoft.com/office/powerpoint/2010/main" val="58096298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221" rtl="0" eaLnBrk="1" latinLnBrk="0" hangingPunct="1">
        <a:spcBef>
          <a:spcPct val="0"/>
        </a:spcBef>
        <a:buNone/>
        <a:defRPr sz="4400" kern="1200">
          <a:solidFill>
            <a:schemeClr val="tx1"/>
          </a:solidFill>
          <a:latin typeface="+mj-lt"/>
          <a:ea typeface="+mj-ea"/>
          <a:cs typeface="+mj-cs"/>
        </a:defRPr>
      </a:lvl1pPr>
    </p:titleStyle>
    <p:bodyStyle>
      <a:lvl1pPr marL="342833" indent="-342833" algn="l" defTabSz="91422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04" indent="-285694" algn="l" defTabSz="91422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76" indent="-228555" algn="l" defTabSz="91422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886" indent="-228555" algn="l" defTabSz="91422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997" indent="-228555" algn="l" defTabSz="91422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107" indent="-228555" algn="l" defTabSz="91422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217" indent="-228555" algn="l" defTabSz="91422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28" indent="-228555" algn="l" defTabSz="91422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438" indent="-228555" algn="l" defTabSz="91422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21" rtl="0" eaLnBrk="1" latinLnBrk="0" hangingPunct="1">
        <a:defRPr sz="1800" kern="1200">
          <a:solidFill>
            <a:schemeClr val="tx1"/>
          </a:solidFill>
          <a:latin typeface="+mn-lt"/>
          <a:ea typeface="+mn-ea"/>
          <a:cs typeface="+mn-cs"/>
        </a:defRPr>
      </a:lvl1pPr>
      <a:lvl2pPr marL="457110" algn="l" defTabSz="914221" rtl="0" eaLnBrk="1" latinLnBrk="0" hangingPunct="1">
        <a:defRPr sz="1800" kern="1200">
          <a:solidFill>
            <a:schemeClr val="tx1"/>
          </a:solidFill>
          <a:latin typeface="+mn-lt"/>
          <a:ea typeface="+mn-ea"/>
          <a:cs typeface="+mn-cs"/>
        </a:defRPr>
      </a:lvl2pPr>
      <a:lvl3pPr marL="914221" algn="l" defTabSz="914221" rtl="0" eaLnBrk="1" latinLnBrk="0" hangingPunct="1">
        <a:defRPr sz="1800" kern="1200">
          <a:solidFill>
            <a:schemeClr val="tx1"/>
          </a:solidFill>
          <a:latin typeface="+mn-lt"/>
          <a:ea typeface="+mn-ea"/>
          <a:cs typeface="+mn-cs"/>
        </a:defRPr>
      </a:lvl3pPr>
      <a:lvl4pPr marL="1371331" algn="l" defTabSz="914221" rtl="0" eaLnBrk="1" latinLnBrk="0" hangingPunct="1">
        <a:defRPr sz="1800" kern="1200">
          <a:solidFill>
            <a:schemeClr val="tx1"/>
          </a:solidFill>
          <a:latin typeface="+mn-lt"/>
          <a:ea typeface="+mn-ea"/>
          <a:cs typeface="+mn-cs"/>
        </a:defRPr>
      </a:lvl4pPr>
      <a:lvl5pPr marL="1828441" algn="l" defTabSz="914221" rtl="0" eaLnBrk="1" latinLnBrk="0" hangingPunct="1">
        <a:defRPr sz="1800" kern="1200">
          <a:solidFill>
            <a:schemeClr val="tx1"/>
          </a:solidFill>
          <a:latin typeface="+mn-lt"/>
          <a:ea typeface="+mn-ea"/>
          <a:cs typeface="+mn-cs"/>
        </a:defRPr>
      </a:lvl5pPr>
      <a:lvl6pPr marL="2285552" algn="l" defTabSz="914221" rtl="0" eaLnBrk="1" latinLnBrk="0" hangingPunct="1">
        <a:defRPr sz="1800" kern="1200">
          <a:solidFill>
            <a:schemeClr val="tx1"/>
          </a:solidFill>
          <a:latin typeface="+mn-lt"/>
          <a:ea typeface="+mn-ea"/>
          <a:cs typeface="+mn-cs"/>
        </a:defRPr>
      </a:lvl6pPr>
      <a:lvl7pPr marL="2742662" algn="l" defTabSz="914221" rtl="0" eaLnBrk="1" latinLnBrk="0" hangingPunct="1">
        <a:defRPr sz="1800" kern="1200">
          <a:solidFill>
            <a:schemeClr val="tx1"/>
          </a:solidFill>
          <a:latin typeface="+mn-lt"/>
          <a:ea typeface="+mn-ea"/>
          <a:cs typeface="+mn-cs"/>
        </a:defRPr>
      </a:lvl7pPr>
      <a:lvl8pPr marL="3199772" algn="l" defTabSz="914221" rtl="0" eaLnBrk="1" latinLnBrk="0" hangingPunct="1">
        <a:defRPr sz="1800" kern="1200">
          <a:solidFill>
            <a:schemeClr val="tx1"/>
          </a:solidFill>
          <a:latin typeface="+mn-lt"/>
          <a:ea typeface="+mn-ea"/>
          <a:cs typeface="+mn-cs"/>
        </a:defRPr>
      </a:lvl8pPr>
      <a:lvl9pPr marL="3656883" algn="l" defTabSz="91422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8925" y="1488250"/>
            <a:ext cx="6044763" cy="2021508"/>
          </a:xfrm>
          <a:prstGeom prst="rect">
            <a:avLst/>
          </a:prstGeom>
          <a:noFill/>
        </p:spPr>
        <p:txBody>
          <a:bodyPr wrap="square" lIns="20012" tIns="10006" rIns="20012" bIns="10006" rtlCol="0">
            <a:spAutoFit/>
          </a:bodyPr>
          <a:lstStyle/>
          <a:p>
            <a:pPr algn="ctr"/>
            <a:r>
              <a:rPr lang="en-GB" sz="6300" b="1" dirty="0">
                <a:solidFill>
                  <a:prstClr val="black"/>
                </a:solidFill>
              </a:rPr>
              <a:t>Resetting our Care Services</a:t>
            </a:r>
          </a:p>
        </p:txBody>
      </p:sp>
      <p:sp>
        <p:nvSpPr>
          <p:cNvPr id="3" name="TextBox 2"/>
          <p:cNvSpPr txBox="1"/>
          <p:nvPr/>
        </p:nvSpPr>
        <p:spPr>
          <a:xfrm>
            <a:off x="326823" y="5157736"/>
            <a:ext cx="5860190" cy="1164110"/>
          </a:xfrm>
          <a:prstGeom prst="rect">
            <a:avLst/>
          </a:prstGeom>
          <a:noFill/>
        </p:spPr>
        <p:txBody>
          <a:bodyPr wrap="square" lIns="20012" tIns="10006" rIns="20012" bIns="10006" rtlCol="0">
            <a:spAutoFit/>
          </a:bodyPr>
          <a:lstStyle/>
          <a:p>
            <a:r>
              <a:rPr lang="en-GB" dirty="0">
                <a:solidFill>
                  <a:prstClr val="black"/>
                </a:solidFill>
              </a:rPr>
              <a:t>Joanna Forster Adams : Chief Operating Officer</a:t>
            </a:r>
          </a:p>
          <a:p>
            <a:r>
              <a:rPr lang="en-GB" dirty="0">
                <a:solidFill>
                  <a:prstClr val="black"/>
                </a:solidFill>
              </a:rPr>
              <a:t>Andy Weir : Deputy Chief Operating Officer</a:t>
            </a:r>
          </a:p>
          <a:p>
            <a:r>
              <a:rPr lang="en-GB" dirty="0">
                <a:solidFill>
                  <a:prstClr val="black"/>
                </a:solidFill>
              </a:rPr>
              <a:t>Alison Kenyon : Deputy Director of Service Development</a:t>
            </a:r>
          </a:p>
          <a:p>
            <a:r>
              <a:rPr lang="en-GB" dirty="0">
                <a:solidFill>
                  <a:prstClr val="black"/>
                </a:solidFill>
              </a:rPr>
              <a:t>Mark Dodd : Head of Operations – Regional Services</a:t>
            </a:r>
          </a:p>
        </p:txBody>
      </p:sp>
    </p:spTree>
    <p:extLst>
      <p:ext uri="{BB962C8B-B14F-4D97-AF65-F5344CB8AC3E}">
        <p14:creationId xmlns:p14="http://schemas.microsoft.com/office/powerpoint/2010/main" val="350953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062" y="1390397"/>
            <a:ext cx="8674927" cy="5560186"/>
          </a:xfrm>
          <a:prstGeom prst="rect">
            <a:avLst/>
          </a:prstGeom>
          <a:noFill/>
        </p:spPr>
        <p:txBody>
          <a:bodyPr wrap="square" lIns="20012" tIns="10006" rIns="20012" bIns="10006" rtlCol="0">
            <a:spAutoFit/>
          </a:bodyPr>
          <a:lstStyle/>
          <a:p>
            <a:r>
              <a:rPr lang="en-GB" b="1" dirty="0">
                <a:solidFill>
                  <a:srgbClr val="1F497D"/>
                </a:solidFill>
              </a:rPr>
              <a:t>Liaison Services</a:t>
            </a:r>
          </a:p>
          <a:p>
            <a:r>
              <a:rPr lang="en-GB" dirty="0">
                <a:solidFill>
                  <a:prstClr val="black"/>
                </a:solidFill>
              </a:rPr>
              <a:t>Increased waiting times and backlog so primary focus is on catch up. Joint models of care for long </a:t>
            </a:r>
            <a:r>
              <a:rPr lang="en-GB" dirty="0" err="1">
                <a:solidFill>
                  <a:prstClr val="black"/>
                </a:solidFill>
              </a:rPr>
              <a:t>Covid</a:t>
            </a:r>
            <a:r>
              <a:rPr lang="en-GB" dirty="0">
                <a:solidFill>
                  <a:prstClr val="black"/>
                </a:solidFill>
              </a:rPr>
              <a:t>.</a:t>
            </a:r>
          </a:p>
          <a:p>
            <a:r>
              <a:rPr lang="en-GB" b="1" dirty="0">
                <a:solidFill>
                  <a:srgbClr val="1F497D"/>
                </a:solidFill>
              </a:rPr>
              <a:t>ALPS</a:t>
            </a:r>
          </a:p>
          <a:p>
            <a:r>
              <a:rPr lang="en-GB" dirty="0">
                <a:solidFill>
                  <a:prstClr val="black"/>
                </a:solidFill>
              </a:rPr>
              <a:t>Continuing the improvements made despite constraints of separation from ED.</a:t>
            </a:r>
          </a:p>
          <a:p>
            <a:r>
              <a:rPr lang="en-GB" b="1" dirty="0">
                <a:solidFill>
                  <a:srgbClr val="1F497D"/>
                </a:solidFill>
              </a:rPr>
              <a:t>NICPM</a:t>
            </a:r>
          </a:p>
          <a:p>
            <a:r>
              <a:rPr lang="en-GB" dirty="0">
                <a:solidFill>
                  <a:prstClr val="black"/>
                </a:solidFill>
              </a:rPr>
              <a:t>Reopened to admission </a:t>
            </a:r>
            <a:r>
              <a:rPr lang="en-GB" dirty="0" smtClean="0">
                <a:solidFill>
                  <a:prstClr val="black"/>
                </a:solidFill>
              </a:rPr>
              <a:t>but </a:t>
            </a:r>
            <a:r>
              <a:rPr lang="en-GB" dirty="0">
                <a:solidFill>
                  <a:prstClr val="black"/>
                </a:solidFill>
              </a:rPr>
              <a:t>remaining waiting list due to demand for service. (Not new issue)</a:t>
            </a:r>
          </a:p>
          <a:p>
            <a:r>
              <a:rPr lang="en-GB" b="1" dirty="0">
                <a:solidFill>
                  <a:srgbClr val="1F497D"/>
                </a:solidFill>
              </a:rPr>
              <a:t>Perinatal</a:t>
            </a:r>
          </a:p>
          <a:p>
            <a:r>
              <a:rPr lang="en-GB" dirty="0">
                <a:solidFill>
                  <a:prstClr val="black"/>
                </a:solidFill>
              </a:rPr>
              <a:t>Continued focus on inclusion and building on success in access. The innovation in this area is starting to benefit marginalised and previously excluded communities and people. The future estate and facilities plans are a key priority.</a:t>
            </a:r>
          </a:p>
          <a:p>
            <a:r>
              <a:rPr lang="en-GB" b="1" dirty="0">
                <a:solidFill>
                  <a:srgbClr val="1F497D"/>
                </a:solidFill>
              </a:rPr>
              <a:t>CYP</a:t>
            </a:r>
          </a:p>
          <a:p>
            <a:r>
              <a:rPr lang="en-GB" dirty="0">
                <a:solidFill>
                  <a:prstClr val="black"/>
                </a:solidFill>
              </a:rPr>
              <a:t>Deaf Camhs focus on safe return to face to face activity (estates issue across the region). Focus on CYP complex assessments and digital poverty (excluding some families that need support).</a:t>
            </a:r>
          </a:p>
          <a:p>
            <a:r>
              <a:rPr lang="en-GB" b="1" dirty="0">
                <a:solidFill>
                  <a:srgbClr val="1F497D"/>
                </a:solidFill>
              </a:rPr>
              <a:t>Forensic</a:t>
            </a:r>
          </a:p>
          <a:p>
            <a:r>
              <a:rPr lang="en-GB" dirty="0">
                <a:solidFill>
                  <a:prstClr val="black"/>
                </a:solidFill>
              </a:rPr>
              <a:t>Focus on restoring discharge activities and pathways to enable transition. Recovery of imbalance on Forensics and PICU. Transition to Provider collaborative model.</a:t>
            </a:r>
          </a:p>
          <a:p>
            <a:endParaRPr lang="en-GB" dirty="0">
              <a:solidFill>
                <a:prstClr val="black"/>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23" y="509721"/>
            <a:ext cx="5205088" cy="495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945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062" y="1390396"/>
            <a:ext cx="8674927" cy="4452194"/>
          </a:xfrm>
          <a:prstGeom prst="rect">
            <a:avLst/>
          </a:prstGeom>
          <a:noFill/>
        </p:spPr>
        <p:txBody>
          <a:bodyPr wrap="square" lIns="20012" tIns="10006" rIns="20012" bIns="10006" rtlCol="0">
            <a:spAutoFit/>
          </a:bodyPr>
          <a:lstStyle/>
          <a:p>
            <a:r>
              <a:rPr lang="en-GB" b="1" dirty="0">
                <a:solidFill>
                  <a:srgbClr val="1F497D"/>
                </a:solidFill>
              </a:rPr>
              <a:t>Addictions</a:t>
            </a:r>
          </a:p>
          <a:p>
            <a:r>
              <a:rPr lang="en-GB" dirty="0">
                <a:solidFill>
                  <a:prstClr val="black"/>
                </a:solidFill>
              </a:rPr>
              <a:t>A key area where we see significant increases in demand (particularly in alcohol misuse). Focus on working much more in partnership with Primary Care and with CMHT’s to make sure we can meet the demand collectively. Developing plans for integrated model for dual diagnosis.</a:t>
            </a:r>
          </a:p>
          <a:p>
            <a:r>
              <a:rPr lang="en-GB" b="1" dirty="0">
                <a:solidFill>
                  <a:srgbClr val="1F497D"/>
                </a:solidFill>
              </a:rPr>
              <a:t>LADS/ADHD</a:t>
            </a:r>
          </a:p>
          <a:p>
            <a:r>
              <a:rPr lang="en-GB" dirty="0">
                <a:solidFill>
                  <a:prstClr val="black"/>
                </a:solidFill>
              </a:rPr>
              <a:t>Significant backlog and unmet need (some new). Planning to merge and improve access pathways.</a:t>
            </a:r>
          </a:p>
          <a:p>
            <a:r>
              <a:rPr lang="en-GB" b="1" dirty="0">
                <a:solidFill>
                  <a:srgbClr val="1F497D"/>
                </a:solidFill>
              </a:rPr>
              <a:t>Veterans</a:t>
            </a:r>
          </a:p>
          <a:p>
            <a:r>
              <a:rPr lang="en-GB" dirty="0">
                <a:solidFill>
                  <a:prstClr val="black"/>
                </a:solidFill>
              </a:rPr>
              <a:t>Embedding and building on the early success. Locking in the benefits of innovative working and group work.</a:t>
            </a:r>
          </a:p>
          <a:p>
            <a:r>
              <a:rPr lang="en-GB" b="1" dirty="0">
                <a:solidFill>
                  <a:srgbClr val="1F497D"/>
                </a:solidFill>
              </a:rPr>
              <a:t>Rehab and Recovery</a:t>
            </a:r>
          </a:p>
          <a:p>
            <a:r>
              <a:rPr lang="en-GB" dirty="0">
                <a:solidFill>
                  <a:prstClr val="black"/>
                </a:solidFill>
              </a:rPr>
              <a:t>Build on innovation of recovery College, implement new models for complex rehab, focus on partnerships for future models.</a:t>
            </a:r>
          </a:p>
          <a:p>
            <a:endParaRPr lang="en-GB" dirty="0">
              <a:solidFill>
                <a:prstClr val="black"/>
              </a:solidFill>
            </a:endParaRPr>
          </a:p>
          <a:p>
            <a:endParaRPr lang="en-GB" dirty="0">
              <a:solidFill>
                <a:prstClr val="black"/>
              </a:solidFill>
            </a:endParaRPr>
          </a:p>
        </p:txBody>
      </p:sp>
      <p:sp>
        <p:nvSpPr>
          <p:cNvPr id="4" name="TextBox 3"/>
          <p:cNvSpPr txBox="1"/>
          <p:nvPr/>
        </p:nvSpPr>
        <p:spPr>
          <a:xfrm>
            <a:off x="296061" y="542337"/>
            <a:ext cx="5091136" cy="306712"/>
          </a:xfrm>
          <a:prstGeom prst="rect">
            <a:avLst/>
          </a:prstGeom>
          <a:noFill/>
        </p:spPr>
        <p:txBody>
          <a:bodyPr wrap="square" lIns="20012" tIns="10006" rIns="20012" bIns="10006" rtlCol="0">
            <a:spAutoFit/>
          </a:bodyPr>
          <a:lstStyle/>
          <a:p>
            <a:r>
              <a:rPr lang="en-GB" b="1" dirty="0">
                <a:solidFill>
                  <a:srgbClr val="4F81BD"/>
                </a:solidFill>
              </a:rPr>
              <a:t>The Key Issues by Service Line</a:t>
            </a:r>
          </a:p>
        </p:txBody>
      </p:sp>
    </p:spTree>
    <p:extLst>
      <p:ext uri="{BB962C8B-B14F-4D97-AF65-F5344CB8AC3E}">
        <p14:creationId xmlns:p14="http://schemas.microsoft.com/office/powerpoint/2010/main" val="2912877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823" y="1365574"/>
            <a:ext cx="8351924" cy="5179239"/>
          </a:xfrm>
          <a:prstGeom prst="rect">
            <a:avLst/>
          </a:prstGeom>
          <a:noFill/>
        </p:spPr>
        <p:txBody>
          <a:bodyPr wrap="square" lIns="20012" tIns="10006" rIns="20012" bIns="10006" rtlCol="0">
            <a:spAutoFit/>
          </a:bodyPr>
          <a:lstStyle/>
          <a:p>
            <a:r>
              <a:rPr lang="en-GB" b="1" dirty="0">
                <a:solidFill>
                  <a:srgbClr val="1F497D"/>
                </a:solidFill>
              </a:rPr>
              <a:t>Blended approach to delivery of support, care and interventions</a:t>
            </a:r>
          </a:p>
          <a:p>
            <a:r>
              <a:rPr lang="en-GB" sz="1400" b="1" dirty="0">
                <a:solidFill>
                  <a:prstClr val="black"/>
                </a:solidFill>
              </a:rPr>
              <a:t>Older Adults community based services</a:t>
            </a:r>
          </a:p>
          <a:p>
            <a:r>
              <a:rPr lang="en-GB" sz="1400" b="1" dirty="0">
                <a:solidFill>
                  <a:prstClr val="black"/>
                </a:solidFill>
              </a:rPr>
              <a:t>Memory Assessment service</a:t>
            </a:r>
          </a:p>
          <a:p>
            <a:r>
              <a:rPr lang="en-GB" sz="1400" b="1" dirty="0">
                <a:solidFill>
                  <a:prstClr val="black"/>
                </a:solidFill>
              </a:rPr>
              <a:t>LD Community Services</a:t>
            </a:r>
          </a:p>
          <a:p>
            <a:r>
              <a:rPr lang="en-GB" sz="1400" b="1" dirty="0">
                <a:solidFill>
                  <a:prstClr val="black"/>
                </a:solidFill>
              </a:rPr>
              <a:t>Community Adult Services</a:t>
            </a:r>
          </a:p>
          <a:p>
            <a:r>
              <a:rPr lang="en-GB" sz="1400" b="1" dirty="0">
                <a:solidFill>
                  <a:prstClr val="black"/>
                </a:solidFill>
              </a:rPr>
              <a:t>Perinatal community service</a:t>
            </a:r>
          </a:p>
          <a:p>
            <a:r>
              <a:rPr lang="en-GB" sz="1400" b="1" dirty="0">
                <a:solidFill>
                  <a:prstClr val="black"/>
                </a:solidFill>
              </a:rPr>
              <a:t>Deaf Camhs</a:t>
            </a:r>
          </a:p>
          <a:p>
            <a:r>
              <a:rPr lang="en-GB" sz="1400" b="1" dirty="0">
                <a:solidFill>
                  <a:prstClr val="black"/>
                </a:solidFill>
              </a:rPr>
              <a:t>Gender</a:t>
            </a:r>
          </a:p>
          <a:p>
            <a:r>
              <a:rPr lang="en-GB" sz="1400" b="1" dirty="0">
                <a:solidFill>
                  <a:prstClr val="black"/>
                </a:solidFill>
              </a:rPr>
              <a:t>Rehab and in particular the Recovery College</a:t>
            </a:r>
          </a:p>
          <a:p>
            <a:r>
              <a:rPr lang="en-GB" sz="1400" b="1" dirty="0">
                <a:solidFill>
                  <a:prstClr val="black"/>
                </a:solidFill>
              </a:rPr>
              <a:t>Personality Disorder Services</a:t>
            </a:r>
          </a:p>
          <a:p>
            <a:r>
              <a:rPr lang="en-GB" sz="1400" b="1" dirty="0">
                <a:solidFill>
                  <a:prstClr val="black"/>
                </a:solidFill>
              </a:rPr>
              <a:t>Gambling</a:t>
            </a:r>
          </a:p>
          <a:p>
            <a:r>
              <a:rPr lang="en-GB" sz="1400" b="1" dirty="0">
                <a:solidFill>
                  <a:prstClr val="black"/>
                </a:solidFill>
              </a:rPr>
              <a:t>LADS </a:t>
            </a:r>
          </a:p>
          <a:p>
            <a:r>
              <a:rPr lang="en-GB" sz="1400" b="1" dirty="0">
                <a:solidFill>
                  <a:prstClr val="black"/>
                </a:solidFill>
              </a:rPr>
              <a:t>ADHD</a:t>
            </a:r>
          </a:p>
          <a:p>
            <a:r>
              <a:rPr lang="en-GB" sz="1400" b="1" dirty="0">
                <a:solidFill>
                  <a:prstClr val="black"/>
                </a:solidFill>
              </a:rPr>
              <a:t>Veterans</a:t>
            </a:r>
          </a:p>
          <a:p>
            <a:endParaRPr lang="en-GB" b="1" dirty="0">
              <a:solidFill>
                <a:srgbClr val="1F497D"/>
              </a:solidFill>
            </a:endParaRPr>
          </a:p>
          <a:p>
            <a:r>
              <a:rPr lang="en-GB" b="1" dirty="0">
                <a:solidFill>
                  <a:srgbClr val="1F497D"/>
                </a:solidFill>
              </a:rPr>
              <a:t>A focussed reinvigoration of the physical health agenda</a:t>
            </a:r>
          </a:p>
          <a:p>
            <a:r>
              <a:rPr lang="en-GB" sz="1400" b="1" dirty="0">
                <a:solidFill>
                  <a:prstClr val="black"/>
                </a:solidFill>
              </a:rPr>
              <a:t>Community and Wellbeing services</a:t>
            </a:r>
          </a:p>
          <a:p>
            <a:r>
              <a:rPr lang="en-GB" sz="1400" b="1" dirty="0">
                <a:solidFill>
                  <a:prstClr val="black"/>
                </a:solidFill>
              </a:rPr>
              <a:t>All inpatient services</a:t>
            </a:r>
          </a:p>
          <a:p>
            <a:r>
              <a:rPr lang="en-GB" sz="1400" b="1" dirty="0">
                <a:solidFill>
                  <a:prstClr val="black"/>
                </a:solidFill>
              </a:rPr>
              <a:t>Forensic services</a:t>
            </a:r>
          </a:p>
          <a:p>
            <a:r>
              <a:rPr lang="en-GB" sz="1400" b="1" dirty="0">
                <a:solidFill>
                  <a:prstClr val="black"/>
                </a:solidFill>
              </a:rPr>
              <a:t>Rehab and Recovery (AOT in particular)</a:t>
            </a:r>
          </a:p>
          <a:p>
            <a:r>
              <a:rPr lang="en-GB" sz="1400" b="1" dirty="0">
                <a:solidFill>
                  <a:prstClr val="black"/>
                </a:solidFill>
              </a:rPr>
              <a:t>Addictions</a:t>
            </a:r>
          </a:p>
          <a:p>
            <a:endParaRPr lang="en-GB" dirty="0">
              <a:solidFill>
                <a:prstClr val="black"/>
              </a:solidFill>
            </a:endParaRPr>
          </a:p>
        </p:txBody>
      </p:sp>
      <p:pic>
        <p:nvPicPr>
          <p:cNvPr id="2050" name="Picture 2" descr="C:\Users\forsteraj\AppData\Local\Microsoft\Windows\INetCache\IE\THU4JQI8\EEA_Citizens_Environment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6390" y="4017933"/>
            <a:ext cx="2922405" cy="231542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Program Files (x86)\Microsoft Office\MEDIA\CAGCAT10\j033226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4998" y="2189530"/>
            <a:ext cx="702368" cy="84176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forsteraj\AppData\Local\Microsoft\Windows\INetCache\IE\29ZSCF20\videoconferencing[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63895" y="3692181"/>
            <a:ext cx="1107437" cy="86423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26823" y="493411"/>
            <a:ext cx="5783284" cy="306712"/>
          </a:xfrm>
          <a:prstGeom prst="rect">
            <a:avLst/>
          </a:prstGeom>
          <a:noFill/>
        </p:spPr>
        <p:txBody>
          <a:bodyPr wrap="square" lIns="20012" tIns="10006" rIns="20012" bIns="10006" rtlCol="0">
            <a:spAutoFit/>
          </a:bodyPr>
          <a:lstStyle/>
          <a:p>
            <a:r>
              <a:rPr lang="en-GB" b="1" dirty="0">
                <a:solidFill>
                  <a:srgbClr val="4F81BD"/>
                </a:solidFill>
              </a:rPr>
              <a:t>Emerging Themes</a:t>
            </a:r>
          </a:p>
        </p:txBody>
      </p:sp>
    </p:spTree>
    <p:extLst>
      <p:ext uri="{BB962C8B-B14F-4D97-AF65-F5344CB8AC3E}">
        <p14:creationId xmlns:p14="http://schemas.microsoft.com/office/powerpoint/2010/main" val="3150467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Program Files (x86)\Microsoft Office\MEDIA\CAGCAT10\j0297707.wmf"/>
          <p:cNvPicPr>
            <a:picLocks noChangeAspect="1" noChangeArrowheads="1"/>
          </p:cNvPicPr>
          <p:nvPr/>
        </p:nvPicPr>
        <p:blipFill>
          <a:blip r:embed="rId2" cstate="print">
            <a:lum bright="1000" contrast="5000"/>
            <a:extLst>
              <a:ext uri="{28A0092B-C50C-407E-A947-70E740481C1C}">
                <a14:useLocalDpi xmlns:a14="http://schemas.microsoft.com/office/drawing/2010/main" val="0"/>
              </a:ext>
            </a:extLst>
          </a:blip>
          <a:srcRect/>
          <a:stretch>
            <a:fillRect/>
          </a:stretch>
        </p:blipFill>
        <p:spPr bwMode="auto">
          <a:xfrm>
            <a:off x="3802946" y="3689941"/>
            <a:ext cx="5287244" cy="26094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46" y="1524767"/>
            <a:ext cx="4678240" cy="240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descr="C:\Users\forsteraj\AppData\Local\Microsoft\Windows\INetCache\IE\304X0DF9\480px-Queue.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6640" y="2727720"/>
            <a:ext cx="1814967" cy="192444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14032" y="3636539"/>
            <a:ext cx="5183422" cy="2600074"/>
          </a:xfrm>
          <a:prstGeom prst="rect">
            <a:avLst/>
          </a:prstGeom>
        </p:spPr>
        <p:txBody>
          <a:bodyPr wrap="square" lIns="20012" tIns="10006" rIns="20012" bIns="10006">
            <a:spAutoFit/>
          </a:bodyPr>
          <a:lstStyle/>
          <a:p>
            <a:r>
              <a:rPr lang="en-GB" b="1" dirty="0">
                <a:solidFill>
                  <a:srgbClr val="1F497D"/>
                </a:solidFill>
              </a:rPr>
              <a:t>Services where we are building on innovation</a:t>
            </a:r>
          </a:p>
          <a:p>
            <a:r>
              <a:rPr lang="en-GB" sz="1400" b="1" dirty="0">
                <a:solidFill>
                  <a:prstClr val="black"/>
                </a:solidFill>
              </a:rPr>
              <a:t>Gender</a:t>
            </a:r>
          </a:p>
          <a:p>
            <a:r>
              <a:rPr lang="en-GB" sz="1400" b="1" dirty="0">
                <a:solidFill>
                  <a:prstClr val="black"/>
                </a:solidFill>
              </a:rPr>
              <a:t>Community and wellbeing</a:t>
            </a:r>
          </a:p>
          <a:p>
            <a:r>
              <a:rPr lang="en-GB" sz="1400" b="1" dirty="0">
                <a:solidFill>
                  <a:prstClr val="black"/>
                </a:solidFill>
              </a:rPr>
              <a:t>Liaison and ALPS</a:t>
            </a:r>
          </a:p>
          <a:p>
            <a:r>
              <a:rPr lang="en-GB" sz="1400" b="1" dirty="0">
                <a:solidFill>
                  <a:prstClr val="black"/>
                </a:solidFill>
              </a:rPr>
              <a:t>Perinatal</a:t>
            </a:r>
          </a:p>
          <a:p>
            <a:r>
              <a:rPr lang="en-GB" sz="1400" b="1" dirty="0">
                <a:solidFill>
                  <a:prstClr val="black"/>
                </a:solidFill>
              </a:rPr>
              <a:t>Older Adult IHTT service</a:t>
            </a:r>
          </a:p>
          <a:p>
            <a:r>
              <a:rPr lang="en-GB" sz="1400" b="1" dirty="0">
                <a:solidFill>
                  <a:prstClr val="black"/>
                </a:solidFill>
              </a:rPr>
              <a:t>LD Community Services</a:t>
            </a:r>
          </a:p>
          <a:p>
            <a:r>
              <a:rPr lang="en-GB" sz="1400" b="1" dirty="0">
                <a:solidFill>
                  <a:prstClr val="black"/>
                </a:solidFill>
              </a:rPr>
              <a:t>Recovery service</a:t>
            </a:r>
          </a:p>
          <a:p>
            <a:r>
              <a:rPr lang="en-GB" sz="1400" b="1" dirty="0">
                <a:solidFill>
                  <a:prstClr val="black"/>
                </a:solidFill>
              </a:rPr>
              <a:t>Veterans</a:t>
            </a:r>
          </a:p>
          <a:p>
            <a:r>
              <a:rPr lang="en-GB" sz="1400" b="1" dirty="0">
                <a:solidFill>
                  <a:prstClr val="black"/>
                </a:solidFill>
              </a:rPr>
              <a:t>Gambling</a:t>
            </a:r>
          </a:p>
          <a:p>
            <a:endParaRPr lang="en-GB" b="1" dirty="0">
              <a:solidFill>
                <a:srgbClr val="1F497D"/>
              </a:solidFill>
            </a:endParaRPr>
          </a:p>
        </p:txBody>
      </p:sp>
      <p:sp>
        <p:nvSpPr>
          <p:cNvPr id="14" name="TextBox 13"/>
          <p:cNvSpPr txBox="1"/>
          <p:nvPr/>
        </p:nvSpPr>
        <p:spPr>
          <a:xfrm>
            <a:off x="326823" y="493411"/>
            <a:ext cx="5783284" cy="306712"/>
          </a:xfrm>
          <a:prstGeom prst="rect">
            <a:avLst/>
          </a:prstGeom>
          <a:noFill/>
        </p:spPr>
        <p:txBody>
          <a:bodyPr wrap="square" lIns="20012" tIns="10006" rIns="20012" bIns="10006" rtlCol="0">
            <a:spAutoFit/>
          </a:bodyPr>
          <a:lstStyle/>
          <a:p>
            <a:r>
              <a:rPr lang="en-GB" b="1" dirty="0">
                <a:solidFill>
                  <a:srgbClr val="4F81BD"/>
                </a:solidFill>
              </a:rPr>
              <a:t>Emerging Themes</a:t>
            </a:r>
          </a:p>
        </p:txBody>
      </p:sp>
    </p:spTree>
    <p:extLst>
      <p:ext uri="{BB962C8B-B14F-4D97-AF65-F5344CB8AC3E}">
        <p14:creationId xmlns:p14="http://schemas.microsoft.com/office/powerpoint/2010/main" val="3622338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1865" y="1178382"/>
            <a:ext cx="5352614" cy="3736305"/>
          </a:xfrm>
          <a:prstGeom prst="rect">
            <a:avLst/>
          </a:prstGeom>
          <a:noFill/>
        </p:spPr>
        <p:txBody>
          <a:bodyPr wrap="square" lIns="20012" tIns="10006" rIns="20012" bIns="10006" rtlCol="0">
            <a:spAutoFit/>
          </a:bodyPr>
          <a:lstStyle/>
          <a:p>
            <a:r>
              <a:rPr lang="en-GB" b="1" dirty="0">
                <a:solidFill>
                  <a:srgbClr val="1F497D"/>
                </a:solidFill>
              </a:rPr>
              <a:t>Services where we are building on partnerships</a:t>
            </a:r>
          </a:p>
          <a:p>
            <a:r>
              <a:rPr lang="en-GB" dirty="0">
                <a:solidFill>
                  <a:prstClr val="black"/>
                </a:solidFill>
              </a:rPr>
              <a:t>Community and Wellbeing</a:t>
            </a:r>
          </a:p>
          <a:p>
            <a:r>
              <a:rPr lang="en-GB" dirty="0">
                <a:solidFill>
                  <a:prstClr val="black"/>
                </a:solidFill>
              </a:rPr>
              <a:t>Personality Disorder Services</a:t>
            </a:r>
          </a:p>
          <a:p>
            <a:r>
              <a:rPr lang="en-GB" dirty="0">
                <a:solidFill>
                  <a:prstClr val="black"/>
                </a:solidFill>
              </a:rPr>
              <a:t>Addictions</a:t>
            </a:r>
          </a:p>
          <a:p>
            <a:r>
              <a:rPr lang="en-GB" dirty="0">
                <a:solidFill>
                  <a:prstClr val="black"/>
                </a:solidFill>
              </a:rPr>
              <a:t>Acute services</a:t>
            </a:r>
          </a:p>
          <a:p>
            <a:r>
              <a:rPr lang="en-GB" dirty="0">
                <a:solidFill>
                  <a:prstClr val="black"/>
                </a:solidFill>
              </a:rPr>
              <a:t>Forensic</a:t>
            </a:r>
          </a:p>
          <a:p>
            <a:r>
              <a:rPr lang="en-GB" dirty="0">
                <a:solidFill>
                  <a:prstClr val="black"/>
                </a:solidFill>
              </a:rPr>
              <a:t>Liaison</a:t>
            </a:r>
          </a:p>
          <a:p>
            <a:r>
              <a:rPr lang="en-GB" dirty="0">
                <a:solidFill>
                  <a:prstClr val="black"/>
                </a:solidFill>
              </a:rPr>
              <a:t>Rehab and Recovery</a:t>
            </a:r>
          </a:p>
          <a:p>
            <a:r>
              <a:rPr lang="en-GB" dirty="0">
                <a:solidFill>
                  <a:prstClr val="black"/>
                </a:solidFill>
              </a:rPr>
              <a:t>Perinatal</a:t>
            </a:r>
          </a:p>
          <a:p>
            <a:r>
              <a:rPr lang="en-GB" dirty="0">
                <a:solidFill>
                  <a:prstClr val="black"/>
                </a:solidFill>
              </a:rPr>
              <a:t>Learning Disability and Supported Housing</a:t>
            </a:r>
          </a:p>
          <a:p>
            <a:r>
              <a:rPr lang="en-GB" dirty="0">
                <a:solidFill>
                  <a:prstClr val="black"/>
                </a:solidFill>
              </a:rPr>
              <a:t>The Willows and our dementia services</a:t>
            </a:r>
          </a:p>
          <a:p>
            <a:endParaRPr lang="en-GB" dirty="0">
              <a:solidFill>
                <a:prstClr val="black"/>
              </a:solidFill>
            </a:endParaRPr>
          </a:p>
          <a:p>
            <a:endParaRPr lang="en-GB" dirty="0">
              <a:solidFill>
                <a:prstClr val="black"/>
              </a:solidFill>
            </a:endParaRPr>
          </a:p>
        </p:txBody>
      </p:sp>
      <p:sp>
        <p:nvSpPr>
          <p:cNvPr id="4" name="TextBox 3"/>
          <p:cNvSpPr txBox="1"/>
          <p:nvPr/>
        </p:nvSpPr>
        <p:spPr>
          <a:xfrm>
            <a:off x="3187704" y="4264893"/>
            <a:ext cx="5844809" cy="2593107"/>
          </a:xfrm>
          <a:prstGeom prst="rect">
            <a:avLst/>
          </a:prstGeom>
          <a:noFill/>
        </p:spPr>
        <p:txBody>
          <a:bodyPr wrap="square" lIns="20012" tIns="10006" rIns="20012" bIns="10006" rtlCol="0">
            <a:spAutoFit/>
          </a:bodyPr>
          <a:lstStyle/>
          <a:p>
            <a:r>
              <a:rPr lang="en-GB" b="1" dirty="0">
                <a:solidFill>
                  <a:srgbClr val="1F497D"/>
                </a:solidFill>
              </a:rPr>
              <a:t>Services where resources (workforce and ? funding are key)</a:t>
            </a:r>
          </a:p>
          <a:p>
            <a:r>
              <a:rPr lang="en-GB" dirty="0">
                <a:solidFill>
                  <a:prstClr val="black"/>
                </a:solidFill>
              </a:rPr>
              <a:t>All (of course) – core services in particular</a:t>
            </a:r>
          </a:p>
          <a:p>
            <a:r>
              <a:rPr lang="en-GB" dirty="0">
                <a:solidFill>
                  <a:prstClr val="black"/>
                </a:solidFill>
              </a:rPr>
              <a:t>Out of hospital care and treatment (short and long term)</a:t>
            </a:r>
          </a:p>
          <a:p>
            <a:r>
              <a:rPr lang="en-GB" dirty="0">
                <a:solidFill>
                  <a:prstClr val="black"/>
                </a:solidFill>
              </a:rPr>
              <a:t>Memory assessment (short term)</a:t>
            </a:r>
          </a:p>
          <a:p>
            <a:r>
              <a:rPr lang="en-GB" dirty="0">
                <a:solidFill>
                  <a:prstClr val="black"/>
                </a:solidFill>
              </a:rPr>
              <a:t>All adult services where demand expected to increase by 12%)</a:t>
            </a:r>
          </a:p>
          <a:p>
            <a:r>
              <a:rPr lang="en-GB" dirty="0">
                <a:solidFill>
                  <a:prstClr val="black"/>
                </a:solidFill>
              </a:rPr>
              <a:t>CYP</a:t>
            </a:r>
          </a:p>
          <a:p>
            <a:r>
              <a:rPr lang="en-GB" dirty="0">
                <a:solidFill>
                  <a:prstClr val="black"/>
                </a:solidFill>
              </a:rPr>
              <a:t>ADHD and LADS</a:t>
            </a:r>
          </a:p>
          <a:p>
            <a:r>
              <a:rPr lang="en-GB" dirty="0">
                <a:solidFill>
                  <a:prstClr val="black"/>
                </a:solidFill>
              </a:rPr>
              <a:t>Gender</a:t>
            </a:r>
          </a:p>
          <a:p>
            <a:endParaRPr lang="en-GB" dirty="0">
              <a:solidFill>
                <a:prstClr val="black"/>
              </a:solidFill>
            </a:endParaRPr>
          </a:p>
        </p:txBody>
      </p:sp>
      <p:pic>
        <p:nvPicPr>
          <p:cNvPr id="3074" name="Picture 2" descr="C:\Users\forsteraj\AppData\Local\Microsoft\Windows\INetCache\IE\CS7ZE41P\partnership[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10477" y="1602411"/>
            <a:ext cx="2624675" cy="233216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forsteraj\AppData\Local\Microsoft\Windows\INetCache\IE\CS7ZE41P\pound-sterl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491" y="4732015"/>
            <a:ext cx="1017281" cy="606196"/>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forsteraj\AppData\Local\Microsoft\Windows\INetCache\IE\R1Y9UPN8\151080337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0359" y="5045157"/>
            <a:ext cx="1269567" cy="75720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6823" y="493411"/>
            <a:ext cx="5783284" cy="306712"/>
          </a:xfrm>
          <a:prstGeom prst="rect">
            <a:avLst/>
          </a:prstGeom>
          <a:noFill/>
        </p:spPr>
        <p:txBody>
          <a:bodyPr wrap="square" lIns="20012" tIns="10006" rIns="20012" bIns="10006" rtlCol="0">
            <a:spAutoFit/>
          </a:bodyPr>
          <a:lstStyle/>
          <a:p>
            <a:r>
              <a:rPr lang="en-GB" b="1" dirty="0">
                <a:solidFill>
                  <a:srgbClr val="4F81BD"/>
                </a:solidFill>
              </a:rPr>
              <a:t>Emerging Themes</a:t>
            </a:r>
          </a:p>
        </p:txBody>
      </p:sp>
    </p:spTree>
    <p:extLst>
      <p:ext uri="{BB962C8B-B14F-4D97-AF65-F5344CB8AC3E}">
        <p14:creationId xmlns:p14="http://schemas.microsoft.com/office/powerpoint/2010/main" val="3901175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537" y="654574"/>
            <a:ext cx="4583560" cy="355507"/>
          </a:xfrm>
          <a:prstGeom prst="rect">
            <a:avLst/>
          </a:prstGeom>
          <a:noFill/>
        </p:spPr>
        <p:txBody>
          <a:bodyPr wrap="square" lIns="20012" tIns="10006" rIns="20012" bIns="10006" rtlCol="0">
            <a:spAutoFit/>
          </a:bodyPr>
          <a:lstStyle/>
          <a:p>
            <a:r>
              <a:rPr lang="en-GB" sz="2100" b="1" dirty="0">
                <a:solidFill>
                  <a:srgbClr val="4F81BD"/>
                </a:solidFill>
              </a:rPr>
              <a:t>Next Steps and Discussion</a:t>
            </a:r>
          </a:p>
        </p:txBody>
      </p:sp>
      <p:sp>
        <p:nvSpPr>
          <p:cNvPr id="3" name="TextBox 2"/>
          <p:cNvSpPr txBox="1"/>
          <p:nvPr/>
        </p:nvSpPr>
        <p:spPr>
          <a:xfrm>
            <a:off x="125562" y="1504558"/>
            <a:ext cx="8184040" cy="4821526"/>
          </a:xfrm>
          <a:prstGeom prst="rect">
            <a:avLst/>
          </a:prstGeom>
          <a:noFill/>
        </p:spPr>
        <p:txBody>
          <a:bodyPr wrap="square" lIns="20012" tIns="10006" rIns="20012" bIns="10006" rtlCol="0">
            <a:spAutoFit/>
          </a:bodyPr>
          <a:lstStyle/>
          <a:p>
            <a:pPr marL="250154" indent="-250154">
              <a:buFont typeface="Arial" panose="020B0604020202020204" pitchFamily="34" charset="0"/>
              <a:buChar char="•"/>
            </a:pPr>
            <a:r>
              <a:rPr lang="en-GB" sz="2100" b="1" dirty="0">
                <a:solidFill>
                  <a:prstClr val="black"/>
                </a:solidFill>
              </a:rPr>
              <a:t>Reviewing alongside our leadership teams</a:t>
            </a:r>
          </a:p>
          <a:p>
            <a:pPr marL="250154" indent="-250154">
              <a:buFont typeface="Arial" panose="020B0604020202020204" pitchFamily="34" charset="0"/>
              <a:buChar char="•"/>
            </a:pPr>
            <a:r>
              <a:rPr lang="en-GB" sz="2100" b="1" dirty="0">
                <a:solidFill>
                  <a:prstClr val="black"/>
                </a:solidFill>
              </a:rPr>
              <a:t>Setting out the gaps to be built on (understanding harms, gaps and emerging demand)</a:t>
            </a:r>
          </a:p>
          <a:p>
            <a:pPr marL="250154" indent="-250154">
              <a:buFont typeface="Arial" panose="020B0604020202020204" pitchFamily="34" charset="0"/>
              <a:buChar char="•"/>
            </a:pPr>
            <a:r>
              <a:rPr lang="en-GB" sz="2100" b="1" dirty="0">
                <a:solidFill>
                  <a:prstClr val="black"/>
                </a:solidFill>
              </a:rPr>
              <a:t>Drawing in our support and expertise from across the Trust  (and from Partners)</a:t>
            </a:r>
          </a:p>
          <a:p>
            <a:pPr marL="250154" indent="-250154">
              <a:buFont typeface="Arial" panose="020B0604020202020204" pitchFamily="34" charset="0"/>
              <a:buChar char="•"/>
            </a:pPr>
            <a:r>
              <a:rPr lang="en-GB" sz="2100" b="1" dirty="0">
                <a:solidFill>
                  <a:prstClr val="black"/>
                </a:solidFill>
              </a:rPr>
              <a:t> Identifying themes and action  that should be consistent across services (and managing this) </a:t>
            </a:r>
          </a:p>
          <a:p>
            <a:pPr marL="250154" indent="-250154">
              <a:buFont typeface="Arial" panose="020B0604020202020204" pitchFamily="34" charset="0"/>
              <a:buChar char="•"/>
            </a:pPr>
            <a:r>
              <a:rPr lang="en-GB" sz="2100" b="1" dirty="0">
                <a:solidFill>
                  <a:prstClr val="black"/>
                </a:solidFill>
              </a:rPr>
              <a:t>Key focus on strengthening service user and carer engagement, involvement and inclusion at service level as a priority</a:t>
            </a:r>
          </a:p>
          <a:p>
            <a:pPr marL="250154" indent="-250154">
              <a:buFont typeface="Arial" panose="020B0604020202020204" pitchFamily="34" charset="0"/>
              <a:buChar char="•"/>
            </a:pPr>
            <a:r>
              <a:rPr lang="en-GB" sz="2100" b="1" dirty="0">
                <a:solidFill>
                  <a:prstClr val="black"/>
                </a:solidFill>
              </a:rPr>
              <a:t>Focus on outcomes and impact (measures) in our day to day planning work</a:t>
            </a:r>
          </a:p>
          <a:p>
            <a:pPr marL="250154" indent="-250154">
              <a:buFont typeface="Arial" panose="020B0604020202020204" pitchFamily="34" charset="0"/>
              <a:buChar char="•"/>
            </a:pPr>
            <a:r>
              <a:rPr lang="en-GB" sz="2100" b="1" dirty="0">
                <a:solidFill>
                  <a:prstClr val="black"/>
                </a:solidFill>
              </a:rPr>
              <a:t>Further development of work (alongside other strategic planning themes) to set out our vision and strategy for future of our care services.</a:t>
            </a:r>
          </a:p>
          <a:p>
            <a:endParaRPr lang="en-GB" dirty="0">
              <a:solidFill>
                <a:prstClr val="black"/>
              </a:solidFill>
            </a:endParaRPr>
          </a:p>
        </p:txBody>
      </p:sp>
    </p:spTree>
    <p:extLst>
      <p:ext uri="{BB962C8B-B14F-4D97-AF65-F5344CB8AC3E}">
        <p14:creationId xmlns:p14="http://schemas.microsoft.com/office/powerpoint/2010/main" val="364357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299" y="574955"/>
            <a:ext cx="5460282" cy="690101"/>
          </a:xfrm>
          <a:prstGeom prst="rect">
            <a:avLst/>
          </a:prstGeom>
          <a:noFill/>
        </p:spPr>
        <p:txBody>
          <a:bodyPr wrap="square" lIns="20012" tIns="10006" rIns="20012" bIns="10006" rtlCol="0">
            <a:spAutoFit/>
          </a:bodyPr>
          <a:lstStyle/>
          <a:p>
            <a:r>
              <a:rPr lang="en-GB" sz="2100" b="1" dirty="0">
                <a:solidFill>
                  <a:srgbClr val="4F81BD"/>
                </a:solidFill>
              </a:rPr>
              <a:t>Care Services: This is the next phase – it is not a standing start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400" y="1862438"/>
            <a:ext cx="2880529" cy="301982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172092" y="1993823"/>
            <a:ext cx="4721990" cy="2593107"/>
          </a:xfrm>
          <a:prstGeom prst="rect">
            <a:avLst/>
          </a:prstGeom>
          <a:noFill/>
        </p:spPr>
        <p:txBody>
          <a:bodyPr wrap="square" lIns="20012" tIns="10006" rIns="20012" bIns="10006" rtlCol="0">
            <a:spAutoFit/>
          </a:bodyPr>
          <a:lstStyle/>
          <a:p>
            <a:r>
              <a:rPr lang="en-GB" b="1" dirty="0">
                <a:solidFill>
                  <a:prstClr val="black"/>
                </a:solidFill>
              </a:rPr>
              <a:t>Our operating models have evolved over the course of the last 15 months.</a:t>
            </a:r>
          </a:p>
          <a:p>
            <a:endParaRPr lang="en-GB" b="1" dirty="0">
              <a:solidFill>
                <a:prstClr val="black"/>
              </a:solidFill>
            </a:endParaRPr>
          </a:p>
          <a:p>
            <a:r>
              <a:rPr lang="en-GB" b="1" dirty="0">
                <a:solidFill>
                  <a:prstClr val="black"/>
                </a:solidFill>
              </a:rPr>
              <a:t>At times we have been more (significantly)constrained with how we can support people</a:t>
            </a:r>
          </a:p>
          <a:p>
            <a:endParaRPr lang="en-GB" b="1" dirty="0">
              <a:solidFill>
                <a:prstClr val="black"/>
              </a:solidFill>
            </a:endParaRPr>
          </a:p>
          <a:p>
            <a:r>
              <a:rPr lang="en-GB" b="1" dirty="0">
                <a:solidFill>
                  <a:prstClr val="black"/>
                </a:solidFill>
              </a:rPr>
              <a:t>We have learnt and adapted along the way (and will need to continue to do so)</a:t>
            </a:r>
          </a:p>
        </p:txBody>
      </p:sp>
    </p:spTree>
    <p:extLst>
      <p:ext uri="{BB962C8B-B14F-4D97-AF65-F5344CB8AC3E}">
        <p14:creationId xmlns:p14="http://schemas.microsoft.com/office/powerpoint/2010/main" val="71278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3683" y="1520867"/>
            <a:ext cx="7828967" cy="4022104"/>
          </a:xfrm>
          <a:prstGeom prst="rect">
            <a:avLst/>
          </a:prstGeom>
          <a:noFill/>
        </p:spPr>
        <p:txBody>
          <a:bodyPr wrap="square" lIns="20012" tIns="10006" rIns="20012" bIns="10006" rtlCol="0">
            <a:spAutoFit/>
          </a:bodyPr>
          <a:lstStyle/>
          <a:p>
            <a:r>
              <a:rPr lang="en-GB" b="1" dirty="0">
                <a:solidFill>
                  <a:prstClr val="black"/>
                </a:solidFill>
              </a:rPr>
              <a:t>Care Services</a:t>
            </a:r>
            <a:endParaRPr lang="en-GB" dirty="0">
              <a:solidFill>
                <a:prstClr val="black"/>
              </a:solidFill>
            </a:endParaRPr>
          </a:p>
          <a:p>
            <a:r>
              <a:rPr lang="en-GB" i="1" dirty="0">
                <a:solidFill>
                  <a:prstClr val="black"/>
                </a:solidFill>
              </a:rPr>
              <a:t>“Putting health inequalities, inclusion, wellbeing and sustainability at the heart of what we do, we will deliver clinically effective, patient centred care in the context of Covid19 safety, IPC standards and ongoing uncertainty and change”. </a:t>
            </a:r>
          </a:p>
          <a:p>
            <a:endParaRPr lang="en-GB" dirty="0">
              <a:solidFill>
                <a:prstClr val="black"/>
              </a:solidFill>
            </a:endParaRPr>
          </a:p>
          <a:p>
            <a:r>
              <a:rPr lang="en-GB" b="1" dirty="0">
                <a:solidFill>
                  <a:prstClr val="black"/>
                </a:solidFill>
              </a:rPr>
              <a:t>Describe how we will deliver care and support in each of our services.</a:t>
            </a:r>
          </a:p>
          <a:p>
            <a:r>
              <a:rPr lang="en-GB" b="1" dirty="0">
                <a:solidFill>
                  <a:prstClr val="black"/>
                </a:solidFill>
              </a:rPr>
              <a:t>Support and enable our service level leadership teams to work with people to:</a:t>
            </a:r>
          </a:p>
          <a:p>
            <a:pPr marL="250154" indent="-250154">
              <a:buFont typeface="Arial" panose="020B0604020202020204" pitchFamily="34" charset="0"/>
              <a:buChar char="•"/>
            </a:pPr>
            <a:r>
              <a:rPr lang="en-GB" b="1" dirty="0">
                <a:solidFill>
                  <a:prstClr val="black"/>
                </a:solidFill>
              </a:rPr>
              <a:t>Build on what’s been learnt over the last year</a:t>
            </a:r>
          </a:p>
          <a:p>
            <a:pPr marL="250154" indent="-250154">
              <a:buFont typeface="Arial" panose="020B0604020202020204" pitchFamily="34" charset="0"/>
              <a:buChar char="•"/>
            </a:pPr>
            <a:r>
              <a:rPr lang="en-GB" b="1" dirty="0">
                <a:solidFill>
                  <a:prstClr val="black"/>
                </a:solidFill>
              </a:rPr>
              <a:t>Continue to keep our service users and staff safe</a:t>
            </a:r>
          </a:p>
          <a:p>
            <a:pPr marL="250154" indent="-250154">
              <a:buFont typeface="Arial" panose="020B0604020202020204" pitchFamily="34" charset="0"/>
              <a:buChar char="•"/>
            </a:pPr>
            <a:r>
              <a:rPr lang="en-GB" b="1" dirty="0">
                <a:solidFill>
                  <a:prstClr val="black"/>
                </a:solidFill>
              </a:rPr>
              <a:t>Use this opportunity to stabilise, understand and reset</a:t>
            </a:r>
          </a:p>
          <a:p>
            <a:pPr marL="250154" indent="-250154">
              <a:buFont typeface="Arial" panose="020B0604020202020204" pitchFamily="34" charset="0"/>
              <a:buChar char="•"/>
            </a:pPr>
            <a:r>
              <a:rPr lang="en-GB" b="1" dirty="0">
                <a:solidFill>
                  <a:prstClr val="black"/>
                </a:solidFill>
              </a:rPr>
              <a:t>Draw out gaps and concerns about unmet (and forecast) demand </a:t>
            </a:r>
          </a:p>
          <a:p>
            <a:pPr marL="250154" indent="-250154">
              <a:buFont typeface="Arial" panose="020B0604020202020204" pitchFamily="34" charset="0"/>
              <a:buChar char="•"/>
            </a:pPr>
            <a:r>
              <a:rPr lang="en-GB" b="1" dirty="0">
                <a:solidFill>
                  <a:prstClr val="black"/>
                </a:solidFill>
              </a:rPr>
              <a:t>Understand (and respond) where people have been excluded</a:t>
            </a:r>
          </a:p>
          <a:p>
            <a:endParaRPr lang="en-GB" b="1" dirty="0">
              <a:solidFill>
                <a:prstClr val="black"/>
              </a:solidFill>
            </a:endParaRPr>
          </a:p>
          <a:p>
            <a:endParaRPr lang="en-GB" dirty="0">
              <a:solidFill>
                <a:prstClr val="black"/>
              </a:solidFill>
            </a:endParaRPr>
          </a:p>
        </p:txBody>
      </p:sp>
      <p:sp>
        <p:nvSpPr>
          <p:cNvPr id="3" name="TextBox 2"/>
          <p:cNvSpPr txBox="1"/>
          <p:nvPr/>
        </p:nvSpPr>
        <p:spPr>
          <a:xfrm>
            <a:off x="434491" y="526029"/>
            <a:ext cx="5552568" cy="306712"/>
          </a:xfrm>
          <a:prstGeom prst="rect">
            <a:avLst/>
          </a:prstGeom>
          <a:noFill/>
        </p:spPr>
        <p:txBody>
          <a:bodyPr wrap="square" lIns="20012" tIns="10006" rIns="20012" bIns="10006" rtlCol="0">
            <a:spAutoFit/>
          </a:bodyPr>
          <a:lstStyle/>
          <a:p>
            <a:r>
              <a:rPr lang="en-GB" b="1" dirty="0">
                <a:solidFill>
                  <a:srgbClr val="4F81BD"/>
                </a:solidFill>
              </a:rPr>
              <a:t>What we aiming to achieve </a:t>
            </a:r>
          </a:p>
        </p:txBody>
      </p:sp>
    </p:spTree>
    <p:extLst>
      <p:ext uri="{BB962C8B-B14F-4D97-AF65-F5344CB8AC3E}">
        <p14:creationId xmlns:p14="http://schemas.microsoft.com/office/powerpoint/2010/main" val="2308702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161" y="1732883"/>
            <a:ext cx="7121438" cy="3777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65253" y="574955"/>
            <a:ext cx="2688769" cy="297206"/>
          </a:xfrm>
          <a:prstGeom prst="rect">
            <a:avLst/>
          </a:prstGeom>
        </p:spPr>
        <p:txBody>
          <a:bodyPr wrap="none" lIns="20012" tIns="10006" rIns="20012" bIns="10006">
            <a:spAutoFit/>
          </a:bodyPr>
          <a:lstStyle/>
          <a:p>
            <a:r>
              <a:rPr lang="en-GB" b="1" dirty="0">
                <a:solidFill>
                  <a:srgbClr val="4F81BD"/>
                </a:solidFill>
              </a:rPr>
              <a:t>What we aiming to achieve </a:t>
            </a:r>
          </a:p>
        </p:txBody>
      </p:sp>
    </p:spTree>
    <p:extLst>
      <p:ext uri="{BB962C8B-B14F-4D97-AF65-F5344CB8AC3E}">
        <p14:creationId xmlns:p14="http://schemas.microsoft.com/office/powerpoint/2010/main" val="4139310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585" y="656501"/>
            <a:ext cx="5198803" cy="592511"/>
          </a:xfrm>
          <a:prstGeom prst="rect">
            <a:avLst/>
          </a:prstGeom>
          <a:noFill/>
        </p:spPr>
        <p:txBody>
          <a:bodyPr wrap="square" lIns="20012" tIns="10006" rIns="20012" bIns="10006" rtlCol="0">
            <a:spAutoFit/>
          </a:bodyPr>
          <a:lstStyle/>
          <a:p>
            <a:r>
              <a:rPr lang="en-GB" b="1" dirty="0">
                <a:solidFill>
                  <a:srgbClr val="4F81BD"/>
                </a:solidFill>
              </a:rPr>
              <a:t>We are at different points in different services but are focussing on:</a:t>
            </a:r>
          </a:p>
        </p:txBody>
      </p:sp>
      <p:sp>
        <p:nvSpPr>
          <p:cNvPr id="4" name="TextBox 3"/>
          <p:cNvSpPr txBox="1"/>
          <p:nvPr/>
        </p:nvSpPr>
        <p:spPr>
          <a:xfrm>
            <a:off x="357585" y="2466779"/>
            <a:ext cx="7029151" cy="3032262"/>
          </a:xfrm>
          <a:prstGeom prst="rect">
            <a:avLst/>
          </a:prstGeom>
          <a:noFill/>
        </p:spPr>
        <p:txBody>
          <a:bodyPr wrap="square" lIns="20012" tIns="10006" rIns="20012" bIns="10006" rtlCol="0">
            <a:spAutoFit/>
          </a:bodyPr>
          <a:lstStyle/>
          <a:p>
            <a:pPr marL="250154" indent="-250154">
              <a:lnSpc>
                <a:spcPct val="150000"/>
              </a:lnSpc>
              <a:buFont typeface="Courier New" panose="02070309020205020404" pitchFamily="49" charset="0"/>
              <a:buChar char="o"/>
            </a:pPr>
            <a:r>
              <a:rPr lang="en-GB" sz="2100" b="1" dirty="0">
                <a:solidFill>
                  <a:prstClr val="black"/>
                </a:solidFill>
              </a:rPr>
              <a:t>Using data and intelligence</a:t>
            </a:r>
          </a:p>
          <a:p>
            <a:pPr marL="250154" indent="-250154">
              <a:lnSpc>
                <a:spcPct val="150000"/>
              </a:lnSpc>
              <a:buFont typeface="Courier New" panose="02070309020205020404" pitchFamily="49" charset="0"/>
              <a:buChar char="o"/>
            </a:pPr>
            <a:r>
              <a:rPr lang="en-GB" sz="2100" b="1" dirty="0">
                <a:solidFill>
                  <a:prstClr val="black"/>
                </a:solidFill>
              </a:rPr>
              <a:t>Connecting with communities and people</a:t>
            </a:r>
          </a:p>
          <a:p>
            <a:pPr marL="250154" indent="-250154">
              <a:lnSpc>
                <a:spcPct val="150000"/>
              </a:lnSpc>
              <a:buFont typeface="Courier New" panose="02070309020205020404" pitchFamily="49" charset="0"/>
              <a:buChar char="o"/>
            </a:pPr>
            <a:r>
              <a:rPr lang="en-GB" sz="2100" b="1" dirty="0">
                <a:solidFill>
                  <a:prstClr val="black"/>
                </a:solidFill>
              </a:rPr>
              <a:t>Locking in innovation (where it works for people)</a:t>
            </a:r>
          </a:p>
          <a:p>
            <a:pPr marL="250154" indent="-250154">
              <a:lnSpc>
                <a:spcPct val="150000"/>
              </a:lnSpc>
              <a:buFont typeface="Courier New" panose="02070309020205020404" pitchFamily="49" charset="0"/>
              <a:buChar char="o"/>
            </a:pPr>
            <a:r>
              <a:rPr lang="en-GB" sz="2100" b="1" dirty="0">
                <a:solidFill>
                  <a:prstClr val="black"/>
                </a:solidFill>
              </a:rPr>
              <a:t>Understanding experiences and impact</a:t>
            </a:r>
          </a:p>
          <a:p>
            <a:pPr marL="250154" indent="-250154">
              <a:lnSpc>
                <a:spcPct val="150000"/>
              </a:lnSpc>
              <a:buFont typeface="Courier New" panose="02070309020205020404" pitchFamily="49" charset="0"/>
              <a:buChar char="o"/>
            </a:pPr>
            <a:r>
              <a:rPr lang="en-GB" sz="2100" b="1" dirty="0">
                <a:solidFill>
                  <a:prstClr val="black"/>
                </a:solidFill>
              </a:rPr>
              <a:t>Keeping people safe</a:t>
            </a:r>
          </a:p>
          <a:p>
            <a:pPr marL="250154" indent="-250154">
              <a:lnSpc>
                <a:spcPct val="150000"/>
              </a:lnSpc>
              <a:buFont typeface="Courier New" panose="02070309020205020404" pitchFamily="49" charset="0"/>
              <a:buChar char="o"/>
            </a:pPr>
            <a:r>
              <a:rPr lang="en-GB" sz="2100" b="1" dirty="0">
                <a:solidFill>
                  <a:prstClr val="black"/>
                </a:solidFill>
              </a:rPr>
              <a:t>Moving to access models that don’t exclude</a:t>
            </a:r>
          </a:p>
        </p:txBody>
      </p:sp>
    </p:spTree>
    <p:extLst>
      <p:ext uri="{BB962C8B-B14F-4D97-AF65-F5344CB8AC3E}">
        <p14:creationId xmlns:p14="http://schemas.microsoft.com/office/powerpoint/2010/main" val="3304118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823" y="574955"/>
            <a:ext cx="4983468" cy="306712"/>
          </a:xfrm>
          <a:prstGeom prst="rect">
            <a:avLst/>
          </a:prstGeom>
          <a:noFill/>
        </p:spPr>
        <p:txBody>
          <a:bodyPr wrap="square" lIns="20012" tIns="10006" rIns="20012" bIns="10006" rtlCol="0">
            <a:spAutoFit/>
          </a:bodyPr>
          <a:lstStyle/>
          <a:p>
            <a:r>
              <a:rPr lang="en-GB" b="1" dirty="0">
                <a:solidFill>
                  <a:srgbClr val="4F81BD"/>
                </a:solidFill>
              </a:rPr>
              <a:t>Our approach</a:t>
            </a:r>
          </a:p>
        </p:txBody>
      </p:sp>
      <p:sp>
        <p:nvSpPr>
          <p:cNvPr id="3" name="Rectangle 2"/>
          <p:cNvSpPr/>
          <p:nvPr/>
        </p:nvSpPr>
        <p:spPr>
          <a:xfrm>
            <a:off x="326824" y="965158"/>
            <a:ext cx="8149458" cy="5560186"/>
          </a:xfrm>
          <a:prstGeom prst="rect">
            <a:avLst/>
          </a:prstGeom>
        </p:spPr>
        <p:txBody>
          <a:bodyPr wrap="square" lIns="20012" tIns="10006" rIns="20012" bIns="10006">
            <a:spAutoFit/>
          </a:bodyPr>
          <a:lstStyle/>
          <a:p>
            <a:endParaRPr lang="en-GB" dirty="0">
              <a:solidFill>
                <a:prstClr val="black"/>
              </a:solidFill>
            </a:endParaRPr>
          </a:p>
          <a:p>
            <a:pPr marL="250154" indent="-250154">
              <a:buFont typeface="Arial" panose="020B0604020202020204" pitchFamily="34" charset="0"/>
              <a:buChar char="•"/>
            </a:pPr>
            <a:r>
              <a:rPr lang="en-GB" dirty="0">
                <a:solidFill>
                  <a:prstClr val="black"/>
                </a:solidFill>
              </a:rPr>
              <a:t>Knowing and understand the gaps/harms that the last years disruption has resulted in for people who use or would access each service. Focusing on how to reach these people and support them proactively.</a:t>
            </a:r>
          </a:p>
          <a:p>
            <a:pPr marL="250154" indent="-250154">
              <a:buFont typeface="Arial" panose="020B0604020202020204" pitchFamily="34" charset="0"/>
              <a:buChar char="•"/>
            </a:pPr>
            <a:r>
              <a:rPr lang="en-GB" dirty="0">
                <a:solidFill>
                  <a:prstClr val="black"/>
                </a:solidFill>
              </a:rPr>
              <a:t>Understand and respond to the health inequalities of the people who use our service. Focus on Access, Experience and improving the physical health of our service users.</a:t>
            </a:r>
          </a:p>
          <a:p>
            <a:pPr marL="250154" indent="-250154">
              <a:buFont typeface="Arial" panose="020B0604020202020204" pitchFamily="34" charset="0"/>
              <a:buChar char="•"/>
            </a:pPr>
            <a:r>
              <a:rPr lang="en-GB" dirty="0">
                <a:solidFill>
                  <a:prstClr val="black"/>
                </a:solidFill>
              </a:rPr>
              <a:t>Understand service user experience and put create a proactively flexible responsive service delivery model.</a:t>
            </a:r>
          </a:p>
          <a:p>
            <a:pPr marL="250154" indent="-250154">
              <a:buFont typeface="Arial" panose="020B0604020202020204" pitchFamily="34" charset="0"/>
              <a:buChar char="•"/>
            </a:pPr>
            <a:r>
              <a:rPr lang="en-GB" dirty="0">
                <a:solidFill>
                  <a:prstClr val="black"/>
                </a:solidFill>
              </a:rPr>
              <a:t>Create flexibility for people based on access challenges and experience of people using our services. </a:t>
            </a:r>
          </a:p>
          <a:p>
            <a:pPr marL="250154" indent="-250154">
              <a:buFont typeface="Arial" panose="020B0604020202020204" pitchFamily="34" charset="0"/>
              <a:buChar char="•"/>
            </a:pPr>
            <a:r>
              <a:rPr lang="en-GB" dirty="0">
                <a:solidFill>
                  <a:prstClr val="black"/>
                </a:solidFill>
              </a:rPr>
              <a:t>Address gaps, delays, issues with access, new demand.</a:t>
            </a:r>
          </a:p>
          <a:p>
            <a:pPr marL="250154" indent="-250154">
              <a:buFont typeface="Arial" panose="020B0604020202020204" pitchFamily="34" charset="0"/>
              <a:buChar char="•"/>
            </a:pPr>
            <a:r>
              <a:rPr lang="en-GB" dirty="0">
                <a:solidFill>
                  <a:prstClr val="black"/>
                </a:solidFill>
              </a:rPr>
              <a:t>Ensure safety for staff, service users and the public.</a:t>
            </a:r>
          </a:p>
          <a:p>
            <a:pPr marL="250154" indent="-250154">
              <a:buFont typeface="Arial" panose="020B0604020202020204" pitchFamily="34" charset="0"/>
              <a:buChar char="•"/>
            </a:pPr>
            <a:r>
              <a:rPr lang="en-GB" dirty="0">
                <a:solidFill>
                  <a:prstClr val="black"/>
                </a:solidFill>
              </a:rPr>
              <a:t>Learning, capturing  and locking in innovation</a:t>
            </a:r>
          </a:p>
          <a:p>
            <a:pPr marL="250154" indent="-250154">
              <a:buFont typeface="Arial" panose="020B0604020202020204" pitchFamily="34" charset="0"/>
              <a:buChar char="•"/>
            </a:pPr>
            <a:r>
              <a:rPr lang="en-GB" dirty="0">
                <a:solidFill>
                  <a:prstClr val="black"/>
                </a:solidFill>
              </a:rPr>
              <a:t>Identifying what innovation in practice should be continued and what resources this would take.</a:t>
            </a:r>
          </a:p>
          <a:p>
            <a:pPr marL="250154" indent="-250154">
              <a:buFont typeface="Arial" panose="020B0604020202020204" pitchFamily="34" charset="0"/>
              <a:buChar char="•"/>
            </a:pPr>
            <a:r>
              <a:rPr lang="en-GB" dirty="0">
                <a:solidFill>
                  <a:prstClr val="black"/>
                </a:solidFill>
              </a:rPr>
              <a:t>Be inclusive and engaged with the people we serve and our workforce</a:t>
            </a:r>
          </a:p>
          <a:p>
            <a:pPr marL="250154" indent="-250154">
              <a:buFont typeface="Arial" panose="020B0604020202020204" pitchFamily="34" charset="0"/>
              <a:buChar char="•"/>
            </a:pPr>
            <a:r>
              <a:rPr lang="en-GB" dirty="0">
                <a:solidFill>
                  <a:prstClr val="black"/>
                </a:solidFill>
              </a:rPr>
              <a:t>Build in ongoing resilience (business continuity and flexibility). </a:t>
            </a:r>
          </a:p>
          <a:p>
            <a:pPr marL="250154" indent="-250154">
              <a:buFont typeface="Arial" panose="020B0604020202020204" pitchFamily="34" charset="0"/>
              <a:buChar char="•"/>
            </a:pPr>
            <a:r>
              <a:rPr lang="en-GB" dirty="0">
                <a:solidFill>
                  <a:prstClr val="black"/>
                </a:solidFill>
              </a:rPr>
              <a:t>What we need in terms of estates and our facilities</a:t>
            </a:r>
          </a:p>
          <a:p>
            <a:pPr marL="250154" indent="-250154">
              <a:buFont typeface="Arial" panose="020B0604020202020204" pitchFamily="34" charset="0"/>
              <a:buChar char="•"/>
            </a:pPr>
            <a:r>
              <a:rPr lang="en-GB" dirty="0">
                <a:solidFill>
                  <a:prstClr val="black"/>
                </a:solidFill>
              </a:rPr>
              <a:t>Stay connected to and support the front line (those closest to the people we serve)</a:t>
            </a:r>
          </a:p>
        </p:txBody>
      </p:sp>
    </p:spTree>
    <p:extLst>
      <p:ext uri="{BB962C8B-B14F-4D97-AF65-F5344CB8AC3E}">
        <p14:creationId xmlns:p14="http://schemas.microsoft.com/office/powerpoint/2010/main" val="2223955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300" y="493412"/>
            <a:ext cx="5168041" cy="592511"/>
          </a:xfrm>
          <a:prstGeom prst="rect">
            <a:avLst/>
          </a:prstGeom>
          <a:noFill/>
        </p:spPr>
        <p:txBody>
          <a:bodyPr wrap="square" lIns="20012" tIns="10006" rIns="20012" bIns="10006" rtlCol="0">
            <a:spAutoFit/>
          </a:bodyPr>
          <a:lstStyle/>
          <a:p>
            <a:r>
              <a:rPr lang="en-GB" b="1" dirty="0">
                <a:solidFill>
                  <a:srgbClr val="4F81BD"/>
                </a:solidFill>
              </a:rPr>
              <a:t>But we need to keep it as straightforward and simple as possible so…..</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588" y="1440985"/>
            <a:ext cx="7752062" cy="5059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261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018" y="1345350"/>
            <a:ext cx="7651484" cy="51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42205" y="428177"/>
            <a:ext cx="4571661" cy="592511"/>
          </a:xfrm>
          <a:prstGeom prst="rect">
            <a:avLst/>
          </a:prstGeom>
        </p:spPr>
        <p:txBody>
          <a:bodyPr lIns="20012" tIns="10006" rIns="20012" bIns="10006">
            <a:spAutoFit/>
          </a:bodyPr>
          <a:lstStyle/>
          <a:p>
            <a:r>
              <a:rPr lang="en-GB" b="1" dirty="0">
                <a:solidFill>
                  <a:srgbClr val="4F81BD"/>
                </a:solidFill>
              </a:rPr>
              <a:t>But we need to keep it as straightforward and simple as possible so…..</a:t>
            </a:r>
          </a:p>
        </p:txBody>
      </p:sp>
    </p:spTree>
    <p:extLst>
      <p:ext uri="{BB962C8B-B14F-4D97-AF65-F5344CB8AC3E}">
        <p14:creationId xmlns:p14="http://schemas.microsoft.com/office/powerpoint/2010/main" val="32645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061" y="542337"/>
            <a:ext cx="5091136" cy="306712"/>
          </a:xfrm>
          <a:prstGeom prst="rect">
            <a:avLst/>
          </a:prstGeom>
          <a:noFill/>
        </p:spPr>
        <p:txBody>
          <a:bodyPr wrap="square" lIns="20012" tIns="10006" rIns="20012" bIns="10006" rtlCol="0">
            <a:spAutoFit/>
          </a:bodyPr>
          <a:lstStyle/>
          <a:p>
            <a:r>
              <a:rPr lang="en-GB" b="1" dirty="0">
                <a:solidFill>
                  <a:srgbClr val="4F81BD"/>
                </a:solidFill>
              </a:rPr>
              <a:t>The Key Issues by Service Line</a:t>
            </a:r>
          </a:p>
        </p:txBody>
      </p:sp>
      <p:sp>
        <p:nvSpPr>
          <p:cNvPr id="3" name="TextBox 2"/>
          <p:cNvSpPr txBox="1"/>
          <p:nvPr/>
        </p:nvSpPr>
        <p:spPr>
          <a:xfrm>
            <a:off x="296062" y="1390397"/>
            <a:ext cx="8674927" cy="4879503"/>
          </a:xfrm>
          <a:prstGeom prst="rect">
            <a:avLst/>
          </a:prstGeom>
          <a:noFill/>
        </p:spPr>
        <p:txBody>
          <a:bodyPr wrap="square" lIns="20012" tIns="10006" rIns="20012" bIns="10006" rtlCol="0">
            <a:spAutoFit/>
          </a:bodyPr>
          <a:lstStyle/>
          <a:p>
            <a:r>
              <a:rPr lang="en-GB" b="1" dirty="0">
                <a:solidFill>
                  <a:srgbClr val="1F497D"/>
                </a:solidFill>
              </a:rPr>
              <a:t>Acute Services</a:t>
            </a:r>
          </a:p>
          <a:p>
            <a:r>
              <a:rPr lang="en-GB" dirty="0">
                <a:solidFill>
                  <a:prstClr val="black"/>
                </a:solidFill>
              </a:rPr>
              <a:t>Stabilisation plan agreed with continued focus on flow, quality improvement and activities.</a:t>
            </a:r>
          </a:p>
          <a:p>
            <a:r>
              <a:rPr lang="en-GB" dirty="0">
                <a:solidFill>
                  <a:prstClr val="black"/>
                </a:solidFill>
              </a:rPr>
              <a:t>ACE work manifesting in improvements in gatekeeping and out of hospital offer.</a:t>
            </a:r>
          </a:p>
          <a:p>
            <a:r>
              <a:rPr lang="en-GB" b="1" dirty="0">
                <a:solidFill>
                  <a:srgbClr val="1F497D"/>
                </a:solidFill>
              </a:rPr>
              <a:t>Older Adults</a:t>
            </a:r>
          </a:p>
          <a:p>
            <a:r>
              <a:rPr lang="en-GB" dirty="0">
                <a:solidFill>
                  <a:prstClr val="black"/>
                </a:solidFill>
              </a:rPr>
              <a:t>Continuing the success of strengthening the IHTT team and their offer support more people at home.</a:t>
            </a:r>
          </a:p>
          <a:p>
            <a:r>
              <a:rPr lang="en-GB" dirty="0">
                <a:solidFill>
                  <a:prstClr val="black"/>
                </a:solidFill>
              </a:rPr>
              <a:t>MAS significant backlog and unmet need – recovery plan in place.</a:t>
            </a:r>
          </a:p>
          <a:p>
            <a:r>
              <a:rPr lang="en-GB" b="1" dirty="0">
                <a:solidFill>
                  <a:srgbClr val="1F497D"/>
                </a:solidFill>
              </a:rPr>
              <a:t>Community and Wellbeing Services</a:t>
            </a:r>
          </a:p>
          <a:p>
            <a:r>
              <a:rPr lang="en-GB" dirty="0">
                <a:solidFill>
                  <a:prstClr val="black"/>
                </a:solidFill>
              </a:rPr>
              <a:t>Particular focus on PCN alignment and responding to local need/demand. Health inequalities agenda to improve access for specific communities and groups of people. Significant backlog of people needing access to psychological therapies. </a:t>
            </a:r>
          </a:p>
          <a:p>
            <a:r>
              <a:rPr lang="en-GB" b="1" dirty="0">
                <a:solidFill>
                  <a:srgbClr val="1F497D"/>
                </a:solidFill>
              </a:rPr>
              <a:t>Learning Disabilities</a:t>
            </a:r>
          </a:p>
          <a:p>
            <a:r>
              <a:rPr lang="en-GB" dirty="0">
                <a:solidFill>
                  <a:prstClr val="black"/>
                </a:solidFill>
              </a:rPr>
              <a:t>Continued focus on physical health and wellbeing. Restarting group work and supporting partners to restart invaluable services. The gaps in pathways have created real issues for people and families.</a:t>
            </a:r>
          </a:p>
          <a:p>
            <a:endParaRPr lang="en-GB" dirty="0">
              <a:solidFill>
                <a:prstClr val="black"/>
              </a:solidFill>
            </a:endParaRPr>
          </a:p>
          <a:p>
            <a:endParaRPr lang="en-GB" dirty="0">
              <a:solidFill>
                <a:prstClr val="black"/>
              </a:solidFill>
            </a:endParaRPr>
          </a:p>
        </p:txBody>
      </p:sp>
    </p:spTree>
    <p:extLst>
      <p:ext uri="{BB962C8B-B14F-4D97-AF65-F5344CB8AC3E}">
        <p14:creationId xmlns:p14="http://schemas.microsoft.com/office/powerpoint/2010/main" val="3021130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1135</Words>
  <Application>Microsoft Office PowerPoint</Application>
  <PresentationFormat>On-screen Show (4:3)</PresentationFormat>
  <Paragraphs>139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Kenyon Alison</dc:creator>
  <cp:lastModifiedBy>Kenyon Alison</cp:lastModifiedBy>
  <cp:revision>1</cp:revision>
  <dcterms:created xsi:type="dcterms:W3CDTF">2021-06-30T16:03:26Z</dcterms:created>
  <dcterms:modified xsi:type="dcterms:W3CDTF">2021-07-01T11:11:50Z</dcterms:modified>
</cp:coreProperties>
</file>