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2" r:id="rId5"/>
    <p:sldId id="263" r:id="rId6"/>
    <p:sldId id="264" r:id="rId7"/>
    <p:sldId id="265" r:id="rId8"/>
    <p:sldId id="269" r:id="rId9"/>
    <p:sldId id="267" r:id="rId10"/>
    <p:sldId id="268" r:id="rId11"/>
    <p:sldId id="270" r:id="rId12"/>
    <p:sldId id="258" r:id="rId13"/>
    <p:sldId id="260" r:id="rId14"/>
    <p:sldId id="261" r:id="rId15"/>
    <p:sldId id="256" r:id="rId16"/>
  </p:sldIdLst>
  <p:sldSz cx="9753600" cy="73152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Open Sans" panose="020B060603050402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59" autoAdjust="0"/>
  </p:normalViewPr>
  <p:slideViewPr>
    <p:cSldViewPr>
      <p:cViewPr>
        <p:scale>
          <a:sx n="67" d="100"/>
          <a:sy n="67" d="100"/>
        </p:scale>
        <p:origin x="113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18" Type="http://schemas.openxmlformats.org/officeDocument/2006/relationships/image" Target="../media/image26.svg"/><Relationship Id="rId26" Type="http://schemas.openxmlformats.org/officeDocument/2006/relationships/image" Target="../media/image34.svg"/><Relationship Id="rId3" Type="http://schemas.openxmlformats.org/officeDocument/2006/relationships/image" Target="../media/image11.svg"/><Relationship Id="rId21" Type="http://schemas.openxmlformats.org/officeDocument/2006/relationships/image" Target="../media/image29.pn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image" Target="../media/image10.png"/><Relationship Id="rId16" Type="http://schemas.openxmlformats.org/officeDocument/2006/relationships/image" Target="../media/image24.svg"/><Relationship Id="rId20" Type="http://schemas.openxmlformats.org/officeDocument/2006/relationships/image" Target="../media/image28.sv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24" Type="http://schemas.openxmlformats.org/officeDocument/2006/relationships/image" Target="../media/image32.svg"/><Relationship Id="rId5" Type="http://schemas.openxmlformats.org/officeDocument/2006/relationships/image" Target="../media/image13.svg"/><Relationship Id="rId15" Type="http://schemas.openxmlformats.org/officeDocument/2006/relationships/image" Target="../media/image23.png"/><Relationship Id="rId23" Type="http://schemas.openxmlformats.org/officeDocument/2006/relationships/image" Target="../media/image31.png"/><Relationship Id="rId28" Type="http://schemas.openxmlformats.org/officeDocument/2006/relationships/image" Target="../media/image36.sv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Relationship Id="rId14" Type="http://schemas.openxmlformats.org/officeDocument/2006/relationships/image" Target="../media/image22.tiff"/><Relationship Id="rId22" Type="http://schemas.openxmlformats.org/officeDocument/2006/relationships/image" Target="../media/image30.svg"/><Relationship Id="rId27" Type="http://schemas.openxmlformats.org/officeDocument/2006/relationships/image" Target="../media/image35.png"/><Relationship Id="rId30" Type="http://schemas.openxmlformats.org/officeDocument/2006/relationships/image" Target="../media/image3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61531A-D088-DE48-A283-19FF846604E7}"/>
              </a:ext>
            </a:extLst>
          </p:cNvPr>
          <p:cNvGrpSpPr/>
          <p:nvPr/>
        </p:nvGrpSpPr>
        <p:grpSpPr>
          <a:xfrm>
            <a:off x="-212141" y="-21891"/>
            <a:ext cx="3411637" cy="1818330"/>
            <a:chOff x="0" y="0"/>
            <a:chExt cx="1622897" cy="86496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AE1902-D7C2-BA46-8391-DCBF09B40C3D}"/>
                </a:ext>
              </a:extLst>
            </p:cNvPr>
            <p:cNvSpPr/>
            <p:nvPr/>
          </p:nvSpPr>
          <p:spPr>
            <a:xfrm>
              <a:off x="0" y="0"/>
              <a:ext cx="1622897" cy="864969"/>
            </a:xfrm>
            <a:custGeom>
              <a:avLst/>
              <a:gdLst/>
              <a:ahLst/>
              <a:cxnLst/>
              <a:rect l="l" t="t" r="r" b="b"/>
              <a:pathLst>
                <a:path w="1622897" h="864969">
                  <a:moveTo>
                    <a:pt x="1498437" y="864969"/>
                  </a:moveTo>
                  <a:lnTo>
                    <a:pt x="124460" y="864969"/>
                  </a:lnTo>
                  <a:cubicBezTo>
                    <a:pt x="55880" y="864969"/>
                    <a:pt x="0" y="809089"/>
                    <a:pt x="0" y="7405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8437" y="0"/>
                  </a:lnTo>
                  <a:cubicBezTo>
                    <a:pt x="1567017" y="0"/>
                    <a:pt x="1622897" y="55880"/>
                    <a:pt x="1622897" y="124460"/>
                  </a:cubicBezTo>
                  <a:lnTo>
                    <a:pt x="1622897" y="740509"/>
                  </a:lnTo>
                  <a:cubicBezTo>
                    <a:pt x="1622897" y="809089"/>
                    <a:pt x="1567017" y="864969"/>
                    <a:pt x="1498437" y="864969"/>
                  </a:cubicBezTo>
                  <a:close/>
                </a:path>
              </a:pathLst>
            </a:custGeom>
            <a:solidFill>
              <a:srgbClr val="D7D765"/>
            </a:solidFill>
          </p:spPr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DF8A845D-D8BD-234F-9B19-9F5235E63579}"/>
              </a:ext>
            </a:extLst>
          </p:cNvPr>
          <p:cNvSpPr txBox="1"/>
          <p:nvPr/>
        </p:nvSpPr>
        <p:spPr>
          <a:xfrm>
            <a:off x="4876800" y="304800"/>
            <a:ext cx="4267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structure,</a:t>
            </a:r>
          </a:p>
          <a:p>
            <a:pPr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dynamics and impact</a:t>
            </a:r>
          </a:p>
          <a:p>
            <a:pPr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the voluntary,</a:t>
            </a:r>
          </a:p>
          <a:p>
            <a:pPr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community and social</a:t>
            </a:r>
          </a:p>
          <a:p>
            <a:pPr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enterprise sector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69EA2-2DD0-384D-9AFB-2F2330545550}"/>
              </a:ext>
            </a:extLst>
          </p:cNvPr>
          <p:cNvSpPr txBox="1"/>
          <p:nvPr/>
        </p:nvSpPr>
        <p:spPr>
          <a:xfrm>
            <a:off x="3581400" y="3221235"/>
            <a:ext cx="556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study of West Yorkshire Combined Authority</a:t>
            </a:r>
          </a:p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West Yorkshire and Harrogate Health and Care Partnership, and Humber, Coast and Vale Health and Care Partnership areas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199BF7-28B2-8741-9D28-B186EB3E5830}"/>
              </a:ext>
            </a:extLst>
          </p:cNvPr>
          <p:cNvSpPr txBox="1"/>
          <p:nvPr/>
        </p:nvSpPr>
        <p:spPr>
          <a:xfrm>
            <a:off x="228600" y="76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An independent, expert report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26433-43D2-ED41-A2B3-D292F63C17D1}"/>
              </a:ext>
            </a:extLst>
          </p:cNvPr>
          <p:cNvSpPr/>
          <p:nvPr/>
        </p:nvSpPr>
        <p:spPr>
          <a:xfrm>
            <a:off x="6172200" y="6576504"/>
            <a:ext cx="3104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 2021 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F9AB8-0101-8B48-87A3-F25462E8D2A6}"/>
              </a:ext>
            </a:extLst>
          </p:cNvPr>
          <p:cNvSpPr txBox="1"/>
          <p:nvPr/>
        </p:nvSpPr>
        <p:spPr>
          <a:xfrm>
            <a:off x="3581400" y="4906564"/>
            <a:ext cx="556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Tony Chapman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Professor of Policy and Practice</a:t>
            </a:r>
          </a:p>
          <a:p>
            <a:pPr algn="r"/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 Chad’s College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Durham University</a:t>
            </a:r>
          </a:p>
        </p:txBody>
      </p:sp>
    </p:spTree>
    <p:extLst>
      <p:ext uri="{BB962C8B-B14F-4D97-AF65-F5344CB8AC3E}">
        <p14:creationId xmlns:p14="http://schemas.microsoft.com/office/powerpoint/2010/main" val="1880889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7132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76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772915" y="5581833"/>
            <a:ext cx="748325" cy="9750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386953" y="5987238"/>
            <a:ext cx="568898" cy="5696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7435"/>
          <a:stretch>
            <a:fillRect/>
          </a:stretch>
        </p:blipFill>
        <p:spPr>
          <a:xfrm>
            <a:off x="2028791" y="5449730"/>
            <a:ext cx="738084" cy="113395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564285" y="3721203"/>
            <a:ext cx="767396" cy="11518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99774" y="5255175"/>
            <a:ext cx="738083" cy="9759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203790">
            <a:off x="715164" y="5371381"/>
            <a:ext cx="783693" cy="1014489"/>
          </a:xfrm>
          <a:prstGeom prst="rect">
            <a:avLst/>
          </a:prstGeom>
        </p:spPr>
      </p:pic>
      <p:grpSp>
        <p:nvGrpSpPr>
          <p:cNvPr id="16" name="Group 16"/>
          <p:cNvGrpSpPr>
            <a:grpSpLocks noChangeAspect="1"/>
          </p:cNvGrpSpPr>
          <p:nvPr/>
        </p:nvGrpSpPr>
        <p:grpSpPr>
          <a:xfrm rot="498177">
            <a:off x="3436891" y="3175880"/>
            <a:ext cx="246019" cy="230160"/>
            <a:chOff x="0" y="0"/>
            <a:chExt cx="1615440" cy="1511300"/>
          </a:xfrm>
        </p:grpSpPr>
        <p:sp>
          <p:nvSpPr>
            <p:cNvPr id="17" name="Freeform 17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18" name="Group 18"/>
          <p:cNvGrpSpPr>
            <a:grpSpLocks noChangeAspect="1"/>
          </p:cNvGrpSpPr>
          <p:nvPr/>
        </p:nvGrpSpPr>
        <p:grpSpPr>
          <a:xfrm rot="498177">
            <a:off x="2990942" y="2996061"/>
            <a:ext cx="246019" cy="230160"/>
            <a:chOff x="0" y="0"/>
            <a:chExt cx="1615440" cy="1511300"/>
          </a:xfrm>
        </p:grpSpPr>
        <p:sp>
          <p:nvSpPr>
            <p:cNvPr id="19" name="Freeform 19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grpSp>
        <p:nvGrpSpPr>
          <p:cNvPr id="20" name="Group 20"/>
          <p:cNvGrpSpPr>
            <a:grpSpLocks noChangeAspect="1"/>
          </p:cNvGrpSpPr>
          <p:nvPr/>
        </p:nvGrpSpPr>
        <p:grpSpPr>
          <a:xfrm rot="3446128">
            <a:off x="3219860" y="3096016"/>
            <a:ext cx="217339" cy="203328"/>
            <a:chOff x="0" y="0"/>
            <a:chExt cx="1615440" cy="1511300"/>
          </a:xfrm>
        </p:grpSpPr>
        <p:sp>
          <p:nvSpPr>
            <p:cNvPr id="21" name="Freeform 21"/>
            <p:cNvSpPr/>
            <p:nvPr/>
          </p:nvSpPr>
          <p:spPr>
            <a:xfrm>
              <a:off x="-8890" y="-8890"/>
              <a:ext cx="1633220" cy="1530350"/>
            </a:xfrm>
            <a:custGeom>
              <a:avLst/>
              <a:gdLst/>
              <a:ahLst/>
              <a:cxnLst/>
              <a:rect l="l" t="t" r="r" b="b"/>
              <a:pathLst>
                <a:path w="1633220" h="1530350">
                  <a:moveTo>
                    <a:pt x="852170" y="36830"/>
                  </a:moveTo>
                  <a:lnTo>
                    <a:pt x="1010920" y="535940"/>
                  </a:lnTo>
                  <a:cubicBezTo>
                    <a:pt x="1014730" y="547370"/>
                    <a:pt x="1024890" y="553720"/>
                    <a:pt x="1036320" y="553720"/>
                  </a:cubicBezTo>
                  <a:lnTo>
                    <a:pt x="1597660" y="549910"/>
                  </a:lnTo>
                  <a:cubicBezTo>
                    <a:pt x="1623060" y="549910"/>
                    <a:pt x="1633220" y="581660"/>
                    <a:pt x="1612900" y="596900"/>
                  </a:cubicBezTo>
                  <a:lnTo>
                    <a:pt x="1155700" y="923290"/>
                  </a:lnTo>
                  <a:cubicBezTo>
                    <a:pt x="1146810" y="929640"/>
                    <a:pt x="1143000" y="942340"/>
                    <a:pt x="1146810" y="952500"/>
                  </a:cubicBezTo>
                  <a:lnTo>
                    <a:pt x="1324610" y="1484630"/>
                  </a:lnTo>
                  <a:cubicBezTo>
                    <a:pt x="1332230" y="1508760"/>
                    <a:pt x="1305560" y="1529080"/>
                    <a:pt x="1285240" y="1513840"/>
                  </a:cubicBezTo>
                  <a:lnTo>
                    <a:pt x="838200" y="1187450"/>
                  </a:lnTo>
                  <a:cubicBezTo>
                    <a:pt x="824230" y="1177290"/>
                    <a:pt x="807720" y="1177290"/>
                    <a:pt x="793750" y="1187450"/>
                  </a:cubicBezTo>
                  <a:lnTo>
                    <a:pt x="347980" y="1515110"/>
                  </a:lnTo>
                  <a:cubicBezTo>
                    <a:pt x="327660" y="1530350"/>
                    <a:pt x="299720" y="1510030"/>
                    <a:pt x="308610" y="1485900"/>
                  </a:cubicBezTo>
                  <a:lnTo>
                    <a:pt x="486410" y="953770"/>
                  </a:lnTo>
                  <a:cubicBezTo>
                    <a:pt x="490220" y="943610"/>
                    <a:pt x="486410" y="930910"/>
                    <a:pt x="477520" y="924560"/>
                  </a:cubicBezTo>
                  <a:lnTo>
                    <a:pt x="20320" y="598170"/>
                  </a:lnTo>
                  <a:cubicBezTo>
                    <a:pt x="0" y="582930"/>
                    <a:pt x="10160" y="551180"/>
                    <a:pt x="35560" y="551180"/>
                  </a:cubicBezTo>
                  <a:lnTo>
                    <a:pt x="596900" y="554990"/>
                  </a:lnTo>
                  <a:cubicBezTo>
                    <a:pt x="608330" y="554990"/>
                    <a:pt x="618490" y="547370"/>
                    <a:pt x="622300" y="537210"/>
                  </a:cubicBezTo>
                  <a:lnTo>
                    <a:pt x="779780" y="36830"/>
                  </a:lnTo>
                  <a:cubicBezTo>
                    <a:pt x="792480" y="0"/>
                    <a:pt x="840740" y="0"/>
                    <a:pt x="852170" y="36830"/>
                  </a:cubicBezTo>
                  <a:close/>
                </a:path>
              </a:pathLst>
            </a:custGeom>
            <a:solidFill>
              <a:srgbClr val="FFBD59"/>
            </a:solidFill>
          </p:spPr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5A0AF7C3-50ED-F944-8DA2-6D20B4F0FFC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053827" y="919317"/>
            <a:ext cx="2082800" cy="2463800"/>
          </a:xfrm>
          <a:prstGeom prst="rect">
            <a:avLst/>
          </a:prstGeom>
        </p:spPr>
      </p:pic>
      <p:grpSp>
        <p:nvGrpSpPr>
          <p:cNvPr id="47" name="Group 9">
            <a:extLst>
              <a:ext uri="{FF2B5EF4-FFF2-40B4-BE49-F238E27FC236}">
                <a16:creationId xmlns:a16="http://schemas.microsoft.com/office/drawing/2014/main" id="{1D01FE2E-7648-D846-A91C-C8376A77E8C7}"/>
              </a:ext>
            </a:extLst>
          </p:cNvPr>
          <p:cNvGrpSpPr/>
          <p:nvPr/>
        </p:nvGrpSpPr>
        <p:grpSpPr>
          <a:xfrm>
            <a:off x="7023823" y="5457433"/>
            <a:ext cx="813508" cy="1059945"/>
            <a:chOff x="0" y="0"/>
            <a:chExt cx="1084678" cy="1413261"/>
          </a:xfrm>
        </p:grpSpPr>
        <p:pic>
          <p:nvPicPr>
            <p:cNvPr id="48" name="Picture 10">
              <a:extLst>
                <a:ext uri="{FF2B5EF4-FFF2-40B4-BE49-F238E27FC236}">
                  <a16:creationId xmlns:a16="http://schemas.microsoft.com/office/drawing/2014/main" id="{3FFE95D6-CC3C-8748-ADEA-AA2D1ED9A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5293392">
              <a:off x="531641" y="107614"/>
              <a:ext cx="167367" cy="446311"/>
            </a:xfrm>
            <a:prstGeom prst="rect">
              <a:avLst/>
            </a:prstGeom>
          </p:spPr>
        </p:pic>
        <p:pic>
          <p:nvPicPr>
            <p:cNvPr id="49" name="Picture 11">
              <a:extLst>
                <a:ext uri="{FF2B5EF4-FFF2-40B4-BE49-F238E27FC236}">
                  <a16:creationId xmlns:a16="http://schemas.microsoft.com/office/drawing/2014/main" id="{48F2030E-A62C-0C4D-9C05-EC55A2712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84678" cy="1413261"/>
            </a:xfrm>
            <a:prstGeom prst="rect">
              <a:avLst/>
            </a:prstGeom>
          </p:spPr>
        </p:pic>
      </p:grpSp>
      <p:grpSp>
        <p:nvGrpSpPr>
          <p:cNvPr id="50" name="Group 12">
            <a:extLst>
              <a:ext uri="{FF2B5EF4-FFF2-40B4-BE49-F238E27FC236}">
                <a16:creationId xmlns:a16="http://schemas.microsoft.com/office/drawing/2014/main" id="{89A61C40-A65F-1F43-BC9F-E10C38726469}"/>
              </a:ext>
            </a:extLst>
          </p:cNvPr>
          <p:cNvGrpSpPr/>
          <p:nvPr/>
        </p:nvGrpSpPr>
        <p:grpSpPr>
          <a:xfrm>
            <a:off x="5908088" y="3760418"/>
            <a:ext cx="754104" cy="1158562"/>
            <a:chOff x="0" y="0"/>
            <a:chExt cx="1005472" cy="1544750"/>
          </a:xfrm>
        </p:grpSpPr>
        <p:pic>
          <p:nvPicPr>
            <p:cNvPr id="51" name="Picture 13">
              <a:extLst>
                <a:ext uri="{FF2B5EF4-FFF2-40B4-BE49-F238E27FC236}">
                  <a16:creationId xmlns:a16="http://schemas.microsoft.com/office/drawing/2014/main" id="{B096954E-A1EC-ED44-A448-8C57635A7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4081798">
              <a:off x="257456" y="549219"/>
              <a:ext cx="167367" cy="446311"/>
            </a:xfrm>
            <a:prstGeom prst="rect">
              <a:avLst/>
            </a:prstGeom>
          </p:spPr>
        </p:pic>
        <p:pic>
          <p:nvPicPr>
            <p:cNvPr id="52" name="Picture 14">
              <a:extLst>
                <a:ext uri="{FF2B5EF4-FFF2-40B4-BE49-F238E27FC236}">
                  <a16:creationId xmlns:a16="http://schemas.microsoft.com/office/drawing/2014/main" id="{688457F1-A6CC-0E4B-A84E-78D5286E2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 b="7435"/>
            <a:stretch>
              <a:fillRect/>
            </a:stretch>
          </p:blipFill>
          <p:spPr>
            <a:xfrm>
              <a:off x="0" y="0"/>
              <a:ext cx="1005472" cy="1544750"/>
            </a:xfrm>
            <a:prstGeom prst="rect">
              <a:avLst/>
            </a:prstGeom>
          </p:spPr>
        </p:pic>
      </p:grpSp>
      <p:grpSp>
        <p:nvGrpSpPr>
          <p:cNvPr id="53" name="Group 15">
            <a:extLst>
              <a:ext uri="{FF2B5EF4-FFF2-40B4-BE49-F238E27FC236}">
                <a16:creationId xmlns:a16="http://schemas.microsoft.com/office/drawing/2014/main" id="{C69EA92A-11B3-EF49-BFA6-A7FDB96C9703}"/>
              </a:ext>
            </a:extLst>
          </p:cNvPr>
          <p:cNvGrpSpPr/>
          <p:nvPr/>
        </p:nvGrpSpPr>
        <p:grpSpPr>
          <a:xfrm>
            <a:off x="712744" y="3504415"/>
            <a:ext cx="788531" cy="991385"/>
            <a:chOff x="0" y="0"/>
            <a:chExt cx="1051374" cy="1321846"/>
          </a:xfrm>
        </p:grpSpPr>
        <p:pic>
          <p:nvPicPr>
            <p:cNvPr id="54" name="Picture 16">
              <a:extLst>
                <a:ext uri="{FF2B5EF4-FFF2-40B4-BE49-F238E27FC236}">
                  <a16:creationId xmlns:a16="http://schemas.microsoft.com/office/drawing/2014/main" id="{8F50E748-F50B-B340-91A0-39591E7BF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/>
            </a:stretch>
          </p:blipFill>
          <p:spPr>
            <a:xfrm rot="-5799179" flipV="1">
              <a:off x="501198" y="214304"/>
              <a:ext cx="260916" cy="254067"/>
            </a:xfrm>
            <a:prstGeom prst="rect">
              <a:avLst/>
            </a:prstGeom>
          </p:spPr>
        </p:pic>
        <p:pic>
          <p:nvPicPr>
            <p:cNvPr id="55" name="Picture 17">
              <a:extLst>
                <a:ext uri="{FF2B5EF4-FFF2-40B4-BE49-F238E27FC236}">
                  <a16:creationId xmlns:a16="http://schemas.microsoft.com/office/drawing/2014/main" id="{CB3E937B-6CA8-C94E-8E88-D3558577D2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/>
            <a:stretch>
              <a:fillRect/>
            </a:stretch>
          </p:blipFill>
          <p:spPr>
            <a:xfrm rot="-203790">
              <a:off x="36647" y="27861"/>
              <a:ext cx="978080" cy="1266123"/>
            </a:xfrm>
            <a:prstGeom prst="rect">
              <a:avLst/>
            </a:prstGeom>
          </p:spPr>
        </p:pic>
      </p:grpSp>
      <p:pic>
        <p:nvPicPr>
          <p:cNvPr id="56" name="Picture 18">
            <a:extLst>
              <a:ext uri="{FF2B5EF4-FFF2-40B4-BE49-F238E27FC236}">
                <a16:creationId xmlns:a16="http://schemas.microsoft.com/office/drawing/2014/main" id="{13CE7EAF-2627-B543-9224-C0C97759696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alphaModFix amt="9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 rot="251621">
            <a:off x="1675983" y="3684493"/>
            <a:ext cx="772915" cy="1022036"/>
          </a:xfrm>
          <a:prstGeom prst="rect">
            <a:avLst/>
          </a:prstGeom>
        </p:spPr>
      </p:pic>
      <p:grpSp>
        <p:nvGrpSpPr>
          <p:cNvPr id="58" name="Group 9">
            <a:extLst>
              <a:ext uri="{FF2B5EF4-FFF2-40B4-BE49-F238E27FC236}">
                <a16:creationId xmlns:a16="http://schemas.microsoft.com/office/drawing/2014/main" id="{44F7E7C2-42B0-1F48-81F8-FFA450EAF540}"/>
              </a:ext>
            </a:extLst>
          </p:cNvPr>
          <p:cNvGrpSpPr/>
          <p:nvPr/>
        </p:nvGrpSpPr>
        <p:grpSpPr>
          <a:xfrm>
            <a:off x="7023823" y="4180041"/>
            <a:ext cx="813508" cy="1059945"/>
            <a:chOff x="0" y="0"/>
            <a:chExt cx="1084678" cy="1413261"/>
          </a:xfrm>
        </p:grpSpPr>
        <p:pic>
          <p:nvPicPr>
            <p:cNvPr id="59" name="Picture 10">
              <a:extLst>
                <a:ext uri="{FF2B5EF4-FFF2-40B4-BE49-F238E27FC236}">
                  <a16:creationId xmlns:a16="http://schemas.microsoft.com/office/drawing/2014/main" id="{10859D89-1ECB-2E42-B6CC-4814248B7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5293392">
              <a:off x="531641" y="107614"/>
              <a:ext cx="167367" cy="446311"/>
            </a:xfrm>
            <a:prstGeom prst="rect">
              <a:avLst/>
            </a:prstGeom>
          </p:spPr>
        </p:pic>
        <p:pic>
          <p:nvPicPr>
            <p:cNvPr id="60" name="Picture 11">
              <a:extLst>
                <a:ext uri="{FF2B5EF4-FFF2-40B4-BE49-F238E27FC236}">
                  <a16:creationId xmlns:a16="http://schemas.microsoft.com/office/drawing/2014/main" id="{81CAD380-1A83-E744-BE62-C4380CFB36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3849088">
              <a:off x="190173" y="157533"/>
              <a:ext cx="146102" cy="389604"/>
            </a:xfrm>
            <a:prstGeom prst="rect">
              <a:avLst/>
            </a:prstGeom>
          </p:spPr>
        </p:pic>
        <p:pic>
          <p:nvPicPr>
            <p:cNvPr id="61" name="Picture 12">
              <a:extLst>
                <a:ext uri="{FF2B5EF4-FFF2-40B4-BE49-F238E27FC236}">
                  <a16:creationId xmlns:a16="http://schemas.microsoft.com/office/drawing/2014/main" id="{C1BD8C7B-6385-E541-87F5-2DF02B7F0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084678" cy="1413261"/>
            </a:xfrm>
            <a:prstGeom prst="rect">
              <a:avLst/>
            </a:prstGeom>
          </p:spPr>
        </p:pic>
      </p:grpSp>
      <p:pic>
        <p:nvPicPr>
          <p:cNvPr id="62" name="Picture 13">
            <a:extLst>
              <a:ext uri="{FF2B5EF4-FFF2-40B4-BE49-F238E27FC236}">
                <a16:creationId xmlns:a16="http://schemas.microsoft.com/office/drawing/2014/main" id="{85B6512C-A949-4A41-8F9E-B9857AEDD84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8456945" y="3987497"/>
            <a:ext cx="618453" cy="619227"/>
          </a:xfrm>
          <a:prstGeom prst="rect">
            <a:avLst/>
          </a:prstGeom>
        </p:spPr>
      </p:pic>
      <p:pic>
        <p:nvPicPr>
          <p:cNvPr id="63" name="Picture 14">
            <a:extLst>
              <a:ext uri="{FF2B5EF4-FFF2-40B4-BE49-F238E27FC236}">
                <a16:creationId xmlns:a16="http://schemas.microsoft.com/office/drawing/2014/main" id="{7E3AE521-A7AF-D241-99A5-633260C5069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8472327" y="4884878"/>
            <a:ext cx="618453" cy="619227"/>
          </a:xfrm>
          <a:prstGeom prst="rect">
            <a:avLst/>
          </a:prstGeom>
        </p:spPr>
      </p:pic>
      <p:grpSp>
        <p:nvGrpSpPr>
          <p:cNvPr id="64" name="Group 15">
            <a:extLst>
              <a:ext uri="{FF2B5EF4-FFF2-40B4-BE49-F238E27FC236}">
                <a16:creationId xmlns:a16="http://schemas.microsoft.com/office/drawing/2014/main" id="{D4B1A90D-CFDE-A748-AD38-B68D65935F3C}"/>
              </a:ext>
            </a:extLst>
          </p:cNvPr>
          <p:cNvGrpSpPr/>
          <p:nvPr/>
        </p:nvGrpSpPr>
        <p:grpSpPr>
          <a:xfrm>
            <a:off x="8081536" y="5878625"/>
            <a:ext cx="618453" cy="619227"/>
            <a:chOff x="0" y="0"/>
            <a:chExt cx="824604" cy="825636"/>
          </a:xfrm>
        </p:grpSpPr>
        <p:pic>
          <p:nvPicPr>
            <p:cNvPr id="65" name="Picture 16">
              <a:extLst>
                <a:ext uri="{FF2B5EF4-FFF2-40B4-BE49-F238E27FC236}">
                  <a16:creationId xmlns:a16="http://schemas.microsoft.com/office/drawing/2014/main" id="{D6DF2A5F-C936-9C48-A95C-84B1AF23C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4587269">
              <a:off x="308278" y="21862"/>
              <a:ext cx="111205" cy="296546"/>
            </a:xfrm>
            <a:prstGeom prst="rect">
              <a:avLst/>
            </a:prstGeom>
          </p:spPr>
        </p:pic>
        <p:pic>
          <p:nvPicPr>
            <p:cNvPr id="66" name="Picture 17">
              <a:extLst>
                <a:ext uri="{FF2B5EF4-FFF2-40B4-BE49-F238E27FC236}">
                  <a16:creationId xmlns:a16="http://schemas.microsoft.com/office/drawing/2014/main" id="{51ABAF84-093E-4D4A-9344-C83DC2ADB7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24604" cy="825636"/>
            </a:xfrm>
            <a:prstGeom prst="rect">
              <a:avLst/>
            </a:prstGeom>
          </p:spPr>
        </p:pic>
      </p:grpSp>
      <p:grpSp>
        <p:nvGrpSpPr>
          <p:cNvPr id="67" name="Group 18">
            <a:extLst>
              <a:ext uri="{FF2B5EF4-FFF2-40B4-BE49-F238E27FC236}">
                <a16:creationId xmlns:a16="http://schemas.microsoft.com/office/drawing/2014/main" id="{B87428E3-7EF4-994E-AE3D-127A3B4F5EE7}"/>
              </a:ext>
            </a:extLst>
          </p:cNvPr>
          <p:cNvGrpSpPr/>
          <p:nvPr/>
        </p:nvGrpSpPr>
        <p:grpSpPr>
          <a:xfrm>
            <a:off x="8684607" y="5870698"/>
            <a:ext cx="618453" cy="619227"/>
            <a:chOff x="0" y="0"/>
            <a:chExt cx="824604" cy="825636"/>
          </a:xfrm>
        </p:grpSpPr>
        <p:pic>
          <p:nvPicPr>
            <p:cNvPr id="68" name="Picture 19">
              <a:extLst>
                <a:ext uri="{FF2B5EF4-FFF2-40B4-BE49-F238E27FC236}">
                  <a16:creationId xmlns:a16="http://schemas.microsoft.com/office/drawing/2014/main" id="{B913A8EB-758C-F942-93C0-39367C448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4587269">
              <a:off x="308278" y="21862"/>
              <a:ext cx="111205" cy="296546"/>
            </a:xfrm>
            <a:prstGeom prst="rect">
              <a:avLst/>
            </a:prstGeom>
          </p:spPr>
        </p:pic>
        <p:pic>
          <p:nvPicPr>
            <p:cNvPr id="69" name="Picture 20">
              <a:extLst>
                <a:ext uri="{FF2B5EF4-FFF2-40B4-BE49-F238E27FC236}">
                  <a16:creationId xmlns:a16="http://schemas.microsoft.com/office/drawing/2014/main" id="{17DC1693-AF31-F44E-B2A2-AB00E0AD5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824604" cy="8256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0861531A-D088-DE48-A283-19FF846604E7}"/>
              </a:ext>
            </a:extLst>
          </p:cNvPr>
          <p:cNvGrpSpPr/>
          <p:nvPr/>
        </p:nvGrpSpPr>
        <p:grpSpPr>
          <a:xfrm>
            <a:off x="-212141" y="-21891"/>
            <a:ext cx="3411637" cy="1818330"/>
            <a:chOff x="0" y="0"/>
            <a:chExt cx="1622897" cy="864969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CAE1902-D7C2-BA46-8391-DCBF09B40C3D}"/>
                </a:ext>
              </a:extLst>
            </p:cNvPr>
            <p:cNvSpPr/>
            <p:nvPr/>
          </p:nvSpPr>
          <p:spPr>
            <a:xfrm>
              <a:off x="0" y="0"/>
              <a:ext cx="1622897" cy="864969"/>
            </a:xfrm>
            <a:custGeom>
              <a:avLst/>
              <a:gdLst/>
              <a:ahLst/>
              <a:cxnLst/>
              <a:rect l="l" t="t" r="r" b="b"/>
              <a:pathLst>
                <a:path w="1622897" h="864969">
                  <a:moveTo>
                    <a:pt x="1498437" y="864969"/>
                  </a:moveTo>
                  <a:lnTo>
                    <a:pt x="124460" y="864969"/>
                  </a:lnTo>
                  <a:cubicBezTo>
                    <a:pt x="55880" y="864969"/>
                    <a:pt x="0" y="809089"/>
                    <a:pt x="0" y="74050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498437" y="0"/>
                  </a:lnTo>
                  <a:cubicBezTo>
                    <a:pt x="1567017" y="0"/>
                    <a:pt x="1622897" y="55880"/>
                    <a:pt x="1622897" y="124460"/>
                  </a:cubicBezTo>
                  <a:lnTo>
                    <a:pt x="1622897" y="740509"/>
                  </a:lnTo>
                  <a:cubicBezTo>
                    <a:pt x="1622897" y="809089"/>
                    <a:pt x="1567017" y="864969"/>
                    <a:pt x="1498437" y="864969"/>
                  </a:cubicBezTo>
                  <a:close/>
                </a:path>
              </a:pathLst>
            </a:custGeom>
            <a:solidFill>
              <a:srgbClr val="D7D765"/>
            </a:solidFill>
          </p:spPr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6199BF7-28B2-8741-9D28-B186EB3E5830}"/>
              </a:ext>
            </a:extLst>
          </p:cNvPr>
          <p:cNvSpPr txBox="1"/>
          <p:nvPr/>
        </p:nvSpPr>
        <p:spPr>
          <a:xfrm>
            <a:off x="228600" y="76200"/>
            <a:ext cx="2819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Based on most credible, available data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926433-43D2-ED41-A2B3-D292F63C17D1}"/>
              </a:ext>
            </a:extLst>
          </p:cNvPr>
          <p:cNvSpPr/>
          <p:nvPr/>
        </p:nvSpPr>
        <p:spPr>
          <a:xfrm>
            <a:off x="228600" y="3657600"/>
            <a:ext cx="31048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Commissioning partnership </a:t>
            </a:r>
          </a:p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this </a:t>
            </a:r>
          </a:p>
          <a:p>
            <a:r>
              <a:rPr lang="en-GB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analysis </a:t>
            </a:r>
            <a:endParaRPr lang="en-GB" sz="14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7A9DC2-45CF-A54D-A825-77E7EB879734}"/>
              </a:ext>
            </a:extLst>
          </p:cNvPr>
          <p:cNvSpPr txBox="1"/>
          <p:nvPr/>
        </p:nvSpPr>
        <p:spPr>
          <a:xfrm>
            <a:off x="4419600" y="304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drawn from</a:t>
            </a:r>
          </a:p>
          <a:p>
            <a:pPr algn="r"/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Third Sector Trends Survey </a:t>
            </a:r>
          </a:p>
          <a:p>
            <a:pPr algn="r"/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5B7EA1-0412-7441-B2D8-4CCF015CB3C0}"/>
              </a:ext>
            </a:extLst>
          </p:cNvPr>
          <p:cNvSpPr txBox="1"/>
          <p:nvPr/>
        </p:nvSpPr>
        <p:spPr>
          <a:xfrm>
            <a:off x="4417454" y="164585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Establishing a definitive evidence base for the sector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96CAC67-5BEF-6140-83CD-F0857C21C2B8}"/>
              </a:ext>
            </a:extLst>
          </p:cNvPr>
          <p:cNvSpPr/>
          <p:nvPr/>
        </p:nvSpPr>
        <p:spPr>
          <a:xfrm>
            <a:off x="3505200" y="2514600"/>
            <a:ext cx="57921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https://</a:t>
            </a:r>
            <a:r>
              <a:rPr lang="en-GB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www.communityfoundation.org.uk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606030504020204" pitchFamily="34" charset="0"/>
                <a:ea typeface="Open Sans Light" panose="020B0606030504020204" pitchFamily="34" charset="0"/>
                <a:cs typeface="Open Sans Light" panose="020B0606030504020204" pitchFamily="34" charset="0"/>
              </a:rPr>
              <a:t>/knowledge-and- leadership/third-sector-trends-research/ </a:t>
            </a:r>
          </a:p>
        </p:txBody>
      </p:sp>
      <p:pic>
        <p:nvPicPr>
          <p:cNvPr id="13" name="Picture 12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A9BF5397-3AE5-904B-94F3-3C9CDCA864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0" t="42748" r="36187" b="32500"/>
          <a:stretch/>
        </p:blipFill>
        <p:spPr>
          <a:xfrm>
            <a:off x="3504296" y="4107238"/>
            <a:ext cx="6249304" cy="315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70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16FFB4-981D-6B48-AE70-C30BF86E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25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D2C875-0865-0B4F-9DC2-D0BF1CB742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06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04175C-DB52-6A4C-9173-0FA505C197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17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1240CE-1372-D14B-8683-4377B08B7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95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F07E4C-DFD1-4044-974F-1B7E6E09F1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595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D0400F-AF94-9D44-BC07-39EEF58AA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5360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31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765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c value report WY slides " id="{9CCBA1A5-4F8C-CD49-8C0C-C8096062D637}" vid="{4E609D67-F7C5-AF4F-B332-520746B11BB7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EE04853DD3EC4BA2A0EBD80F41FC34" ma:contentTypeVersion="16" ma:contentTypeDescription="Create a new document." ma:contentTypeScope="" ma:versionID="5ce2ebd256df3f9a5ec29b31c377f2ec">
  <xsd:schema xmlns:xsd="http://www.w3.org/2001/XMLSchema" xmlns:xs="http://www.w3.org/2001/XMLSchema" xmlns:p="http://schemas.microsoft.com/office/2006/metadata/properties" xmlns:ns2="a5d25f7b-8536-44a8-9e5d-d8f75b48e7cd" xmlns:ns3="de86832f-b455-43f9-977e-028ad8431f24" targetNamespace="http://schemas.microsoft.com/office/2006/metadata/properties" ma:root="true" ma:fieldsID="0147da6417bf9cda7c28e181ddc0d460" ns2:_="" ns3:_="">
    <xsd:import namespace="a5d25f7b-8536-44a8-9e5d-d8f75b48e7cd"/>
    <xsd:import namespace="de86832f-b455-43f9-977e-028ad8431f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d25f7b-8536-44a8-9e5d-d8f75b48e7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ec9e75d-629b-456c-8e9d-0fd64f433aec}" ma:internalName="TaxCatchAll" ma:showField="CatchAllData" ma:web="a5d25f7b-8536-44a8-9e5d-d8f75b48e7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6832f-b455-43f9-977e-028ad8431f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86832f-b455-43f9-977e-028ad8431f24">
      <Terms xmlns="http://schemas.microsoft.com/office/infopath/2007/PartnerControls"/>
    </lcf76f155ced4ddcb4097134ff3c332f>
    <TaxCatchAll xmlns="a5d25f7b-8536-44a8-9e5d-d8f75b48e7cd" xsi:nil="true"/>
  </documentManagement>
</p:properties>
</file>

<file path=customXml/itemProps1.xml><?xml version="1.0" encoding="utf-8"?>
<ds:datastoreItem xmlns:ds="http://schemas.openxmlformats.org/officeDocument/2006/customXml" ds:itemID="{68294E14-5382-4D78-8559-E782E2FB2A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05788F-6AF8-4962-AD78-27CFC4143A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d25f7b-8536-44a8-9e5d-d8f75b48e7cd"/>
    <ds:schemaRef ds:uri="de86832f-b455-43f9-977e-028ad8431f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BE159E4-4874-46E4-9212-9E02C63EFB2B}">
  <ds:schemaRefs>
    <ds:schemaRef ds:uri="http://schemas.microsoft.com/office/2006/metadata/properties"/>
    <ds:schemaRef ds:uri="http://schemas.microsoft.com/office/infopath/2007/PartnerControls"/>
    <ds:schemaRef ds:uri="de86832f-b455-43f9-977e-028ad8431f24"/>
    <ds:schemaRef ds:uri="a5d25f7b-8536-44a8-9e5d-d8f75b48e7c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Economic value report WY slides </Template>
  <TotalTime>0</TotalTime>
  <Words>105</Words>
  <Application>Microsoft Office PowerPoint</Application>
  <PresentationFormat>Custom</PresentationFormat>
  <Paragraphs>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Open Sans</vt:lpstr>
      <vt:lpstr>Arial</vt:lpstr>
      <vt:lpstr>Calibri</vt:lpstr>
      <vt:lpstr>Open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Aishwarya Vijayakumar</dc:creator>
  <cp:lastModifiedBy>Aishwarya Vijayakumar</cp:lastModifiedBy>
  <cp:revision>1</cp:revision>
  <dcterms:created xsi:type="dcterms:W3CDTF">2022-11-08T12:48:04Z</dcterms:created>
  <dcterms:modified xsi:type="dcterms:W3CDTF">2022-11-08T12:48:24Z</dcterms:modified>
  <dc:identifier>DAEmnmfvjNI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0x0101002CEE04853DD3EC4BA2A0EBD80F41FC34</vt:lpwstr>
  </property>
</Properties>
</file>