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05" r:id="rId3"/>
    <p:sldMasterId id="2147483707" r:id="rId4"/>
  </p:sldMasterIdLst>
  <p:notesMasterIdLst>
    <p:notesMasterId r:id="rId32"/>
  </p:notesMasterIdLst>
  <p:sldIdLst>
    <p:sldId id="256" r:id="rId5"/>
    <p:sldId id="268" r:id="rId6"/>
    <p:sldId id="264" r:id="rId7"/>
    <p:sldId id="269" r:id="rId8"/>
    <p:sldId id="271" r:id="rId9"/>
    <p:sldId id="272" r:id="rId10"/>
    <p:sldId id="273" r:id="rId11"/>
    <p:sldId id="270" r:id="rId12"/>
    <p:sldId id="277" r:id="rId13"/>
    <p:sldId id="292" r:id="rId14"/>
    <p:sldId id="293" r:id="rId15"/>
    <p:sldId id="280" r:id="rId16"/>
    <p:sldId id="295" r:id="rId17"/>
    <p:sldId id="282" r:id="rId18"/>
    <p:sldId id="294" r:id="rId19"/>
    <p:sldId id="281" r:id="rId20"/>
    <p:sldId id="265" r:id="rId21"/>
    <p:sldId id="283" r:id="rId22"/>
    <p:sldId id="284" r:id="rId23"/>
    <p:sldId id="285" r:id="rId24"/>
    <p:sldId id="261" r:id="rId25"/>
    <p:sldId id="286" r:id="rId26"/>
    <p:sldId id="287" r:id="rId27"/>
    <p:sldId id="288" r:id="rId28"/>
    <p:sldId id="289" r:id="rId29"/>
    <p:sldId id="290" r:id="rId30"/>
    <p:sldId id="291" r:id="rId31"/>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B2767"/>
    <a:srgbClr val="7C5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6370" autoAdjust="0"/>
  </p:normalViewPr>
  <p:slideViewPr>
    <p:cSldViewPr snapToGrid="0" snapToObjects="1">
      <p:cViewPr varScale="1">
        <p:scale>
          <a:sx n="51" d="100"/>
          <a:sy n="51" d="100"/>
        </p:scale>
        <p:origin x="1472" y="52"/>
      </p:cViewPr>
      <p:guideLst>
        <p:guide orient="horz" pos="2381"/>
        <p:guide pos="3367"/>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ADA93-E21F-453D-A60E-3F5CF229BC2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GB"/>
        </a:p>
      </dgm:t>
    </dgm:pt>
    <dgm:pt modelId="{89AA203B-831F-420C-A77F-4EFA589EA4A9}">
      <dgm:prSet/>
      <dgm:spPr/>
      <dgm:t>
        <a:bodyPr/>
        <a:lstStyle/>
        <a:p>
          <a:r>
            <a:rPr lang="en-GB" dirty="0">
              <a:latin typeface="Arial" panose="020B0604020202020204" pitchFamily="34" charset="0"/>
              <a:cs typeface="Arial" panose="020B0604020202020204" pitchFamily="34" charset="0"/>
            </a:rPr>
            <a:t>Safety</a:t>
          </a:r>
        </a:p>
      </dgm:t>
    </dgm:pt>
    <dgm:pt modelId="{BD5C388E-3D0B-4F96-A4BF-BC44CF0C290B}" type="parTrans" cxnId="{6806A924-D985-4222-AB91-6A84EDD2094D}">
      <dgm:prSet/>
      <dgm:spPr/>
      <dgm:t>
        <a:bodyPr/>
        <a:lstStyle/>
        <a:p>
          <a:endParaRPr lang="en-GB"/>
        </a:p>
      </dgm:t>
    </dgm:pt>
    <dgm:pt modelId="{82E40FC5-02B1-43F8-876A-76B0FCB9827C}" type="sibTrans" cxnId="{6806A924-D985-4222-AB91-6A84EDD2094D}">
      <dgm:prSet/>
      <dgm:spPr/>
      <dgm:t>
        <a:bodyPr/>
        <a:lstStyle/>
        <a:p>
          <a:endParaRPr lang="en-GB"/>
        </a:p>
      </dgm:t>
    </dgm:pt>
    <dgm:pt modelId="{F497ACCC-6173-4715-8F27-BED57480EAB2}">
      <dgm:prSet/>
      <dgm:spPr/>
      <dgm:t>
        <a:bodyPr/>
        <a:lstStyle/>
        <a:p>
          <a:r>
            <a:rPr lang="en-GB" dirty="0">
              <a:latin typeface="Arial" panose="020B0604020202020204" pitchFamily="34" charset="0"/>
              <a:cs typeface="Arial" panose="020B0604020202020204" pitchFamily="34" charset="0"/>
            </a:rPr>
            <a:t>Peer support and mutual self-help</a:t>
          </a:r>
        </a:p>
      </dgm:t>
    </dgm:pt>
    <dgm:pt modelId="{ADABE56B-447E-4B12-AFFA-654F90E34132}" type="parTrans" cxnId="{510D648F-8E38-4F0C-9451-A630A5C0AE1D}">
      <dgm:prSet/>
      <dgm:spPr/>
      <dgm:t>
        <a:bodyPr/>
        <a:lstStyle/>
        <a:p>
          <a:endParaRPr lang="en-GB"/>
        </a:p>
      </dgm:t>
    </dgm:pt>
    <dgm:pt modelId="{FB6417C3-F846-4EE9-B981-68C516F1D50A}" type="sibTrans" cxnId="{510D648F-8E38-4F0C-9451-A630A5C0AE1D}">
      <dgm:prSet/>
      <dgm:spPr/>
      <dgm:t>
        <a:bodyPr/>
        <a:lstStyle/>
        <a:p>
          <a:endParaRPr lang="en-GB"/>
        </a:p>
      </dgm:t>
    </dgm:pt>
    <dgm:pt modelId="{B9BAC2B1-6414-4CE7-996E-38A89F32CD5D}">
      <dgm:prSet/>
      <dgm:spPr/>
      <dgm:t>
        <a:bodyPr/>
        <a:lstStyle/>
        <a:p>
          <a:r>
            <a:rPr lang="en-GB" dirty="0">
              <a:latin typeface="Arial" panose="020B0604020202020204" pitchFamily="34" charset="0"/>
              <a:cs typeface="Arial" panose="020B0604020202020204" pitchFamily="34" charset="0"/>
            </a:rPr>
            <a:t>Collaboration and mutuality</a:t>
          </a:r>
        </a:p>
      </dgm:t>
    </dgm:pt>
    <dgm:pt modelId="{8FA8497F-0317-4EFD-A085-38DE7D8BF204}" type="parTrans" cxnId="{781E1D50-318A-490C-A831-D0D27F7B6939}">
      <dgm:prSet/>
      <dgm:spPr/>
      <dgm:t>
        <a:bodyPr/>
        <a:lstStyle/>
        <a:p>
          <a:endParaRPr lang="en-GB"/>
        </a:p>
      </dgm:t>
    </dgm:pt>
    <dgm:pt modelId="{23A7A3F9-B6A8-432D-A5C3-D6D4F746D640}" type="sibTrans" cxnId="{781E1D50-318A-490C-A831-D0D27F7B6939}">
      <dgm:prSet/>
      <dgm:spPr/>
      <dgm:t>
        <a:bodyPr/>
        <a:lstStyle/>
        <a:p>
          <a:endParaRPr lang="en-GB"/>
        </a:p>
      </dgm:t>
    </dgm:pt>
    <dgm:pt modelId="{3CEAC767-9A11-4D69-98BE-42F45F7DE6E9}">
      <dgm:prSet/>
      <dgm:spPr/>
      <dgm:t>
        <a:bodyPr/>
        <a:lstStyle/>
        <a:p>
          <a:r>
            <a:rPr lang="en-GB" dirty="0">
              <a:latin typeface="Arial" panose="020B0604020202020204" pitchFamily="34" charset="0"/>
              <a:cs typeface="Arial" panose="020B0604020202020204" pitchFamily="34" charset="0"/>
            </a:rPr>
            <a:t>Empowerment voice and choice</a:t>
          </a:r>
        </a:p>
      </dgm:t>
    </dgm:pt>
    <dgm:pt modelId="{9A640308-01FB-47E7-B880-A4DE4EF25457}" type="parTrans" cxnId="{212196CE-1319-433D-B29B-140B1A5E4F1B}">
      <dgm:prSet/>
      <dgm:spPr/>
      <dgm:t>
        <a:bodyPr/>
        <a:lstStyle/>
        <a:p>
          <a:endParaRPr lang="en-GB"/>
        </a:p>
      </dgm:t>
    </dgm:pt>
    <dgm:pt modelId="{E9D38F5E-4808-46D5-B827-E63BA1821F4F}" type="sibTrans" cxnId="{212196CE-1319-433D-B29B-140B1A5E4F1B}">
      <dgm:prSet/>
      <dgm:spPr/>
      <dgm:t>
        <a:bodyPr/>
        <a:lstStyle/>
        <a:p>
          <a:endParaRPr lang="en-GB"/>
        </a:p>
      </dgm:t>
    </dgm:pt>
    <dgm:pt modelId="{FDCE9734-42BB-4BEB-8648-72B496011B19}">
      <dgm:prSet/>
      <dgm:spPr/>
      <dgm:t>
        <a:bodyPr/>
        <a:lstStyle/>
        <a:p>
          <a:r>
            <a:rPr lang="en-GB" dirty="0">
              <a:latin typeface="Arial" panose="020B0604020202020204" pitchFamily="34" charset="0"/>
              <a:cs typeface="Arial" panose="020B0604020202020204" pitchFamily="34" charset="0"/>
            </a:rPr>
            <a:t>Cultural, historical and gender issues</a:t>
          </a:r>
        </a:p>
      </dgm:t>
    </dgm:pt>
    <dgm:pt modelId="{169840CB-1DC0-43ED-BF50-AB58E907AC9A}" type="parTrans" cxnId="{905F4A36-4F1B-4670-A5A4-0ECDAEE08D42}">
      <dgm:prSet/>
      <dgm:spPr/>
      <dgm:t>
        <a:bodyPr/>
        <a:lstStyle/>
        <a:p>
          <a:endParaRPr lang="en-GB"/>
        </a:p>
      </dgm:t>
    </dgm:pt>
    <dgm:pt modelId="{5AE471BF-8975-40E2-8FEC-ADD62338726D}" type="sibTrans" cxnId="{905F4A36-4F1B-4670-A5A4-0ECDAEE08D42}">
      <dgm:prSet/>
      <dgm:spPr/>
      <dgm:t>
        <a:bodyPr/>
        <a:lstStyle/>
        <a:p>
          <a:endParaRPr lang="en-GB"/>
        </a:p>
      </dgm:t>
    </dgm:pt>
    <dgm:pt modelId="{5A8CDFBD-9CB7-434A-AC0B-AB8F215573FF}">
      <dgm:prSet custT="1"/>
      <dgm:spPr/>
      <dgm:t>
        <a:bodyPr/>
        <a:lstStyle/>
        <a:p>
          <a:r>
            <a:rPr lang="en-GB" sz="1150" dirty="0">
              <a:latin typeface="Arial" panose="020B0604020202020204" pitchFamily="34" charset="0"/>
              <a:cs typeface="Arial" panose="020B0604020202020204" pitchFamily="34" charset="0"/>
            </a:rPr>
            <a:t> Cultural physical, relational and emotional. When safety and trust increase, threat, fear and danger decrease. </a:t>
          </a:r>
        </a:p>
      </dgm:t>
    </dgm:pt>
    <dgm:pt modelId="{E5754484-D1DF-4409-8035-DD92BA340509}" type="parTrans" cxnId="{0CAB21B4-3FAD-44AC-801D-787C02197B65}">
      <dgm:prSet/>
      <dgm:spPr/>
      <dgm:t>
        <a:bodyPr/>
        <a:lstStyle/>
        <a:p>
          <a:endParaRPr lang="en-GB"/>
        </a:p>
      </dgm:t>
    </dgm:pt>
    <dgm:pt modelId="{FB1EA349-3EAD-4ADC-AF4E-DF03498FDB2E}" type="sibTrans" cxnId="{0CAB21B4-3FAD-44AC-801D-787C02197B65}">
      <dgm:prSet/>
      <dgm:spPr/>
      <dgm:t>
        <a:bodyPr/>
        <a:lstStyle/>
        <a:p>
          <a:endParaRPr lang="en-GB"/>
        </a:p>
      </dgm:t>
    </dgm:pt>
    <dgm:pt modelId="{19231EF5-81B5-4A41-BAAD-0E5586F9B896}">
      <dgm:prSet custT="1"/>
      <dgm:spPr/>
      <dgm:t>
        <a:bodyPr/>
        <a:lstStyle/>
        <a:p>
          <a:r>
            <a:rPr lang="en-GB" sz="1150" dirty="0">
              <a:latin typeface="Arial" panose="020B0604020202020204" pitchFamily="34" charset="0"/>
              <a:cs typeface="Arial" panose="020B0604020202020204" pitchFamily="34" charset="0"/>
            </a:rPr>
            <a:t> Organisational operations and decisions are conducted with transparency and the goal of building and maintaining trust amongst staff, clients, and family members of those receiving services.</a:t>
          </a:r>
        </a:p>
      </dgm:t>
    </dgm:pt>
    <dgm:pt modelId="{8EB86EA3-DA53-4616-ACA1-5A31C1D0140D}" type="parTrans" cxnId="{3F9F3FDC-D656-4B19-AD48-545A682B2A51}">
      <dgm:prSet/>
      <dgm:spPr/>
      <dgm:t>
        <a:bodyPr/>
        <a:lstStyle/>
        <a:p>
          <a:endParaRPr lang="en-GB"/>
        </a:p>
      </dgm:t>
    </dgm:pt>
    <dgm:pt modelId="{A66A8DBF-D483-4A26-BF33-730316E29FD8}" type="sibTrans" cxnId="{3F9F3FDC-D656-4B19-AD48-545A682B2A51}">
      <dgm:prSet/>
      <dgm:spPr/>
      <dgm:t>
        <a:bodyPr/>
        <a:lstStyle/>
        <a:p>
          <a:endParaRPr lang="en-GB"/>
        </a:p>
      </dgm:t>
    </dgm:pt>
    <dgm:pt modelId="{69A3297B-A4D4-434B-8576-46479966E75D}">
      <dgm:prSet custT="1"/>
      <dgm:spPr/>
      <dgm:t>
        <a:bodyPr/>
        <a:lstStyle/>
        <a:p>
          <a:r>
            <a:rPr lang="en-GB" sz="1150" dirty="0">
              <a:latin typeface="Arial" panose="020B0604020202020204" pitchFamily="34" charset="0"/>
              <a:cs typeface="Arial" panose="020B0604020202020204" pitchFamily="34" charset="0"/>
            </a:rPr>
            <a:t> These are integral to the organisational and service delivery approach and are understood as a key vehicle for building trust, establishing safety, and empowerment.</a:t>
          </a:r>
        </a:p>
      </dgm:t>
    </dgm:pt>
    <dgm:pt modelId="{252AD9C7-1E0E-4287-86EF-129AD428AD81}" type="parTrans" cxnId="{F7A3E60E-0947-44CE-B3DC-DB6F6551CFB7}">
      <dgm:prSet/>
      <dgm:spPr/>
      <dgm:t>
        <a:bodyPr/>
        <a:lstStyle/>
        <a:p>
          <a:endParaRPr lang="en-GB"/>
        </a:p>
      </dgm:t>
    </dgm:pt>
    <dgm:pt modelId="{A7DD0020-D589-45A8-BC24-6BA5549B009E}" type="sibTrans" cxnId="{F7A3E60E-0947-44CE-B3DC-DB6F6551CFB7}">
      <dgm:prSet/>
      <dgm:spPr/>
      <dgm:t>
        <a:bodyPr/>
        <a:lstStyle/>
        <a:p>
          <a:endParaRPr lang="en-GB"/>
        </a:p>
      </dgm:t>
    </dgm:pt>
    <dgm:pt modelId="{F3C8354B-A8C6-4067-B8F0-D81427FB6CF7}">
      <dgm:prSet custT="1"/>
      <dgm:spPr/>
      <dgm:t>
        <a:bodyPr/>
        <a:lstStyle/>
        <a:p>
          <a:r>
            <a:rPr lang="en-GB" sz="1150" dirty="0">
              <a:latin typeface="Arial" panose="020B0604020202020204" pitchFamily="34" charset="0"/>
              <a:cs typeface="Arial" panose="020B0604020202020204" pitchFamily="34" charset="0"/>
            </a:rPr>
            <a:t> There is recognition that healing happens in relationships in the meaningful sharing of power and decision-making.</a:t>
          </a:r>
        </a:p>
      </dgm:t>
    </dgm:pt>
    <dgm:pt modelId="{A46BA358-57D3-4EBC-B322-AD61A1899A57}" type="parTrans" cxnId="{B87FDCF6-8F2C-4F30-9C78-A9AA9EBDD529}">
      <dgm:prSet/>
      <dgm:spPr/>
      <dgm:t>
        <a:bodyPr/>
        <a:lstStyle/>
        <a:p>
          <a:endParaRPr lang="en-GB"/>
        </a:p>
      </dgm:t>
    </dgm:pt>
    <dgm:pt modelId="{6B21ECDB-B56C-4937-8151-CF995D72F236}" type="sibTrans" cxnId="{B87FDCF6-8F2C-4F30-9C78-A9AA9EBDD529}">
      <dgm:prSet/>
      <dgm:spPr/>
      <dgm:t>
        <a:bodyPr/>
        <a:lstStyle/>
        <a:p>
          <a:endParaRPr lang="en-GB"/>
        </a:p>
      </dgm:t>
    </dgm:pt>
    <dgm:pt modelId="{5679F40C-9CA6-4950-A9A6-8FAEC32083D7}">
      <dgm:prSet custT="1"/>
      <dgm:spPr/>
      <dgm:t>
        <a:bodyPr/>
        <a:lstStyle/>
        <a:p>
          <a:r>
            <a:rPr lang="en-GB" sz="1150" dirty="0">
              <a:latin typeface="Arial" panose="020B0604020202020204" pitchFamily="34" charset="0"/>
              <a:cs typeface="Arial" panose="020B0604020202020204" pitchFamily="34" charset="0"/>
            </a:rPr>
            <a:t> Organisation aims to strengthen the staff, client, and family members' experience of choice and recognises that every persons' experience is unique and requires and individualised approach. </a:t>
          </a:r>
        </a:p>
      </dgm:t>
    </dgm:pt>
    <dgm:pt modelId="{B613E780-284B-4FB0-845A-0DE0476F1ADF}" type="parTrans" cxnId="{4DF4153E-0DE4-4F00-8151-D593660B8524}">
      <dgm:prSet/>
      <dgm:spPr/>
      <dgm:t>
        <a:bodyPr/>
        <a:lstStyle/>
        <a:p>
          <a:endParaRPr lang="en-GB"/>
        </a:p>
      </dgm:t>
    </dgm:pt>
    <dgm:pt modelId="{0FAAA23D-502A-456C-81A3-1A9DE4DA794F}" type="sibTrans" cxnId="{4DF4153E-0DE4-4F00-8151-D593660B8524}">
      <dgm:prSet/>
      <dgm:spPr/>
      <dgm:t>
        <a:bodyPr/>
        <a:lstStyle/>
        <a:p>
          <a:endParaRPr lang="en-GB"/>
        </a:p>
      </dgm:t>
    </dgm:pt>
    <dgm:pt modelId="{119EA4CA-7E6A-486E-85FE-96514E4A43CC}">
      <dgm:prSet custT="1"/>
      <dgm:spPr/>
      <dgm:t>
        <a:bodyPr/>
        <a:lstStyle/>
        <a:p>
          <a:r>
            <a:rPr lang="en-GB" sz="1150" dirty="0">
              <a:latin typeface="Arial" panose="020B0604020202020204" pitchFamily="34" charset="0"/>
              <a:cs typeface="Arial" panose="020B0604020202020204" pitchFamily="34" charset="0"/>
            </a:rPr>
            <a:t> The organisation actively moves past cultural stereotypes and biases, offers culturally responsive services, leverages the healing value of traditional cultural connections, and recognises and addresses historical trauma.</a:t>
          </a:r>
        </a:p>
      </dgm:t>
    </dgm:pt>
    <dgm:pt modelId="{AA2C713F-32A3-414E-9489-10ADA75CF92F}" type="parTrans" cxnId="{0EF712BD-0181-4DF9-9837-D14ED648F98C}">
      <dgm:prSet/>
      <dgm:spPr/>
      <dgm:t>
        <a:bodyPr/>
        <a:lstStyle/>
        <a:p>
          <a:endParaRPr lang="en-GB"/>
        </a:p>
      </dgm:t>
    </dgm:pt>
    <dgm:pt modelId="{BBC450E8-DEAF-48F4-AD81-020FBBEB51EA}" type="sibTrans" cxnId="{0EF712BD-0181-4DF9-9837-D14ED648F98C}">
      <dgm:prSet/>
      <dgm:spPr/>
      <dgm:t>
        <a:bodyPr/>
        <a:lstStyle/>
        <a:p>
          <a:endParaRPr lang="en-GB"/>
        </a:p>
      </dgm:t>
    </dgm:pt>
    <dgm:pt modelId="{28768557-53C6-453A-84E8-EDF61092C542}">
      <dgm:prSet/>
      <dgm:spPr/>
      <dgm:t>
        <a:bodyPr/>
        <a:lstStyle/>
        <a:p>
          <a:r>
            <a:rPr lang="en-GB" dirty="0">
              <a:latin typeface="Arial" panose="020B0604020202020204" pitchFamily="34" charset="0"/>
              <a:cs typeface="Arial" panose="020B0604020202020204" pitchFamily="34" charset="0"/>
            </a:rPr>
            <a:t>Trustworthy and transparency</a:t>
          </a:r>
        </a:p>
      </dgm:t>
    </dgm:pt>
    <dgm:pt modelId="{4C435774-A8FE-4283-91E9-B865DDAE4DC1}" type="sibTrans" cxnId="{A9B213E9-C3A0-4325-B074-7CA2CBD66014}">
      <dgm:prSet/>
      <dgm:spPr/>
      <dgm:t>
        <a:bodyPr/>
        <a:lstStyle/>
        <a:p>
          <a:endParaRPr lang="en-GB"/>
        </a:p>
      </dgm:t>
    </dgm:pt>
    <dgm:pt modelId="{F8C7F110-BF50-40B9-984F-37456CB61F11}" type="parTrans" cxnId="{A9B213E9-C3A0-4325-B074-7CA2CBD66014}">
      <dgm:prSet/>
      <dgm:spPr/>
      <dgm:t>
        <a:bodyPr/>
        <a:lstStyle/>
        <a:p>
          <a:endParaRPr lang="en-GB"/>
        </a:p>
      </dgm:t>
    </dgm:pt>
    <dgm:pt modelId="{46A191B5-B2A1-4064-96E7-EDF7CA46C04F}">
      <dgm:prSet custT="1"/>
      <dgm:spPr/>
      <dgm:t>
        <a:bodyPr/>
        <a:lstStyle/>
        <a:p>
          <a:r>
            <a:rPr lang="en-GB" sz="1150" dirty="0">
              <a:latin typeface="Arial" panose="020B0604020202020204" pitchFamily="34" charset="0"/>
              <a:cs typeface="Arial" panose="020B0604020202020204" pitchFamily="34" charset="0"/>
            </a:rPr>
            <a:t> The organisation recognises that everyone has a role to play in a trauma-informed approach. One does not have to be a therapist to be therapeutic.</a:t>
          </a:r>
        </a:p>
      </dgm:t>
    </dgm:pt>
    <dgm:pt modelId="{A5E7E1C0-4D5A-44A4-84F9-393D7DF3A6A0}" type="parTrans" cxnId="{15FC6188-6030-4460-A1F1-6A6DC3967BF0}">
      <dgm:prSet/>
      <dgm:spPr/>
      <dgm:t>
        <a:bodyPr/>
        <a:lstStyle/>
        <a:p>
          <a:endParaRPr lang="en-GB"/>
        </a:p>
      </dgm:t>
    </dgm:pt>
    <dgm:pt modelId="{5723C0A9-0C44-48F3-BE28-A49B360D92D8}" type="sibTrans" cxnId="{15FC6188-6030-4460-A1F1-6A6DC3967BF0}">
      <dgm:prSet/>
      <dgm:spPr/>
      <dgm:t>
        <a:bodyPr/>
        <a:lstStyle/>
        <a:p>
          <a:endParaRPr lang="en-GB"/>
        </a:p>
      </dgm:t>
    </dgm:pt>
    <dgm:pt modelId="{EF1E87FC-C1E7-41DC-9506-1FABEBFD58D7}">
      <dgm:prSet custT="1"/>
      <dgm:spPr/>
      <dgm:t>
        <a:bodyPr/>
        <a:lstStyle/>
        <a:p>
          <a:r>
            <a:rPr lang="en-GB" sz="1150" dirty="0">
              <a:latin typeface="Arial" panose="020B0604020202020204" pitchFamily="34" charset="0"/>
              <a:cs typeface="Arial" panose="020B0604020202020204" pitchFamily="34" charset="0"/>
            </a:rPr>
            <a:t> This builds on what clients, staff, and communities have to offer, rather than responding to perceived deficits.</a:t>
          </a:r>
        </a:p>
      </dgm:t>
    </dgm:pt>
    <dgm:pt modelId="{695B7077-E677-4A2C-B27B-E9C228EB2884}" type="parTrans" cxnId="{E8AB82B5-1501-4A7C-B0CE-7B27908C09BB}">
      <dgm:prSet/>
      <dgm:spPr/>
      <dgm:t>
        <a:bodyPr/>
        <a:lstStyle/>
        <a:p>
          <a:endParaRPr lang="en-GB"/>
        </a:p>
      </dgm:t>
    </dgm:pt>
    <dgm:pt modelId="{E7A8E43F-747A-4C3A-B455-15CFB6DC7A1B}" type="sibTrans" cxnId="{E8AB82B5-1501-4A7C-B0CE-7B27908C09BB}">
      <dgm:prSet/>
      <dgm:spPr/>
      <dgm:t>
        <a:bodyPr/>
        <a:lstStyle/>
        <a:p>
          <a:endParaRPr lang="en-GB"/>
        </a:p>
      </dgm:t>
    </dgm:pt>
    <dgm:pt modelId="{1638D3EA-2103-4009-91B3-18230719461E}">
      <dgm:prSet custT="1"/>
      <dgm:spPr/>
      <dgm:t>
        <a:bodyPr/>
        <a:lstStyle/>
        <a:p>
          <a:r>
            <a:rPr lang="en-GB" sz="1150" dirty="0">
              <a:latin typeface="Arial" panose="020B0604020202020204" pitchFamily="34" charset="0"/>
              <a:cs typeface="Arial" panose="020B0604020202020204" pitchFamily="34" charset="0"/>
            </a:rPr>
            <a:t> Throughout the organisation, staff and the people they serve feel physically and psychologically safe.</a:t>
          </a:r>
        </a:p>
      </dgm:t>
    </dgm:pt>
    <dgm:pt modelId="{232D2810-5163-4B5C-9C5D-B92E52349B7A}" type="parTrans" cxnId="{71885BE8-1FAC-474C-B906-19B5543282F6}">
      <dgm:prSet/>
      <dgm:spPr/>
      <dgm:t>
        <a:bodyPr/>
        <a:lstStyle/>
        <a:p>
          <a:endParaRPr lang="en-GB"/>
        </a:p>
      </dgm:t>
    </dgm:pt>
    <dgm:pt modelId="{E7EB2B64-BF86-4EF2-9DDA-074FB7A6C97E}" type="sibTrans" cxnId="{71885BE8-1FAC-474C-B906-19B5543282F6}">
      <dgm:prSet/>
      <dgm:spPr/>
      <dgm:t>
        <a:bodyPr/>
        <a:lstStyle/>
        <a:p>
          <a:endParaRPr lang="en-GB"/>
        </a:p>
      </dgm:t>
    </dgm:pt>
    <dgm:pt modelId="{18D002B7-6457-4F2B-A744-40064BA1337C}" type="pres">
      <dgm:prSet presAssocID="{EF2ADA93-E21F-453D-A60E-3F5CF229BC22}" presName="Name0" presStyleCnt="0">
        <dgm:presLayoutVars>
          <dgm:dir/>
          <dgm:animLvl val="lvl"/>
          <dgm:resizeHandles val="exact"/>
        </dgm:presLayoutVars>
      </dgm:prSet>
      <dgm:spPr/>
    </dgm:pt>
    <dgm:pt modelId="{DE93C857-055D-4C98-804A-DD2169502819}" type="pres">
      <dgm:prSet presAssocID="{89AA203B-831F-420C-A77F-4EFA589EA4A9}" presName="linNode" presStyleCnt="0"/>
      <dgm:spPr/>
    </dgm:pt>
    <dgm:pt modelId="{9467F831-33E5-48E8-A3CC-6EA5CAEE01B4}" type="pres">
      <dgm:prSet presAssocID="{89AA203B-831F-420C-A77F-4EFA589EA4A9}" presName="parentText" presStyleLbl="node1" presStyleIdx="0" presStyleCnt="6" custScaleX="94794">
        <dgm:presLayoutVars>
          <dgm:chMax val="1"/>
          <dgm:bulletEnabled val="1"/>
        </dgm:presLayoutVars>
      </dgm:prSet>
      <dgm:spPr/>
    </dgm:pt>
    <dgm:pt modelId="{F0D262C2-9470-4467-8923-C9849ACFD52D}" type="pres">
      <dgm:prSet presAssocID="{89AA203B-831F-420C-A77F-4EFA589EA4A9}" presName="descendantText" presStyleLbl="alignAccFollowNode1" presStyleIdx="0" presStyleCnt="6" custScaleX="143391">
        <dgm:presLayoutVars>
          <dgm:bulletEnabled val="1"/>
        </dgm:presLayoutVars>
      </dgm:prSet>
      <dgm:spPr/>
    </dgm:pt>
    <dgm:pt modelId="{78E6EFA8-0F42-487C-B140-AB624D1FB4D0}" type="pres">
      <dgm:prSet presAssocID="{82E40FC5-02B1-43F8-876A-76B0FCB9827C}" presName="sp" presStyleCnt="0"/>
      <dgm:spPr/>
    </dgm:pt>
    <dgm:pt modelId="{F327715C-E58D-4A31-81E9-85B874F0C510}" type="pres">
      <dgm:prSet presAssocID="{28768557-53C6-453A-84E8-EDF61092C542}" presName="linNode" presStyleCnt="0"/>
      <dgm:spPr/>
    </dgm:pt>
    <dgm:pt modelId="{814A09E6-5310-4674-9F23-7BCFBB59E74F}" type="pres">
      <dgm:prSet presAssocID="{28768557-53C6-453A-84E8-EDF61092C542}" presName="parentText" presStyleLbl="node1" presStyleIdx="1" presStyleCnt="6" custScaleX="89433">
        <dgm:presLayoutVars>
          <dgm:chMax val="1"/>
          <dgm:bulletEnabled val="1"/>
        </dgm:presLayoutVars>
      </dgm:prSet>
      <dgm:spPr/>
    </dgm:pt>
    <dgm:pt modelId="{3364E4FA-330A-49B6-BE8B-F8CC06E82FB2}" type="pres">
      <dgm:prSet presAssocID="{28768557-53C6-453A-84E8-EDF61092C542}" presName="descendantText" presStyleLbl="alignAccFollowNode1" presStyleIdx="1" presStyleCnt="6" custScaleX="137651" custLinFactNeighborX="0" custLinFactNeighborY="0">
        <dgm:presLayoutVars>
          <dgm:bulletEnabled val="1"/>
        </dgm:presLayoutVars>
      </dgm:prSet>
      <dgm:spPr/>
    </dgm:pt>
    <dgm:pt modelId="{53D9333B-3F8B-4545-9343-70EB8DF5D189}" type="pres">
      <dgm:prSet presAssocID="{4C435774-A8FE-4283-91E9-B865DDAE4DC1}" presName="sp" presStyleCnt="0"/>
      <dgm:spPr/>
    </dgm:pt>
    <dgm:pt modelId="{CBAD6F56-D5F2-47F5-B2AA-982D9E6BB5C9}" type="pres">
      <dgm:prSet presAssocID="{F497ACCC-6173-4715-8F27-BED57480EAB2}" presName="linNode" presStyleCnt="0"/>
      <dgm:spPr/>
    </dgm:pt>
    <dgm:pt modelId="{478941BB-2304-43E9-9EB1-67D00090EADE}" type="pres">
      <dgm:prSet presAssocID="{F497ACCC-6173-4715-8F27-BED57480EAB2}" presName="parentText" presStyleLbl="node1" presStyleIdx="2" presStyleCnt="6" custScaleX="74004">
        <dgm:presLayoutVars>
          <dgm:chMax val="1"/>
          <dgm:bulletEnabled val="1"/>
        </dgm:presLayoutVars>
      </dgm:prSet>
      <dgm:spPr/>
    </dgm:pt>
    <dgm:pt modelId="{97D0313E-ECE1-40A7-9CF4-CC42E79DF73C}" type="pres">
      <dgm:prSet presAssocID="{F497ACCC-6173-4715-8F27-BED57480EAB2}" presName="descendantText" presStyleLbl="alignAccFollowNode1" presStyleIdx="2" presStyleCnt="6" custScaleX="130376">
        <dgm:presLayoutVars>
          <dgm:bulletEnabled val="1"/>
        </dgm:presLayoutVars>
      </dgm:prSet>
      <dgm:spPr/>
    </dgm:pt>
    <dgm:pt modelId="{BA178721-91C2-4C64-A17B-FA3E000B0220}" type="pres">
      <dgm:prSet presAssocID="{FB6417C3-F846-4EE9-B981-68C516F1D50A}" presName="sp" presStyleCnt="0"/>
      <dgm:spPr/>
    </dgm:pt>
    <dgm:pt modelId="{9A74D51E-AF03-4AEE-8471-86B64398A6C4}" type="pres">
      <dgm:prSet presAssocID="{B9BAC2B1-6414-4CE7-996E-38A89F32CD5D}" presName="linNode" presStyleCnt="0"/>
      <dgm:spPr/>
    </dgm:pt>
    <dgm:pt modelId="{6AFF9DE7-EA70-4C61-8B8B-CC1648E56248}" type="pres">
      <dgm:prSet presAssocID="{B9BAC2B1-6414-4CE7-996E-38A89F32CD5D}" presName="parentText" presStyleLbl="node1" presStyleIdx="3" presStyleCnt="6" custScaleX="75172">
        <dgm:presLayoutVars>
          <dgm:chMax val="1"/>
          <dgm:bulletEnabled val="1"/>
        </dgm:presLayoutVars>
      </dgm:prSet>
      <dgm:spPr/>
    </dgm:pt>
    <dgm:pt modelId="{3F34BAE2-DC82-4354-A233-1840963B28C9}" type="pres">
      <dgm:prSet presAssocID="{B9BAC2B1-6414-4CE7-996E-38A89F32CD5D}" presName="descendantText" presStyleLbl="alignAccFollowNode1" presStyleIdx="3" presStyleCnt="6" custScaleX="121786">
        <dgm:presLayoutVars>
          <dgm:bulletEnabled val="1"/>
        </dgm:presLayoutVars>
      </dgm:prSet>
      <dgm:spPr/>
    </dgm:pt>
    <dgm:pt modelId="{62578A3D-7773-4627-81CA-F56789E258F8}" type="pres">
      <dgm:prSet presAssocID="{23A7A3F9-B6A8-432D-A5C3-D6D4F746D640}" presName="sp" presStyleCnt="0"/>
      <dgm:spPr/>
    </dgm:pt>
    <dgm:pt modelId="{35DA5E4B-54F4-4FAB-9578-554A1E38F855}" type="pres">
      <dgm:prSet presAssocID="{3CEAC767-9A11-4D69-98BE-42F45F7DE6E9}" presName="linNode" presStyleCnt="0"/>
      <dgm:spPr/>
    </dgm:pt>
    <dgm:pt modelId="{9AA1D551-16CD-43D7-9749-AB083E2B95FE}" type="pres">
      <dgm:prSet presAssocID="{3CEAC767-9A11-4D69-98BE-42F45F7DE6E9}" presName="parentText" presStyleLbl="node1" presStyleIdx="4" presStyleCnt="6" custScaleX="95233">
        <dgm:presLayoutVars>
          <dgm:chMax val="1"/>
          <dgm:bulletEnabled val="1"/>
        </dgm:presLayoutVars>
      </dgm:prSet>
      <dgm:spPr/>
    </dgm:pt>
    <dgm:pt modelId="{F66D6FAB-2B2C-48D5-8D47-5B8FE73BA984}" type="pres">
      <dgm:prSet presAssocID="{3CEAC767-9A11-4D69-98BE-42F45F7DE6E9}" presName="descendantText" presStyleLbl="alignAccFollowNode1" presStyleIdx="4" presStyleCnt="6" custScaleX="145289">
        <dgm:presLayoutVars>
          <dgm:bulletEnabled val="1"/>
        </dgm:presLayoutVars>
      </dgm:prSet>
      <dgm:spPr/>
    </dgm:pt>
    <dgm:pt modelId="{A283767D-BE57-44A1-9E94-BA28B7C4F835}" type="pres">
      <dgm:prSet presAssocID="{E9D38F5E-4808-46D5-B827-E63BA1821F4F}" presName="sp" presStyleCnt="0"/>
      <dgm:spPr/>
    </dgm:pt>
    <dgm:pt modelId="{8AEB2DEC-6B44-4516-B592-032C5D0D9DA8}" type="pres">
      <dgm:prSet presAssocID="{FDCE9734-42BB-4BEB-8648-72B496011B19}" presName="linNode" presStyleCnt="0"/>
      <dgm:spPr/>
    </dgm:pt>
    <dgm:pt modelId="{E2432A6A-9901-4676-9551-BD98E6A89B1F}" type="pres">
      <dgm:prSet presAssocID="{FDCE9734-42BB-4BEB-8648-72B496011B19}" presName="parentText" presStyleLbl="node1" presStyleIdx="5" presStyleCnt="6" custScaleX="92480">
        <dgm:presLayoutVars>
          <dgm:chMax val="1"/>
          <dgm:bulletEnabled val="1"/>
        </dgm:presLayoutVars>
      </dgm:prSet>
      <dgm:spPr/>
    </dgm:pt>
    <dgm:pt modelId="{A3A7403D-1475-4727-9B87-8BE0CEA3786A}" type="pres">
      <dgm:prSet presAssocID="{FDCE9734-42BB-4BEB-8648-72B496011B19}" presName="descendantText" presStyleLbl="alignAccFollowNode1" presStyleIdx="5" presStyleCnt="6" custScaleX="143094">
        <dgm:presLayoutVars>
          <dgm:bulletEnabled val="1"/>
        </dgm:presLayoutVars>
      </dgm:prSet>
      <dgm:spPr/>
    </dgm:pt>
  </dgm:ptLst>
  <dgm:cxnLst>
    <dgm:cxn modelId="{F7A3E60E-0947-44CE-B3DC-DB6F6551CFB7}" srcId="{F497ACCC-6173-4715-8F27-BED57480EAB2}" destId="{69A3297B-A4D4-434B-8576-46479966E75D}" srcOrd="0" destOrd="0" parTransId="{252AD9C7-1E0E-4287-86EF-129AD428AD81}" sibTransId="{A7DD0020-D589-45A8-BC24-6BA5549B009E}"/>
    <dgm:cxn modelId="{D2648B14-E7FA-4805-B453-9E5FEB6C84FA}" type="presOf" srcId="{28768557-53C6-453A-84E8-EDF61092C542}" destId="{814A09E6-5310-4674-9F23-7BCFBB59E74F}" srcOrd="0" destOrd="0" presId="urn:microsoft.com/office/officeart/2005/8/layout/vList5"/>
    <dgm:cxn modelId="{BC71CA16-8664-4FC6-A292-5EA845DC443A}" type="presOf" srcId="{F3C8354B-A8C6-4067-B8F0-D81427FB6CF7}" destId="{3F34BAE2-DC82-4354-A233-1840963B28C9}" srcOrd="0" destOrd="0" presId="urn:microsoft.com/office/officeart/2005/8/layout/vList5"/>
    <dgm:cxn modelId="{6806A924-D985-4222-AB91-6A84EDD2094D}" srcId="{EF2ADA93-E21F-453D-A60E-3F5CF229BC22}" destId="{89AA203B-831F-420C-A77F-4EFA589EA4A9}" srcOrd="0" destOrd="0" parTransId="{BD5C388E-3D0B-4F96-A4BF-BC44CF0C290B}" sibTransId="{82E40FC5-02B1-43F8-876A-76B0FCB9827C}"/>
    <dgm:cxn modelId="{905F4A36-4F1B-4670-A5A4-0ECDAEE08D42}" srcId="{EF2ADA93-E21F-453D-A60E-3F5CF229BC22}" destId="{FDCE9734-42BB-4BEB-8648-72B496011B19}" srcOrd="5" destOrd="0" parTransId="{169840CB-1DC0-43ED-BF50-AB58E907AC9A}" sibTransId="{5AE471BF-8975-40E2-8FEC-ADD62338726D}"/>
    <dgm:cxn modelId="{4DF4153E-0DE4-4F00-8151-D593660B8524}" srcId="{3CEAC767-9A11-4D69-98BE-42F45F7DE6E9}" destId="{5679F40C-9CA6-4950-A9A6-8FAEC32083D7}" srcOrd="0" destOrd="0" parTransId="{B613E780-284B-4FB0-845A-0DE0476F1ADF}" sibTransId="{0FAAA23D-502A-456C-81A3-1A9DE4DA794F}"/>
    <dgm:cxn modelId="{84F03F66-D60E-4595-8817-4BFB6FC3E411}" type="presOf" srcId="{F497ACCC-6173-4715-8F27-BED57480EAB2}" destId="{478941BB-2304-43E9-9EB1-67D00090EADE}" srcOrd="0" destOrd="0" presId="urn:microsoft.com/office/officeart/2005/8/layout/vList5"/>
    <dgm:cxn modelId="{2333796C-4948-4B26-9943-57FC29AB7596}" type="presOf" srcId="{B9BAC2B1-6414-4CE7-996E-38A89F32CD5D}" destId="{6AFF9DE7-EA70-4C61-8B8B-CC1648E56248}" srcOrd="0" destOrd="0" presId="urn:microsoft.com/office/officeart/2005/8/layout/vList5"/>
    <dgm:cxn modelId="{781E1D50-318A-490C-A831-D0D27F7B6939}" srcId="{EF2ADA93-E21F-453D-A60E-3F5CF229BC22}" destId="{B9BAC2B1-6414-4CE7-996E-38A89F32CD5D}" srcOrd="3" destOrd="0" parTransId="{8FA8497F-0317-4EFD-A085-38DE7D8BF204}" sibTransId="{23A7A3F9-B6A8-432D-A5C3-D6D4F746D640}"/>
    <dgm:cxn modelId="{E85E2556-4997-47C0-B765-7CB29329C7FC}" type="presOf" srcId="{EF1E87FC-C1E7-41DC-9506-1FABEBFD58D7}" destId="{F66D6FAB-2B2C-48D5-8D47-5B8FE73BA984}" srcOrd="0" destOrd="1" presId="urn:microsoft.com/office/officeart/2005/8/layout/vList5"/>
    <dgm:cxn modelId="{FBF29A59-1EB1-4218-93F3-CBC378611948}" type="presOf" srcId="{89AA203B-831F-420C-A77F-4EFA589EA4A9}" destId="{9467F831-33E5-48E8-A3CC-6EA5CAEE01B4}" srcOrd="0" destOrd="0" presId="urn:microsoft.com/office/officeart/2005/8/layout/vList5"/>
    <dgm:cxn modelId="{15FC6188-6030-4460-A1F1-6A6DC3967BF0}" srcId="{B9BAC2B1-6414-4CE7-996E-38A89F32CD5D}" destId="{46A191B5-B2A1-4064-96E7-EDF7CA46C04F}" srcOrd="1" destOrd="0" parTransId="{A5E7E1C0-4D5A-44A4-84F9-393D7DF3A6A0}" sibTransId="{5723C0A9-0C44-48F3-BE28-A49B360D92D8}"/>
    <dgm:cxn modelId="{CA167D89-5C6E-41D2-B72F-5646402F2ACA}" type="presOf" srcId="{19231EF5-81B5-4A41-BAAD-0E5586F9B896}" destId="{3364E4FA-330A-49B6-BE8B-F8CC06E82FB2}" srcOrd="0" destOrd="0" presId="urn:microsoft.com/office/officeart/2005/8/layout/vList5"/>
    <dgm:cxn modelId="{4CDC148F-616F-44B0-9638-5F0100EA4406}" type="presOf" srcId="{5679F40C-9CA6-4950-A9A6-8FAEC32083D7}" destId="{F66D6FAB-2B2C-48D5-8D47-5B8FE73BA984}" srcOrd="0" destOrd="0" presId="urn:microsoft.com/office/officeart/2005/8/layout/vList5"/>
    <dgm:cxn modelId="{510D648F-8E38-4F0C-9451-A630A5C0AE1D}" srcId="{EF2ADA93-E21F-453D-A60E-3F5CF229BC22}" destId="{F497ACCC-6173-4715-8F27-BED57480EAB2}" srcOrd="2" destOrd="0" parTransId="{ADABE56B-447E-4B12-AFFA-654F90E34132}" sibTransId="{FB6417C3-F846-4EE9-B981-68C516F1D50A}"/>
    <dgm:cxn modelId="{1580A6A4-E63C-4939-97E1-BE046B6470E2}" type="presOf" srcId="{69A3297B-A4D4-434B-8576-46479966E75D}" destId="{97D0313E-ECE1-40A7-9CF4-CC42E79DF73C}" srcOrd="0" destOrd="0" presId="urn:microsoft.com/office/officeart/2005/8/layout/vList5"/>
    <dgm:cxn modelId="{0CAB21B4-3FAD-44AC-801D-787C02197B65}" srcId="{89AA203B-831F-420C-A77F-4EFA589EA4A9}" destId="{5A8CDFBD-9CB7-434A-AC0B-AB8F215573FF}" srcOrd="0" destOrd="0" parTransId="{E5754484-D1DF-4409-8035-DD92BA340509}" sibTransId="{FB1EA349-3EAD-4ADC-AF4E-DF03498FDB2E}"/>
    <dgm:cxn modelId="{E8AB82B5-1501-4A7C-B0CE-7B27908C09BB}" srcId="{3CEAC767-9A11-4D69-98BE-42F45F7DE6E9}" destId="{EF1E87FC-C1E7-41DC-9506-1FABEBFD58D7}" srcOrd="1" destOrd="0" parTransId="{695B7077-E677-4A2C-B27B-E9C228EB2884}" sibTransId="{E7A8E43F-747A-4C3A-B455-15CFB6DC7A1B}"/>
    <dgm:cxn modelId="{407565B6-24E6-4ADF-B3F1-FED2E05CC4AD}" type="presOf" srcId="{FDCE9734-42BB-4BEB-8648-72B496011B19}" destId="{E2432A6A-9901-4676-9551-BD98E6A89B1F}" srcOrd="0" destOrd="0" presId="urn:microsoft.com/office/officeart/2005/8/layout/vList5"/>
    <dgm:cxn modelId="{FE4BF7B6-9955-451C-9234-E956C0B9C48D}" type="presOf" srcId="{46A191B5-B2A1-4064-96E7-EDF7CA46C04F}" destId="{3F34BAE2-DC82-4354-A233-1840963B28C9}" srcOrd="0" destOrd="1" presId="urn:microsoft.com/office/officeart/2005/8/layout/vList5"/>
    <dgm:cxn modelId="{FE5A8EBB-01BA-4CF3-BF61-413C9FB1E986}" type="presOf" srcId="{5A8CDFBD-9CB7-434A-AC0B-AB8F215573FF}" destId="{F0D262C2-9470-4467-8923-C9849ACFD52D}" srcOrd="0" destOrd="0" presId="urn:microsoft.com/office/officeart/2005/8/layout/vList5"/>
    <dgm:cxn modelId="{0EF712BD-0181-4DF9-9837-D14ED648F98C}" srcId="{FDCE9734-42BB-4BEB-8648-72B496011B19}" destId="{119EA4CA-7E6A-486E-85FE-96514E4A43CC}" srcOrd="0" destOrd="0" parTransId="{AA2C713F-32A3-414E-9489-10ADA75CF92F}" sibTransId="{BBC450E8-DEAF-48F4-AD81-020FBBEB51EA}"/>
    <dgm:cxn modelId="{212196CE-1319-433D-B29B-140B1A5E4F1B}" srcId="{EF2ADA93-E21F-453D-A60E-3F5CF229BC22}" destId="{3CEAC767-9A11-4D69-98BE-42F45F7DE6E9}" srcOrd="4" destOrd="0" parTransId="{9A640308-01FB-47E7-B880-A4DE4EF25457}" sibTransId="{E9D38F5E-4808-46D5-B827-E63BA1821F4F}"/>
    <dgm:cxn modelId="{F34D5CD0-82F6-45A6-A4F8-459EA7EC2839}" type="presOf" srcId="{EF2ADA93-E21F-453D-A60E-3F5CF229BC22}" destId="{18D002B7-6457-4F2B-A744-40064BA1337C}" srcOrd="0" destOrd="0" presId="urn:microsoft.com/office/officeart/2005/8/layout/vList5"/>
    <dgm:cxn modelId="{85ADD4DA-5656-499E-9B7E-FE34AD1C2063}" type="presOf" srcId="{1638D3EA-2103-4009-91B3-18230719461E}" destId="{F0D262C2-9470-4467-8923-C9849ACFD52D}" srcOrd="0" destOrd="1" presId="urn:microsoft.com/office/officeart/2005/8/layout/vList5"/>
    <dgm:cxn modelId="{3F9F3FDC-D656-4B19-AD48-545A682B2A51}" srcId="{28768557-53C6-453A-84E8-EDF61092C542}" destId="{19231EF5-81B5-4A41-BAAD-0E5586F9B896}" srcOrd="0" destOrd="0" parTransId="{8EB86EA3-DA53-4616-ACA1-5A31C1D0140D}" sibTransId="{A66A8DBF-D483-4A26-BF33-730316E29FD8}"/>
    <dgm:cxn modelId="{C77031E0-0363-41AD-AA14-563C35483392}" type="presOf" srcId="{119EA4CA-7E6A-486E-85FE-96514E4A43CC}" destId="{A3A7403D-1475-4727-9B87-8BE0CEA3786A}" srcOrd="0" destOrd="0" presId="urn:microsoft.com/office/officeart/2005/8/layout/vList5"/>
    <dgm:cxn modelId="{71885BE8-1FAC-474C-B906-19B5543282F6}" srcId="{89AA203B-831F-420C-A77F-4EFA589EA4A9}" destId="{1638D3EA-2103-4009-91B3-18230719461E}" srcOrd="1" destOrd="0" parTransId="{232D2810-5163-4B5C-9C5D-B92E52349B7A}" sibTransId="{E7EB2B64-BF86-4EF2-9DDA-074FB7A6C97E}"/>
    <dgm:cxn modelId="{A9B213E9-C3A0-4325-B074-7CA2CBD66014}" srcId="{EF2ADA93-E21F-453D-A60E-3F5CF229BC22}" destId="{28768557-53C6-453A-84E8-EDF61092C542}" srcOrd="1" destOrd="0" parTransId="{F8C7F110-BF50-40B9-984F-37456CB61F11}" sibTransId="{4C435774-A8FE-4283-91E9-B865DDAE4DC1}"/>
    <dgm:cxn modelId="{B87FDCF6-8F2C-4F30-9C78-A9AA9EBDD529}" srcId="{B9BAC2B1-6414-4CE7-996E-38A89F32CD5D}" destId="{F3C8354B-A8C6-4067-B8F0-D81427FB6CF7}" srcOrd="0" destOrd="0" parTransId="{A46BA358-57D3-4EBC-B322-AD61A1899A57}" sibTransId="{6B21ECDB-B56C-4937-8151-CF995D72F236}"/>
    <dgm:cxn modelId="{AB47B0FE-32AD-4882-B123-33CD2071495B}" type="presOf" srcId="{3CEAC767-9A11-4D69-98BE-42F45F7DE6E9}" destId="{9AA1D551-16CD-43D7-9749-AB083E2B95FE}" srcOrd="0" destOrd="0" presId="urn:microsoft.com/office/officeart/2005/8/layout/vList5"/>
    <dgm:cxn modelId="{F9E7C5F1-8522-41EF-8412-986C79B9DC87}" type="presParOf" srcId="{18D002B7-6457-4F2B-A744-40064BA1337C}" destId="{DE93C857-055D-4C98-804A-DD2169502819}" srcOrd="0" destOrd="0" presId="urn:microsoft.com/office/officeart/2005/8/layout/vList5"/>
    <dgm:cxn modelId="{FDEFDD21-D9BA-482B-96CD-321B239AED2D}" type="presParOf" srcId="{DE93C857-055D-4C98-804A-DD2169502819}" destId="{9467F831-33E5-48E8-A3CC-6EA5CAEE01B4}" srcOrd="0" destOrd="0" presId="urn:microsoft.com/office/officeart/2005/8/layout/vList5"/>
    <dgm:cxn modelId="{8392FF49-EA31-4BF3-9653-111AED129164}" type="presParOf" srcId="{DE93C857-055D-4C98-804A-DD2169502819}" destId="{F0D262C2-9470-4467-8923-C9849ACFD52D}" srcOrd="1" destOrd="0" presId="urn:microsoft.com/office/officeart/2005/8/layout/vList5"/>
    <dgm:cxn modelId="{E9508148-A6F8-4A0A-BB2A-EBC4E518B681}" type="presParOf" srcId="{18D002B7-6457-4F2B-A744-40064BA1337C}" destId="{78E6EFA8-0F42-487C-B140-AB624D1FB4D0}" srcOrd="1" destOrd="0" presId="urn:microsoft.com/office/officeart/2005/8/layout/vList5"/>
    <dgm:cxn modelId="{1036C1B7-28F1-4F8F-BCC0-336C827838D8}" type="presParOf" srcId="{18D002B7-6457-4F2B-A744-40064BA1337C}" destId="{F327715C-E58D-4A31-81E9-85B874F0C510}" srcOrd="2" destOrd="0" presId="urn:microsoft.com/office/officeart/2005/8/layout/vList5"/>
    <dgm:cxn modelId="{A859D55E-0799-42F0-B3E3-DF894DBA5A06}" type="presParOf" srcId="{F327715C-E58D-4A31-81E9-85B874F0C510}" destId="{814A09E6-5310-4674-9F23-7BCFBB59E74F}" srcOrd="0" destOrd="0" presId="urn:microsoft.com/office/officeart/2005/8/layout/vList5"/>
    <dgm:cxn modelId="{8CFA4392-C33E-4157-A62E-EF3E022EFD77}" type="presParOf" srcId="{F327715C-E58D-4A31-81E9-85B874F0C510}" destId="{3364E4FA-330A-49B6-BE8B-F8CC06E82FB2}" srcOrd="1" destOrd="0" presId="urn:microsoft.com/office/officeart/2005/8/layout/vList5"/>
    <dgm:cxn modelId="{E50B12CE-5597-4D04-94CF-D248B352F297}" type="presParOf" srcId="{18D002B7-6457-4F2B-A744-40064BA1337C}" destId="{53D9333B-3F8B-4545-9343-70EB8DF5D189}" srcOrd="3" destOrd="0" presId="urn:microsoft.com/office/officeart/2005/8/layout/vList5"/>
    <dgm:cxn modelId="{5FB6F5E3-CC10-41BD-B905-0B9B75502969}" type="presParOf" srcId="{18D002B7-6457-4F2B-A744-40064BA1337C}" destId="{CBAD6F56-D5F2-47F5-B2AA-982D9E6BB5C9}" srcOrd="4" destOrd="0" presId="urn:microsoft.com/office/officeart/2005/8/layout/vList5"/>
    <dgm:cxn modelId="{805424E6-FBCD-4416-B326-2BAC77BCE1F3}" type="presParOf" srcId="{CBAD6F56-D5F2-47F5-B2AA-982D9E6BB5C9}" destId="{478941BB-2304-43E9-9EB1-67D00090EADE}" srcOrd="0" destOrd="0" presId="urn:microsoft.com/office/officeart/2005/8/layout/vList5"/>
    <dgm:cxn modelId="{6173FC64-5F6B-45A3-A240-EE27EA38FEC5}" type="presParOf" srcId="{CBAD6F56-D5F2-47F5-B2AA-982D9E6BB5C9}" destId="{97D0313E-ECE1-40A7-9CF4-CC42E79DF73C}" srcOrd="1" destOrd="0" presId="urn:microsoft.com/office/officeart/2005/8/layout/vList5"/>
    <dgm:cxn modelId="{2DBEC2A6-F394-4377-9870-E135BD141105}" type="presParOf" srcId="{18D002B7-6457-4F2B-A744-40064BA1337C}" destId="{BA178721-91C2-4C64-A17B-FA3E000B0220}" srcOrd="5" destOrd="0" presId="urn:microsoft.com/office/officeart/2005/8/layout/vList5"/>
    <dgm:cxn modelId="{76AAA84C-0911-4CB1-AF88-E5200F3840FF}" type="presParOf" srcId="{18D002B7-6457-4F2B-A744-40064BA1337C}" destId="{9A74D51E-AF03-4AEE-8471-86B64398A6C4}" srcOrd="6" destOrd="0" presId="urn:microsoft.com/office/officeart/2005/8/layout/vList5"/>
    <dgm:cxn modelId="{6FABDC71-9BEF-42C7-88ED-5EDFB13DDB81}" type="presParOf" srcId="{9A74D51E-AF03-4AEE-8471-86B64398A6C4}" destId="{6AFF9DE7-EA70-4C61-8B8B-CC1648E56248}" srcOrd="0" destOrd="0" presId="urn:microsoft.com/office/officeart/2005/8/layout/vList5"/>
    <dgm:cxn modelId="{C491EB45-CC70-40BC-993C-F06A5360E301}" type="presParOf" srcId="{9A74D51E-AF03-4AEE-8471-86B64398A6C4}" destId="{3F34BAE2-DC82-4354-A233-1840963B28C9}" srcOrd="1" destOrd="0" presId="urn:microsoft.com/office/officeart/2005/8/layout/vList5"/>
    <dgm:cxn modelId="{981127A3-EBB1-4538-A1BC-D62C0B1E0D5A}" type="presParOf" srcId="{18D002B7-6457-4F2B-A744-40064BA1337C}" destId="{62578A3D-7773-4627-81CA-F56789E258F8}" srcOrd="7" destOrd="0" presId="urn:microsoft.com/office/officeart/2005/8/layout/vList5"/>
    <dgm:cxn modelId="{16E6E21B-D980-427D-9CE1-DA98D71C24F5}" type="presParOf" srcId="{18D002B7-6457-4F2B-A744-40064BA1337C}" destId="{35DA5E4B-54F4-4FAB-9578-554A1E38F855}" srcOrd="8" destOrd="0" presId="urn:microsoft.com/office/officeart/2005/8/layout/vList5"/>
    <dgm:cxn modelId="{98F92E93-4C09-430F-AE2B-4AE39DA91B42}" type="presParOf" srcId="{35DA5E4B-54F4-4FAB-9578-554A1E38F855}" destId="{9AA1D551-16CD-43D7-9749-AB083E2B95FE}" srcOrd="0" destOrd="0" presId="urn:microsoft.com/office/officeart/2005/8/layout/vList5"/>
    <dgm:cxn modelId="{DDC7D738-97B2-4138-B8B1-8AC1DCB83D70}" type="presParOf" srcId="{35DA5E4B-54F4-4FAB-9578-554A1E38F855}" destId="{F66D6FAB-2B2C-48D5-8D47-5B8FE73BA984}" srcOrd="1" destOrd="0" presId="urn:microsoft.com/office/officeart/2005/8/layout/vList5"/>
    <dgm:cxn modelId="{8834BF86-68AB-44BF-9E28-E23B39217745}" type="presParOf" srcId="{18D002B7-6457-4F2B-A744-40064BA1337C}" destId="{A283767D-BE57-44A1-9E94-BA28B7C4F835}" srcOrd="9" destOrd="0" presId="urn:microsoft.com/office/officeart/2005/8/layout/vList5"/>
    <dgm:cxn modelId="{CD113A18-69AC-4DCA-8BD3-0B756F677615}" type="presParOf" srcId="{18D002B7-6457-4F2B-A744-40064BA1337C}" destId="{8AEB2DEC-6B44-4516-B592-032C5D0D9DA8}" srcOrd="10" destOrd="0" presId="urn:microsoft.com/office/officeart/2005/8/layout/vList5"/>
    <dgm:cxn modelId="{8CE7BA08-7756-4A73-BC9F-2AF81858B60F}" type="presParOf" srcId="{8AEB2DEC-6B44-4516-B592-032C5D0D9DA8}" destId="{E2432A6A-9901-4676-9551-BD98E6A89B1F}" srcOrd="0" destOrd="0" presId="urn:microsoft.com/office/officeart/2005/8/layout/vList5"/>
    <dgm:cxn modelId="{205B0A08-6783-46AB-A3BA-67B976E13F8F}" type="presParOf" srcId="{8AEB2DEC-6B44-4516-B592-032C5D0D9DA8}" destId="{A3A7403D-1475-4727-9B87-8BE0CEA378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262C2-9470-4467-8923-C9849ACFD52D}">
      <dsp:nvSpPr>
        <dsp:cNvPr id="0" name=""/>
        <dsp:cNvSpPr/>
      </dsp:nvSpPr>
      <dsp:spPr>
        <a:xfrm rot="5400000">
          <a:off x="6005160" y="-3210543"/>
          <a:ext cx="685103" cy="7280407"/>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511175">
            <a:lnSpc>
              <a:spcPct val="90000"/>
            </a:lnSpc>
            <a:spcBef>
              <a:spcPct val="0"/>
            </a:spcBef>
            <a:spcAft>
              <a:spcPct val="15000"/>
            </a:spcAft>
            <a:buChar char="•"/>
          </a:pPr>
          <a:r>
            <a:rPr lang="en-GB" sz="1150" kern="1200" dirty="0">
              <a:latin typeface="Arial" panose="020B0604020202020204" pitchFamily="34" charset="0"/>
              <a:cs typeface="Arial" panose="020B0604020202020204" pitchFamily="34" charset="0"/>
            </a:rPr>
            <a:t> Cultural physical, relational and emotional. When safety and trust increase, threat, fear and danger decrease. </a:t>
          </a:r>
        </a:p>
        <a:p>
          <a:pPr marL="57150" lvl="1" indent="-57150" algn="l" defTabSz="511175">
            <a:lnSpc>
              <a:spcPct val="90000"/>
            </a:lnSpc>
            <a:spcBef>
              <a:spcPct val="0"/>
            </a:spcBef>
            <a:spcAft>
              <a:spcPct val="15000"/>
            </a:spcAft>
            <a:buChar char="•"/>
          </a:pPr>
          <a:r>
            <a:rPr lang="en-GB" sz="1150" kern="1200" dirty="0">
              <a:latin typeface="Arial" panose="020B0604020202020204" pitchFamily="34" charset="0"/>
              <a:cs typeface="Arial" panose="020B0604020202020204" pitchFamily="34" charset="0"/>
            </a:rPr>
            <a:t> Throughout the organisation, staff and the people they serve feel physically and psychologically safe.</a:t>
          </a:r>
        </a:p>
      </dsp:txBody>
      <dsp:txXfrm rot="-5400000">
        <a:off x="2707508" y="120553"/>
        <a:ext cx="7246963" cy="618215"/>
      </dsp:txXfrm>
    </dsp:sp>
    <dsp:sp modelId="{9467F831-33E5-48E8-A3CC-6EA5CAEE01B4}">
      <dsp:nvSpPr>
        <dsp:cNvPr id="0" name=""/>
        <dsp:cNvSpPr/>
      </dsp:nvSpPr>
      <dsp:spPr>
        <a:xfrm>
          <a:off x="203" y="1470"/>
          <a:ext cx="2707304" cy="856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Safety</a:t>
          </a:r>
        </a:p>
      </dsp:txBody>
      <dsp:txXfrm>
        <a:off x="42008" y="43275"/>
        <a:ext cx="2623694" cy="772769"/>
      </dsp:txXfrm>
    </dsp:sp>
    <dsp:sp modelId="{3364E4FA-330A-49B6-BE8B-F8CC06E82FB2}">
      <dsp:nvSpPr>
        <dsp:cNvPr id="0" name=""/>
        <dsp:cNvSpPr/>
      </dsp:nvSpPr>
      <dsp:spPr>
        <a:xfrm rot="5400000">
          <a:off x="5989049" y="-2328959"/>
          <a:ext cx="685103" cy="7315637"/>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511175">
            <a:lnSpc>
              <a:spcPct val="90000"/>
            </a:lnSpc>
            <a:spcBef>
              <a:spcPct val="0"/>
            </a:spcBef>
            <a:spcAft>
              <a:spcPct val="15000"/>
            </a:spcAft>
            <a:buChar char="•"/>
          </a:pPr>
          <a:r>
            <a:rPr lang="en-GB" sz="1150" kern="1200" dirty="0">
              <a:latin typeface="Arial" panose="020B0604020202020204" pitchFamily="34" charset="0"/>
              <a:cs typeface="Arial" panose="020B0604020202020204" pitchFamily="34" charset="0"/>
            </a:rPr>
            <a:t> Organisational operations and decisions are conducted with transparency and the goal of building and maintaining trust amongst staff, clients, and family members of those receiving services.</a:t>
          </a:r>
        </a:p>
      </dsp:txBody>
      <dsp:txXfrm rot="-5400000">
        <a:off x="2673782" y="1019752"/>
        <a:ext cx="7282193" cy="618215"/>
      </dsp:txXfrm>
    </dsp:sp>
    <dsp:sp modelId="{814A09E6-5310-4674-9F23-7BCFBB59E74F}">
      <dsp:nvSpPr>
        <dsp:cNvPr id="0" name=""/>
        <dsp:cNvSpPr/>
      </dsp:nvSpPr>
      <dsp:spPr>
        <a:xfrm>
          <a:off x="203" y="900669"/>
          <a:ext cx="2673579" cy="8563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Trustworthy and transparency</a:t>
          </a:r>
        </a:p>
      </dsp:txBody>
      <dsp:txXfrm>
        <a:off x="42008" y="942474"/>
        <a:ext cx="2589969" cy="772769"/>
      </dsp:txXfrm>
    </dsp:sp>
    <dsp:sp modelId="{97D0313E-ECE1-40A7-9CF4-CC42E79DF73C}">
      <dsp:nvSpPr>
        <dsp:cNvPr id="0" name=""/>
        <dsp:cNvSpPr/>
      </dsp:nvSpPr>
      <dsp:spPr>
        <a:xfrm rot="5400000">
          <a:off x="5861475" y="-1558058"/>
          <a:ext cx="685103" cy="757223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511175">
            <a:lnSpc>
              <a:spcPct val="90000"/>
            </a:lnSpc>
            <a:spcBef>
              <a:spcPct val="0"/>
            </a:spcBef>
            <a:spcAft>
              <a:spcPct val="15000"/>
            </a:spcAft>
            <a:buChar char="•"/>
          </a:pPr>
          <a:r>
            <a:rPr lang="en-GB" sz="1150" kern="1200" dirty="0">
              <a:latin typeface="Arial" panose="020B0604020202020204" pitchFamily="34" charset="0"/>
              <a:cs typeface="Arial" panose="020B0604020202020204" pitchFamily="34" charset="0"/>
            </a:rPr>
            <a:t> These are integral to the organisational and service delivery approach and are understood as a key vehicle for building trust, establishing safety, and empowerment.</a:t>
          </a:r>
        </a:p>
      </dsp:txBody>
      <dsp:txXfrm rot="-5400000">
        <a:off x="2417912" y="1918949"/>
        <a:ext cx="7538786" cy="618215"/>
      </dsp:txXfrm>
    </dsp:sp>
    <dsp:sp modelId="{478941BB-2304-43E9-9EB1-67D00090EADE}">
      <dsp:nvSpPr>
        <dsp:cNvPr id="0" name=""/>
        <dsp:cNvSpPr/>
      </dsp:nvSpPr>
      <dsp:spPr>
        <a:xfrm>
          <a:off x="203" y="1799867"/>
          <a:ext cx="2417708" cy="8563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Peer support and mutual self-help</a:t>
          </a:r>
        </a:p>
      </dsp:txBody>
      <dsp:txXfrm>
        <a:off x="42008" y="1841672"/>
        <a:ext cx="2334098" cy="772769"/>
      </dsp:txXfrm>
    </dsp:sp>
    <dsp:sp modelId="{3F34BAE2-DC82-4354-A233-1840963B28C9}">
      <dsp:nvSpPr>
        <dsp:cNvPr id="0" name=""/>
        <dsp:cNvSpPr/>
      </dsp:nvSpPr>
      <dsp:spPr>
        <a:xfrm rot="5400000">
          <a:off x="5940141" y="-580535"/>
          <a:ext cx="685103" cy="741558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511175">
            <a:lnSpc>
              <a:spcPct val="90000"/>
            </a:lnSpc>
            <a:spcBef>
              <a:spcPct val="0"/>
            </a:spcBef>
            <a:spcAft>
              <a:spcPct val="15000"/>
            </a:spcAft>
            <a:buChar char="•"/>
          </a:pPr>
          <a:r>
            <a:rPr lang="en-GB" sz="1150" kern="1200" dirty="0">
              <a:latin typeface="Arial" panose="020B0604020202020204" pitchFamily="34" charset="0"/>
              <a:cs typeface="Arial" panose="020B0604020202020204" pitchFamily="34" charset="0"/>
            </a:rPr>
            <a:t> There is recognition that healing happens in relationships in the meaningful sharing of power and decision-making.</a:t>
          </a:r>
        </a:p>
        <a:p>
          <a:pPr marL="57150" lvl="1" indent="-57150" algn="l" defTabSz="511175">
            <a:lnSpc>
              <a:spcPct val="90000"/>
            </a:lnSpc>
            <a:spcBef>
              <a:spcPct val="0"/>
            </a:spcBef>
            <a:spcAft>
              <a:spcPct val="15000"/>
            </a:spcAft>
            <a:buChar char="•"/>
          </a:pPr>
          <a:r>
            <a:rPr lang="en-GB" sz="1150" kern="1200" dirty="0">
              <a:latin typeface="Arial" panose="020B0604020202020204" pitchFamily="34" charset="0"/>
              <a:cs typeface="Arial" panose="020B0604020202020204" pitchFamily="34" charset="0"/>
            </a:rPr>
            <a:t> The organisation recognises that everyone has a role to play in a trauma-informed approach. One does not have to be a therapist to be therapeutic.</a:t>
          </a:r>
        </a:p>
      </dsp:txBody>
      <dsp:txXfrm rot="-5400000">
        <a:off x="2574902" y="2818148"/>
        <a:ext cx="7382137" cy="618215"/>
      </dsp:txXfrm>
    </dsp:sp>
    <dsp:sp modelId="{6AFF9DE7-EA70-4C61-8B8B-CC1648E56248}">
      <dsp:nvSpPr>
        <dsp:cNvPr id="0" name=""/>
        <dsp:cNvSpPr/>
      </dsp:nvSpPr>
      <dsp:spPr>
        <a:xfrm>
          <a:off x="203" y="2699065"/>
          <a:ext cx="2574699" cy="8563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Collaboration and mutuality</a:t>
          </a:r>
        </a:p>
      </dsp:txBody>
      <dsp:txXfrm>
        <a:off x="42008" y="2740870"/>
        <a:ext cx="2491089" cy="772769"/>
      </dsp:txXfrm>
    </dsp:sp>
    <dsp:sp modelId="{F66D6FAB-2B2C-48D5-8D47-5B8FE73BA984}">
      <dsp:nvSpPr>
        <dsp:cNvPr id="0" name=""/>
        <dsp:cNvSpPr/>
      </dsp:nvSpPr>
      <dsp:spPr>
        <a:xfrm rot="5400000">
          <a:off x="5994941" y="378896"/>
          <a:ext cx="685103" cy="7295112"/>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511175">
            <a:lnSpc>
              <a:spcPct val="90000"/>
            </a:lnSpc>
            <a:spcBef>
              <a:spcPct val="0"/>
            </a:spcBef>
            <a:spcAft>
              <a:spcPct val="15000"/>
            </a:spcAft>
            <a:buChar char="•"/>
          </a:pPr>
          <a:r>
            <a:rPr lang="en-GB" sz="1150" kern="1200" dirty="0">
              <a:latin typeface="Arial" panose="020B0604020202020204" pitchFamily="34" charset="0"/>
              <a:cs typeface="Arial" panose="020B0604020202020204" pitchFamily="34" charset="0"/>
            </a:rPr>
            <a:t> Organisation aims to strengthen the staff, client, and family members' experience of choice and recognises that every persons' experience is unique and requires and individualised approach. </a:t>
          </a:r>
        </a:p>
        <a:p>
          <a:pPr marL="57150" lvl="1" indent="-57150" algn="l" defTabSz="511175">
            <a:lnSpc>
              <a:spcPct val="90000"/>
            </a:lnSpc>
            <a:spcBef>
              <a:spcPct val="0"/>
            </a:spcBef>
            <a:spcAft>
              <a:spcPct val="15000"/>
            </a:spcAft>
            <a:buChar char="•"/>
          </a:pPr>
          <a:r>
            <a:rPr lang="en-GB" sz="1150" kern="1200" dirty="0">
              <a:latin typeface="Arial" panose="020B0604020202020204" pitchFamily="34" charset="0"/>
              <a:cs typeface="Arial" panose="020B0604020202020204" pitchFamily="34" charset="0"/>
            </a:rPr>
            <a:t> This builds on what clients, staff, and communities have to offer, rather than responding to perceived deficits.</a:t>
          </a:r>
        </a:p>
      </dsp:txBody>
      <dsp:txXfrm rot="-5400000">
        <a:off x="2689937" y="3717344"/>
        <a:ext cx="7261668" cy="618215"/>
      </dsp:txXfrm>
    </dsp:sp>
    <dsp:sp modelId="{9AA1D551-16CD-43D7-9749-AB083E2B95FE}">
      <dsp:nvSpPr>
        <dsp:cNvPr id="0" name=""/>
        <dsp:cNvSpPr/>
      </dsp:nvSpPr>
      <dsp:spPr>
        <a:xfrm>
          <a:off x="203" y="3598263"/>
          <a:ext cx="2689733" cy="8563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Empowerment voice and choice</a:t>
          </a:r>
        </a:p>
      </dsp:txBody>
      <dsp:txXfrm>
        <a:off x="42008" y="3640068"/>
        <a:ext cx="2606123" cy="772769"/>
      </dsp:txXfrm>
    </dsp:sp>
    <dsp:sp modelId="{A3A7403D-1475-4727-9B87-8BE0CEA3786A}">
      <dsp:nvSpPr>
        <dsp:cNvPr id="0" name=""/>
        <dsp:cNvSpPr/>
      </dsp:nvSpPr>
      <dsp:spPr>
        <a:xfrm rot="5400000">
          <a:off x="5985551" y="1261710"/>
          <a:ext cx="685103" cy="732788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511175">
            <a:lnSpc>
              <a:spcPct val="90000"/>
            </a:lnSpc>
            <a:spcBef>
              <a:spcPct val="0"/>
            </a:spcBef>
            <a:spcAft>
              <a:spcPct val="15000"/>
            </a:spcAft>
            <a:buChar char="•"/>
          </a:pPr>
          <a:r>
            <a:rPr lang="en-GB" sz="1150" kern="1200" dirty="0">
              <a:latin typeface="Arial" panose="020B0604020202020204" pitchFamily="34" charset="0"/>
              <a:cs typeface="Arial" panose="020B0604020202020204" pitchFamily="34" charset="0"/>
            </a:rPr>
            <a:t> The organisation actively moves past cultural stereotypes and biases, offers culturally responsive services, leverages the healing value of traditional cultural connections, and recognises and addresses historical trauma.</a:t>
          </a:r>
        </a:p>
      </dsp:txBody>
      <dsp:txXfrm rot="-5400000">
        <a:off x="2664162" y="4616543"/>
        <a:ext cx="7294438" cy="618215"/>
      </dsp:txXfrm>
    </dsp:sp>
    <dsp:sp modelId="{E2432A6A-9901-4676-9551-BD98E6A89B1F}">
      <dsp:nvSpPr>
        <dsp:cNvPr id="0" name=""/>
        <dsp:cNvSpPr/>
      </dsp:nvSpPr>
      <dsp:spPr>
        <a:xfrm>
          <a:off x="203" y="4497461"/>
          <a:ext cx="2663958" cy="856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Cultural, historical and gender issues</a:t>
          </a:r>
        </a:p>
      </dsp:txBody>
      <dsp:txXfrm>
        <a:off x="42008" y="4539266"/>
        <a:ext cx="2580348" cy="7727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6A6D-9F0C-428C-91E9-5E802336561A}" type="datetimeFigureOut">
              <a:rPr lang="en-GB" smtClean="0"/>
              <a:t>29/11/2024</a:t>
            </a:fld>
            <a:endParaRPr lang="en-GB"/>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191806-9C7C-497C-9936-1BF9F17F89B2}" type="slidenum">
              <a:rPr lang="en-GB" smtClean="0"/>
              <a:t>‹#›</a:t>
            </a:fld>
            <a:endParaRPr lang="en-GB"/>
          </a:p>
        </p:txBody>
      </p:sp>
    </p:spTree>
    <p:extLst>
      <p:ext uri="{BB962C8B-B14F-4D97-AF65-F5344CB8AC3E}">
        <p14:creationId xmlns:p14="http://schemas.microsoft.com/office/powerpoint/2010/main" val="240959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191806-9C7C-497C-9936-1BF9F17F89B2}" type="slidenum">
              <a:rPr lang="en-GB" smtClean="0"/>
              <a:t>2</a:t>
            </a:fld>
            <a:endParaRPr lang="en-GB"/>
          </a:p>
        </p:txBody>
      </p:sp>
    </p:spTree>
    <p:extLst>
      <p:ext uri="{BB962C8B-B14F-4D97-AF65-F5344CB8AC3E}">
        <p14:creationId xmlns:p14="http://schemas.microsoft.com/office/powerpoint/2010/main" val="1220852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191806-9C7C-497C-9936-1BF9F17F89B2}" type="slidenum">
              <a:rPr lang="en-GB" smtClean="0"/>
              <a:t>3</a:t>
            </a:fld>
            <a:endParaRPr lang="en-GB"/>
          </a:p>
        </p:txBody>
      </p:sp>
    </p:spTree>
    <p:extLst>
      <p:ext uri="{BB962C8B-B14F-4D97-AF65-F5344CB8AC3E}">
        <p14:creationId xmlns:p14="http://schemas.microsoft.com/office/powerpoint/2010/main" val="243115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191806-9C7C-497C-9936-1BF9F17F89B2}" type="slidenum">
              <a:rPr lang="en-GB" smtClean="0"/>
              <a:t>18</a:t>
            </a:fld>
            <a:endParaRPr lang="en-GB"/>
          </a:p>
        </p:txBody>
      </p:sp>
    </p:spTree>
    <p:extLst>
      <p:ext uri="{BB962C8B-B14F-4D97-AF65-F5344CB8AC3E}">
        <p14:creationId xmlns:p14="http://schemas.microsoft.com/office/powerpoint/2010/main" val="84512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191806-9C7C-497C-9936-1BF9F17F89B2}" type="slidenum">
              <a:rPr lang="en-GB" smtClean="0"/>
              <a:t>27</a:t>
            </a:fld>
            <a:endParaRPr lang="en-GB"/>
          </a:p>
        </p:txBody>
      </p:sp>
    </p:spTree>
    <p:extLst>
      <p:ext uri="{BB962C8B-B14F-4D97-AF65-F5344CB8AC3E}">
        <p14:creationId xmlns:p14="http://schemas.microsoft.com/office/powerpoint/2010/main" val="2460460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1550" y="1583629"/>
            <a:ext cx="9318427" cy="1551599"/>
          </a:xfrm>
        </p:spPr>
        <p:txBody>
          <a:bodyPr anchor="t">
            <a:noAutofit/>
          </a:bodyPr>
          <a:lstStyle>
            <a:lvl1pPr algn="l">
              <a:defRPr sz="5600" b="1" i="0">
                <a:solidFill>
                  <a:schemeClr val="bg1"/>
                </a:solidFill>
                <a:latin typeface="+mn-lt"/>
              </a:defRPr>
            </a:lvl1pPr>
          </a:lstStyle>
          <a:p>
            <a:r>
              <a:rPr lang="en-GB" dirty="0"/>
              <a:t>Add heading or presentation title here.</a:t>
            </a:r>
            <a:endParaRPr lang="en-US" dirty="0"/>
          </a:p>
        </p:txBody>
      </p:sp>
      <p:sp>
        <p:nvSpPr>
          <p:cNvPr id="3" name="Subtitle 2"/>
          <p:cNvSpPr>
            <a:spLocks noGrp="1"/>
          </p:cNvSpPr>
          <p:nvPr>
            <p:ph type="subTitle" idx="1" hasCustomPrompt="1"/>
          </p:nvPr>
        </p:nvSpPr>
        <p:spPr>
          <a:xfrm>
            <a:off x="971550" y="3353360"/>
            <a:ext cx="8018860" cy="437907"/>
          </a:xfrm>
        </p:spPr>
        <p:txBody>
          <a:bodyPr>
            <a:noAutofit/>
          </a:bodyPr>
          <a:lstStyle>
            <a:lvl1pPr marL="0" indent="0" algn="l">
              <a:lnSpc>
                <a:spcPct val="100000"/>
              </a:lnSpc>
              <a:buNone/>
              <a:defRPr sz="1800" b="1" i="0">
                <a:solidFill>
                  <a:srgbClr val="3B2767"/>
                </a:solidFill>
                <a:latin typeface="Calibri" panose="020F0502020204030204" pitchFamily="34" charset="0"/>
                <a:cs typeface="Calibri" panose="020F050202020403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Any subtitle information should be written here.</a:t>
            </a:r>
            <a:endParaRPr lang="en-US" dirty="0"/>
          </a:p>
        </p:txBody>
      </p:sp>
      <p:sp>
        <p:nvSpPr>
          <p:cNvPr id="5" name="Rectangle 4">
            <a:extLst>
              <a:ext uri="{FF2B5EF4-FFF2-40B4-BE49-F238E27FC236}">
                <a16:creationId xmlns:a16="http://schemas.microsoft.com/office/drawing/2014/main" id="{F48EDD87-5CB8-234B-A6BA-5F445FF4FA34}"/>
              </a:ext>
            </a:extLst>
          </p:cNvPr>
          <p:cNvSpPr/>
          <p:nvPr userDrawn="1"/>
        </p:nvSpPr>
        <p:spPr>
          <a:xfrm>
            <a:off x="7711440" y="6347460"/>
            <a:ext cx="2766060" cy="108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18945C-E759-3245-8850-2DBE5C84B854}"/>
              </a:ext>
            </a:extLst>
          </p:cNvPr>
          <p:cNvPicPr>
            <a:picLocks noChangeAspect="1"/>
          </p:cNvPicPr>
          <p:nvPr userDrawn="1"/>
        </p:nvPicPr>
        <p:blipFill>
          <a:blip r:embed="rId2"/>
          <a:stretch>
            <a:fillRect/>
          </a:stretch>
        </p:blipFill>
        <p:spPr>
          <a:xfrm>
            <a:off x="8146649" y="6576060"/>
            <a:ext cx="2081137" cy="646526"/>
          </a:xfrm>
          <a:prstGeom prst="rect">
            <a:avLst/>
          </a:prstGeom>
        </p:spPr>
      </p:pic>
      <p:sp>
        <p:nvSpPr>
          <p:cNvPr id="6" name="Rectangle 5">
            <a:extLst>
              <a:ext uri="{FF2B5EF4-FFF2-40B4-BE49-F238E27FC236}">
                <a16:creationId xmlns:a16="http://schemas.microsoft.com/office/drawing/2014/main" id="{E6F3C023-0FFD-9343-A4ED-3CC7FA7F83C0}"/>
              </a:ext>
            </a:extLst>
          </p:cNvPr>
          <p:cNvSpPr/>
          <p:nvPr userDrawn="1"/>
        </p:nvSpPr>
        <p:spPr>
          <a:xfrm>
            <a:off x="3130664" y="6498771"/>
            <a:ext cx="1495766"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344CE91-FB16-3449-B4C0-0F1429E83D05}"/>
              </a:ext>
            </a:extLst>
          </p:cNvPr>
          <p:cNvSpPr txBox="1"/>
          <p:nvPr userDrawn="1"/>
        </p:nvSpPr>
        <p:spPr>
          <a:xfrm>
            <a:off x="3046750" y="6833948"/>
            <a:ext cx="2432631" cy="261610"/>
          </a:xfrm>
          <a:prstGeom prst="rect">
            <a:avLst/>
          </a:prstGeom>
          <a:noFill/>
        </p:spPr>
        <p:txBody>
          <a:bodyPr wrap="square" rtlCol="0">
            <a:spAutoFit/>
          </a:bodyPr>
          <a:lstStyle/>
          <a:p>
            <a:r>
              <a:rPr lang="en-US" sz="1100" b="1" dirty="0">
                <a:solidFill>
                  <a:srgbClr val="3B2767"/>
                </a:solidFill>
                <a:latin typeface="FRUTIGER 45 LIGHT" pitchFamily="2" charset="0"/>
              </a:rPr>
              <a:t>@</a:t>
            </a:r>
            <a:r>
              <a:rPr lang="en-GB" sz="1100" b="1" i="0" kern="1200" dirty="0" err="1">
                <a:solidFill>
                  <a:srgbClr val="3B2767"/>
                </a:solidFill>
                <a:effectLst/>
                <a:latin typeface="FRUTIGER 45 LIGHT" pitchFamily="2" charset="0"/>
                <a:ea typeface="+mn-ea"/>
                <a:cs typeface="+mn-cs"/>
              </a:rPr>
              <a:t>WYPartnership</a:t>
            </a:r>
            <a:endParaRPr lang="en-US" sz="1100" b="1" dirty="0">
              <a:solidFill>
                <a:srgbClr val="3B2767"/>
              </a:solidFill>
              <a:latin typeface="FRUTIGER 45 LIGHT" pitchFamily="2" charset="0"/>
            </a:endParaRPr>
          </a:p>
        </p:txBody>
      </p:sp>
      <p:sp>
        <p:nvSpPr>
          <p:cNvPr id="9" name="Rectangle 8">
            <a:extLst>
              <a:ext uri="{FF2B5EF4-FFF2-40B4-BE49-F238E27FC236}">
                <a16:creationId xmlns:a16="http://schemas.microsoft.com/office/drawing/2014/main" id="{27EE096F-4AFB-8D43-BCC0-70BFB0684ECA}"/>
              </a:ext>
            </a:extLst>
          </p:cNvPr>
          <p:cNvSpPr/>
          <p:nvPr userDrawn="1"/>
        </p:nvSpPr>
        <p:spPr>
          <a:xfrm>
            <a:off x="756362" y="6498771"/>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166F6AC-AD3A-D34A-8239-8D0354606449}"/>
              </a:ext>
            </a:extLst>
          </p:cNvPr>
          <p:cNvSpPr txBox="1"/>
          <p:nvPr userDrawn="1"/>
        </p:nvSpPr>
        <p:spPr>
          <a:xfrm>
            <a:off x="586578" y="6833948"/>
            <a:ext cx="2432631" cy="261610"/>
          </a:xfrm>
          <a:prstGeom prst="rect">
            <a:avLst/>
          </a:prstGeom>
          <a:noFill/>
        </p:spPr>
        <p:txBody>
          <a:bodyPr wrap="square" rtlCol="0">
            <a:spAutoFit/>
          </a:bodyPr>
          <a:lstStyle/>
          <a:p>
            <a:r>
              <a:rPr lang="en-US" sz="1100" b="1" dirty="0" err="1">
                <a:solidFill>
                  <a:srgbClr val="3B2767"/>
                </a:solidFill>
                <a:latin typeface="FRUTIGER 45 LIGHT" pitchFamily="2" charset="0"/>
              </a:rPr>
              <a:t>www.wypartnership.co.uk</a:t>
            </a:r>
            <a:endParaRPr lang="en-US" sz="1100" b="1" dirty="0">
              <a:solidFill>
                <a:srgbClr val="3B2767"/>
              </a:solidFill>
              <a:latin typeface="FRUTIGER 45 LIGHT" pitchFamily="2" charset="0"/>
            </a:endParaRPr>
          </a:p>
        </p:txBody>
      </p:sp>
    </p:spTree>
    <p:extLst>
      <p:ext uri="{BB962C8B-B14F-4D97-AF65-F5344CB8AC3E}">
        <p14:creationId xmlns:p14="http://schemas.microsoft.com/office/powerpoint/2010/main" val="161094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26B8-4AB3-4D4C-A596-6D0FAD04DADE}"/>
              </a:ext>
            </a:extLst>
          </p:cNvPr>
          <p:cNvSpPr>
            <a:spLocks noGrp="1"/>
          </p:cNvSpPr>
          <p:nvPr>
            <p:ph type="title" hasCustomPrompt="1"/>
          </p:nvPr>
        </p:nvSpPr>
        <p:spPr>
          <a:xfrm>
            <a:off x="736600" y="1200468"/>
            <a:ext cx="5972810" cy="401638"/>
          </a:xfrm>
        </p:spPr>
        <p:txBody>
          <a:bodyPr anchor="ctr">
            <a:noAutofit/>
          </a:bodyPr>
          <a:lstStyle>
            <a:lvl1pPr>
              <a:lnSpc>
                <a:spcPct val="100000"/>
              </a:lnSpc>
              <a:defRPr sz="2100" b="1" i="0">
                <a:solidFill>
                  <a:srgbClr val="3B2767"/>
                </a:solidFill>
                <a:latin typeface="Calibri" panose="020F0502020204030204" pitchFamily="34" charset="0"/>
                <a:cs typeface="Calibri" panose="020F0502020204030204" pitchFamily="34" charset="0"/>
              </a:defRPr>
            </a:lvl1pPr>
          </a:lstStyle>
          <a:p>
            <a:r>
              <a:rPr lang="en-GB" dirty="0"/>
              <a:t>Heading to go here…</a:t>
            </a:r>
            <a:endParaRPr lang="en-US" dirty="0"/>
          </a:p>
        </p:txBody>
      </p:sp>
      <p:sp>
        <p:nvSpPr>
          <p:cNvPr id="3" name="Content Placeholder 2">
            <a:extLst>
              <a:ext uri="{FF2B5EF4-FFF2-40B4-BE49-F238E27FC236}">
                <a16:creationId xmlns:a16="http://schemas.microsoft.com/office/drawing/2014/main" id="{CE273E4A-1EA8-5649-87FA-EB79F4875C20}"/>
              </a:ext>
            </a:extLst>
          </p:cNvPr>
          <p:cNvSpPr>
            <a:spLocks noGrp="1"/>
          </p:cNvSpPr>
          <p:nvPr>
            <p:ph idx="1" hasCustomPrompt="1"/>
          </p:nvPr>
        </p:nvSpPr>
        <p:spPr>
          <a:xfrm>
            <a:off x="7155180" y="1200468"/>
            <a:ext cx="3074670" cy="5158739"/>
          </a:xfrm>
        </p:spPr>
        <p:txBody>
          <a:bodyPr anchor="ctr">
            <a:normAutofit/>
          </a:bodyPr>
          <a:lstStyle>
            <a:lvl1pPr marL="0" indent="0" algn="ctr">
              <a:buNone/>
              <a:defRPr sz="1200" b="0" i="0">
                <a:solidFill>
                  <a:schemeClr val="tx1">
                    <a:lumMod val="65000"/>
                    <a:lumOff val="35000"/>
                  </a:schemeClr>
                </a:solidFill>
                <a:latin typeface="Frutiger LT 55 Roman" panose="02000503040000020004"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image here</a:t>
            </a:r>
          </a:p>
        </p:txBody>
      </p:sp>
      <p:sp>
        <p:nvSpPr>
          <p:cNvPr id="4" name="Text Placeholder 3">
            <a:extLst>
              <a:ext uri="{FF2B5EF4-FFF2-40B4-BE49-F238E27FC236}">
                <a16:creationId xmlns:a16="http://schemas.microsoft.com/office/drawing/2014/main" id="{B6FEDD1D-5824-2640-96F3-7D3CB895247B}"/>
              </a:ext>
            </a:extLst>
          </p:cNvPr>
          <p:cNvSpPr>
            <a:spLocks noGrp="1"/>
          </p:cNvSpPr>
          <p:nvPr>
            <p:ph type="body" sz="half" idx="2" hasCustomPrompt="1"/>
          </p:nvPr>
        </p:nvSpPr>
        <p:spPr>
          <a:xfrm>
            <a:off x="73660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Body copy to go here…</a:t>
            </a:r>
          </a:p>
        </p:txBody>
      </p:sp>
      <p:cxnSp>
        <p:nvCxnSpPr>
          <p:cNvPr id="10" name="Straight Connector 9">
            <a:extLst>
              <a:ext uri="{FF2B5EF4-FFF2-40B4-BE49-F238E27FC236}">
                <a16:creationId xmlns:a16="http://schemas.microsoft.com/office/drawing/2014/main" id="{E2295BBD-9FE3-334F-B833-9BAC89166F77}"/>
              </a:ext>
            </a:extLst>
          </p:cNvPr>
          <p:cNvCxnSpPr>
            <a:cxnSpLocks/>
          </p:cNvCxnSpPr>
          <p:nvPr userDrawn="1"/>
        </p:nvCxnSpPr>
        <p:spPr>
          <a:xfrm>
            <a:off x="736600" y="1783080"/>
            <a:ext cx="5972810" cy="0"/>
          </a:xfrm>
          <a:prstGeom prst="line">
            <a:avLst/>
          </a:prstGeom>
          <a:ln w="19050">
            <a:solidFill>
              <a:srgbClr val="7C5090"/>
            </a:solidFill>
          </a:ln>
        </p:spPr>
        <p:style>
          <a:lnRef idx="1">
            <a:schemeClr val="dk1"/>
          </a:lnRef>
          <a:fillRef idx="0">
            <a:schemeClr val="dk1"/>
          </a:fillRef>
          <a:effectRef idx="0">
            <a:schemeClr val="dk1"/>
          </a:effectRef>
          <a:fontRef idx="minor">
            <a:schemeClr val="tx1"/>
          </a:fontRef>
        </p:style>
      </p:cxnSp>
      <p:sp>
        <p:nvSpPr>
          <p:cNvPr id="11" name="Text Placeholder 3">
            <a:extLst>
              <a:ext uri="{FF2B5EF4-FFF2-40B4-BE49-F238E27FC236}">
                <a16:creationId xmlns:a16="http://schemas.microsoft.com/office/drawing/2014/main" id="{D3C0D935-3259-F84E-BBF7-19B256EC4B86}"/>
              </a:ext>
            </a:extLst>
          </p:cNvPr>
          <p:cNvSpPr>
            <a:spLocks noGrp="1"/>
          </p:cNvSpPr>
          <p:nvPr>
            <p:ph type="body" sz="half" idx="10" hasCustomPrompt="1"/>
          </p:nvPr>
        </p:nvSpPr>
        <p:spPr>
          <a:xfrm>
            <a:off x="382016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Body copy to go here…</a:t>
            </a:r>
          </a:p>
        </p:txBody>
      </p:sp>
    </p:spTree>
    <p:extLst>
      <p:ext uri="{BB962C8B-B14F-4D97-AF65-F5344CB8AC3E}">
        <p14:creationId xmlns:p14="http://schemas.microsoft.com/office/powerpoint/2010/main" val="386063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3772" y="2104772"/>
            <a:ext cx="5022512" cy="1620430"/>
          </a:xfrm>
          <a:prstGeom prst="rect">
            <a:avLst/>
          </a:prstGeom>
        </p:spPr>
        <p:txBody>
          <a:bodyPr lIns="104287" tIns="52144" rIns="104287" bIns="52144"/>
          <a:lstStyle>
            <a:lvl1pPr algn="l">
              <a:defRPr>
                <a:solidFill>
                  <a:srgbClr val="41BDAA"/>
                </a:solidFill>
                <a:latin typeface="Calibri" panose="020F0502020204030204" pitchFamily="34" charset="0"/>
                <a:cs typeface="Calibri" panose="020F0502020204030204" pitchFamily="34" charset="0"/>
              </a:defRPr>
            </a:lvl1pPr>
          </a:lstStyle>
          <a:p>
            <a:r>
              <a:rPr lang="en-GB" dirty="0"/>
              <a:t>Slide Header</a:t>
            </a:r>
            <a:endParaRPr lang="en-US" dirty="0"/>
          </a:p>
        </p:txBody>
      </p:sp>
      <p:sp>
        <p:nvSpPr>
          <p:cNvPr id="3" name="Subtitle 2"/>
          <p:cNvSpPr>
            <a:spLocks noGrp="1"/>
          </p:cNvSpPr>
          <p:nvPr>
            <p:ph type="subTitle" idx="1" hasCustomPrompt="1"/>
          </p:nvPr>
        </p:nvSpPr>
        <p:spPr>
          <a:xfrm>
            <a:off x="1603772" y="3016596"/>
            <a:ext cx="7484269" cy="1931917"/>
          </a:xfrm>
          <a:prstGeom prst="rect">
            <a:avLst/>
          </a:prstGeom>
        </p:spPr>
        <p:txBody>
          <a:bodyPr lIns="104287" tIns="52144" rIns="104287" bIns="52144"/>
          <a:lstStyle>
            <a:lvl1pPr marL="0" indent="0" algn="l">
              <a:buFontTx/>
              <a:buNone/>
              <a:defRPr>
                <a:solidFill>
                  <a:srgbClr val="32006E"/>
                </a:solidFill>
                <a:latin typeface="Calibri" panose="020F0502020204030204" pitchFamily="34" charset="0"/>
                <a:cs typeface="Calibri" panose="020F0502020204030204"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dirty="0"/>
              <a:t>Main copy to go here</a:t>
            </a:r>
          </a:p>
        </p:txBody>
      </p:sp>
    </p:spTree>
    <p:extLst>
      <p:ext uri="{BB962C8B-B14F-4D97-AF65-F5344CB8AC3E}">
        <p14:creationId xmlns:p14="http://schemas.microsoft.com/office/powerpoint/2010/main" val="68787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3772" y="2104772"/>
            <a:ext cx="5022512" cy="1620430"/>
          </a:xfrm>
          <a:prstGeom prst="rect">
            <a:avLst/>
          </a:prstGeom>
        </p:spPr>
        <p:txBody>
          <a:bodyPr lIns="104287" tIns="52144" rIns="104287" bIns="52144"/>
          <a:lstStyle>
            <a:lvl1pPr algn="l">
              <a:defRPr>
                <a:solidFill>
                  <a:srgbClr val="41BDAA"/>
                </a:solidFill>
                <a:latin typeface="Calibri" panose="020F0502020204030204" pitchFamily="34" charset="0"/>
                <a:cs typeface="Calibri" panose="020F0502020204030204" pitchFamily="34" charset="0"/>
              </a:defRPr>
            </a:lvl1pPr>
          </a:lstStyle>
          <a:p>
            <a:r>
              <a:rPr lang="en-GB" dirty="0"/>
              <a:t>Slide Header</a:t>
            </a:r>
            <a:endParaRPr lang="en-US" dirty="0"/>
          </a:p>
        </p:txBody>
      </p:sp>
      <p:sp>
        <p:nvSpPr>
          <p:cNvPr id="3" name="Subtitle 2"/>
          <p:cNvSpPr>
            <a:spLocks noGrp="1"/>
          </p:cNvSpPr>
          <p:nvPr>
            <p:ph type="subTitle" idx="1" hasCustomPrompt="1"/>
          </p:nvPr>
        </p:nvSpPr>
        <p:spPr>
          <a:xfrm>
            <a:off x="1603772" y="3016596"/>
            <a:ext cx="7484269" cy="1931917"/>
          </a:xfrm>
          <a:prstGeom prst="rect">
            <a:avLst/>
          </a:prstGeom>
        </p:spPr>
        <p:txBody>
          <a:bodyPr lIns="104287" tIns="52144" rIns="104287" bIns="52144"/>
          <a:lstStyle>
            <a:lvl1pPr marL="0" indent="0" algn="l">
              <a:buFontTx/>
              <a:buNone/>
              <a:defRPr>
                <a:solidFill>
                  <a:srgbClr val="32006E"/>
                </a:solidFill>
                <a:latin typeface="Calibri" panose="020F0502020204030204" pitchFamily="34" charset="0"/>
                <a:cs typeface="Calibri" panose="020F0502020204030204"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dirty="0"/>
              <a:t>Main copy to go here</a:t>
            </a:r>
          </a:p>
        </p:txBody>
      </p:sp>
    </p:spTree>
    <p:extLst>
      <p:ext uri="{BB962C8B-B14F-4D97-AF65-F5344CB8AC3E}">
        <p14:creationId xmlns:p14="http://schemas.microsoft.com/office/powerpoint/2010/main" val="2532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26B8-4AB3-4D4C-A596-6D0FAD04DADE}"/>
              </a:ext>
            </a:extLst>
          </p:cNvPr>
          <p:cNvSpPr>
            <a:spLocks noGrp="1"/>
          </p:cNvSpPr>
          <p:nvPr>
            <p:ph type="title" hasCustomPrompt="1"/>
          </p:nvPr>
        </p:nvSpPr>
        <p:spPr>
          <a:xfrm>
            <a:off x="736600" y="1200468"/>
            <a:ext cx="5972810" cy="401638"/>
          </a:xfrm>
        </p:spPr>
        <p:txBody>
          <a:bodyPr anchor="ctr">
            <a:noAutofit/>
          </a:bodyPr>
          <a:lstStyle>
            <a:lvl1pPr>
              <a:lnSpc>
                <a:spcPct val="100000"/>
              </a:lnSpc>
              <a:defRPr sz="2100" b="1" i="0">
                <a:solidFill>
                  <a:srgbClr val="3B2767"/>
                </a:solidFill>
                <a:latin typeface="Calibri" panose="020F0502020204030204" pitchFamily="34" charset="0"/>
                <a:cs typeface="Calibri" panose="020F0502020204030204" pitchFamily="34" charset="0"/>
              </a:defRPr>
            </a:lvl1pPr>
          </a:lstStyle>
          <a:p>
            <a:r>
              <a:rPr lang="en-GB" dirty="0"/>
              <a:t>Heading to go here…</a:t>
            </a:r>
            <a:endParaRPr lang="en-US" dirty="0"/>
          </a:p>
        </p:txBody>
      </p:sp>
      <p:sp>
        <p:nvSpPr>
          <p:cNvPr id="3" name="Content Placeholder 2">
            <a:extLst>
              <a:ext uri="{FF2B5EF4-FFF2-40B4-BE49-F238E27FC236}">
                <a16:creationId xmlns:a16="http://schemas.microsoft.com/office/drawing/2014/main" id="{CE273E4A-1EA8-5649-87FA-EB79F4875C20}"/>
              </a:ext>
            </a:extLst>
          </p:cNvPr>
          <p:cNvSpPr>
            <a:spLocks noGrp="1"/>
          </p:cNvSpPr>
          <p:nvPr>
            <p:ph idx="1" hasCustomPrompt="1"/>
          </p:nvPr>
        </p:nvSpPr>
        <p:spPr>
          <a:xfrm>
            <a:off x="7155180" y="1200468"/>
            <a:ext cx="3074670" cy="5158739"/>
          </a:xfrm>
        </p:spPr>
        <p:txBody>
          <a:bodyPr anchor="ctr">
            <a:normAutofit/>
          </a:bodyPr>
          <a:lstStyle>
            <a:lvl1pPr marL="0" indent="0" algn="ctr">
              <a:buNone/>
              <a:defRPr sz="1200" b="0" i="0">
                <a:solidFill>
                  <a:schemeClr val="tx1">
                    <a:lumMod val="65000"/>
                    <a:lumOff val="35000"/>
                  </a:schemeClr>
                </a:solidFill>
                <a:latin typeface="Frutiger LT 55 Roman" panose="02000503040000020004"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image here</a:t>
            </a:r>
          </a:p>
        </p:txBody>
      </p:sp>
      <p:sp>
        <p:nvSpPr>
          <p:cNvPr id="4" name="Text Placeholder 3">
            <a:extLst>
              <a:ext uri="{FF2B5EF4-FFF2-40B4-BE49-F238E27FC236}">
                <a16:creationId xmlns:a16="http://schemas.microsoft.com/office/drawing/2014/main" id="{B6FEDD1D-5824-2640-96F3-7D3CB895247B}"/>
              </a:ext>
            </a:extLst>
          </p:cNvPr>
          <p:cNvSpPr>
            <a:spLocks noGrp="1"/>
          </p:cNvSpPr>
          <p:nvPr>
            <p:ph type="body" sz="half" idx="2" hasCustomPrompt="1"/>
          </p:nvPr>
        </p:nvSpPr>
        <p:spPr>
          <a:xfrm>
            <a:off x="73660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Body copy to go here…</a:t>
            </a:r>
          </a:p>
        </p:txBody>
      </p:sp>
      <p:cxnSp>
        <p:nvCxnSpPr>
          <p:cNvPr id="10" name="Straight Connector 9">
            <a:extLst>
              <a:ext uri="{FF2B5EF4-FFF2-40B4-BE49-F238E27FC236}">
                <a16:creationId xmlns:a16="http://schemas.microsoft.com/office/drawing/2014/main" id="{E2295BBD-9FE3-334F-B833-9BAC89166F77}"/>
              </a:ext>
            </a:extLst>
          </p:cNvPr>
          <p:cNvCxnSpPr>
            <a:cxnSpLocks/>
          </p:cNvCxnSpPr>
          <p:nvPr userDrawn="1"/>
        </p:nvCxnSpPr>
        <p:spPr>
          <a:xfrm>
            <a:off x="736600" y="1783080"/>
            <a:ext cx="5972810" cy="0"/>
          </a:xfrm>
          <a:prstGeom prst="line">
            <a:avLst/>
          </a:prstGeom>
          <a:ln w="19050">
            <a:solidFill>
              <a:srgbClr val="7C5090"/>
            </a:solidFill>
          </a:ln>
        </p:spPr>
        <p:style>
          <a:lnRef idx="1">
            <a:schemeClr val="dk1"/>
          </a:lnRef>
          <a:fillRef idx="0">
            <a:schemeClr val="dk1"/>
          </a:fillRef>
          <a:effectRef idx="0">
            <a:schemeClr val="dk1"/>
          </a:effectRef>
          <a:fontRef idx="minor">
            <a:schemeClr val="tx1"/>
          </a:fontRef>
        </p:style>
      </p:cxnSp>
      <p:sp>
        <p:nvSpPr>
          <p:cNvPr id="11" name="Text Placeholder 3">
            <a:extLst>
              <a:ext uri="{FF2B5EF4-FFF2-40B4-BE49-F238E27FC236}">
                <a16:creationId xmlns:a16="http://schemas.microsoft.com/office/drawing/2014/main" id="{D3C0D935-3259-F84E-BBF7-19B256EC4B86}"/>
              </a:ext>
            </a:extLst>
          </p:cNvPr>
          <p:cNvSpPr>
            <a:spLocks noGrp="1"/>
          </p:cNvSpPr>
          <p:nvPr>
            <p:ph type="body" sz="half" idx="10" hasCustomPrompt="1"/>
          </p:nvPr>
        </p:nvSpPr>
        <p:spPr>
          <a:xfrm>
            <a:off x="382016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Body copy to go here…</a:t>
            </a:r>
          </a:p>
        </p:txBody>
      </p:sp>
    </p:spTree>
    <p:extLst>
      <p:ext uri="{BB962C8B-B14F-4D97-AF65-F5344CB8AC3E}">
        <p14:creationId xmlns:p14="http://schemas.microsoft.com/office/powerpoint/2010/main" val="368270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3772" y="2104772"/>
            <a:ext cx="5022512" cy="1620430"/>
          </a:xfrm>
          <a:prstGeom prst="rect">
            <a:avLst/>
          </a:prstGeom>
        </p:spPr>
        <p:txBody>
          <a:bodyPr lIns="104287" tIns="52144" rIns="104287" bIns="52144"/>
          <a:lstStyle>
            <a:lvl1pPr algn="l">
              <a:defRPr>
                <a:solidFill>
                  <a:srgbClr val="41BDAA"/>
                </a:solidFill>
                <a:latin typeface="Calibri" panose="020F0502020204030204" pitchFamily="34" charset="0"/>
                <a:cs typeface="Calibri" panose="020F0502020204030204" pitchFamily="34" charset="0"/>
              </a:defRPr>
            </a:lvl1pPr>
          </a:lstStyle>
          <a:p>
            <a:r>
              <a:rPr lang="en-GB" dirty="0"/>
              <a:t>Slide Header</a:t>
            </a:r>
            <a:endParaRPr lang="en-US" dirty="0"/>
          </a:p>
        </p:txBody>
      </p:sp>
      <p:sp>
        <p:nvSpPr>
          <p:cNvPr id="3" name="Subtitle 2"/>
          <p:cNvSpPr>
            <a:spLocks noGrp="1"/>
          </p:cNvSpPr>
          <p:nvPr>
            <p:ph type="subTitle" idx="1" hasCustomPrompt="1"/>
          </p:nvPr>
        </p:nvSpPr>
        <p:spPr>
          <a:xfrm>
            <a:off x="1603772" y="3016596"/>
            <a:ext cx="7484269" cy="1931917"/>
          </a:xfrm>
          <a:prstGeom prst="rect">
            <a:avLst/>
          </a:prstGeom>
        </p:spPr>
        <p:txBody>
          <a:bodyPr lIns="104287" tIns="52144" rIns="104287" bIns="52144"/>
          <a:lstStyle>
            <a:lvl1pPr marL="0" indent="0" algn="l">
              <a:buFontTx/>
              <a:buNone/>
              <a:defRPr>
                <a:solidFill>
                  <a:srgbClr val="32006E"/>
                </a:solidFill>
                <a:latin typeface="Calibri" panose="020F0502020204030204" pitchFamily="34" charset="0"/>
                <a:cs typeface="Calibri" panose="020F0502020204030204"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dirty="0"/>
              <a:t>Main copy to go here</a:t>
            </a:r>
          </a:p>
        </p:txBody>
      </p:sp>
      <p:pic>
        <p:nvPicPr>
          <p:cNvPr id="4" name="Picture 3">
            <a:extLst>
              <a:ext uri="{FF2B5EF4-FFF2-40B4-BE49-F238E27FC236}">
                <a16:creationId xmlns:a16="http://schemas.microsoft.com/office/drawing/2014/main" id="{578EECBF-A710-3243-9B5B-D1C08D6929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spTree>
    <p:extLst>
      <p:ext uri="{BB962C8B-B14F-4D97-AF65-F5344CB8AC3E}">
        <p14:creationId xmlns:p14="http://schemas.microsoft.com/office/powerpoint/2010/main" val="328198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heme" Target="../theme/theme2.xml"/><Relationship Id="rId7"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3D9CA0F-874E-7C40-958A-26D41DF2DB6C}" type="datetimeFigureOut">
              <a:rPr lang="en-US" smtClean="0"/>
              <a:t>11/29/2024</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7121848-6ABB-1044-8BC7-C9B96B7AFB19}" type="slidenum">
              <a:rPr lang="en-US" smtClean="0"/>
              <a:t>‹#›</a:t>
            </a:fld>
            <a:endParaRPr lang="en-US"/>
          </a:p>
        </p:txBody>
      </p:sp>
      <p:pic>
        <p:nvPicPr>
          <p:cNvPr id="7" name="Picture 6">
            <a:extLst>
              <a:ext uri="{FF2B5EF4-FFF2-40B4-BE49-F238E27FC236}">
                <a16:creationId xmlns:a16="http://schemas.microsoft.com/office/drawing/2014/main" id="{2A3B5304-E52E-7D45-96D0-9F69C64779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6" y="3175"/>
            <a:ext cx="10680700" cy="7556500"/>
          </a:xfrm>
          <a:prstGeom prst="rect">
            <a:avLst/>
          </a:prstGeom>
        </p:spPr>
      </p:pic>
      <p:pic>
        <p:nvPicPr>
          <p:cNvPr id="9" name="Picture 8">
            <a:extLst>
              <a:ext uri="{FF2B5EF4-FFF2-40B4-BE49-F238E27FC236}">
                <a16:creationId xmlns:a16="http://schemas.microsoft.com/office/drawing/2014/main" id="{263A53C9-8A05-3D48-920A-AB03D5112B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0" name="Picture 9">
            <a:extLst>
              <a:ext uri="{FF2B5EF4-FFF2-40B4-BE49-F238E27FC236}">
                <a16:creationId xmlns:a16="http://schemas.microsoft.com/office/drawing/2014/main" id="{E653C030-F79B-8C43-99DA-E9E24A7548E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1" name="Picture 10">
            <a:extLst>
              <a:ext uri="{FF2B5EF4-FFF2-40B4-BE49-F238E27FC236}">
                <a16:creationId xmlns:a16="http://schemas.microsoft.com/office/drawing/2014/main" id="{1486EDA4-0814-A843-98D4-14514B536B3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2" name="Picture 11">
            <a:extLst>
              <a:ext uri="{FF2B5EF4-FFF2-40B4-BE49-F238E27FC236}">
                <a16:creationId xmlns:a16="http://schemas.microsoft.com/office/drawing/2014/main" id="{7385F01C-57AA-3440-9555-595ADE775E6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sp>
        <p:nvSpPr>
          <p:cNvPr id="13" name="Rectangle 12">
            <a:extLst>
              <a:ext uri="{FF2B5EF4-FFF2-40B4-BE49-F238E27FC236}">
                <a16:creationId xmlns:a16="http://schemas.microsoft.com/office/drawing/2014/main" id="{BC1FF3BD-DB89-374E-A11F-87A91E02464C}"/>
              </a:ext>
            </a:extLst>
          </p:cNvPr>
          <p:cNvSpPr/>
          <p:nvPr userDrawn="1"/>
        </p:nvSpPr>
        <p:spPr>
          <a:xfrm>
            <a:off x="7711440" y="6347460"/>
            <a:ext cx="2766060" cy="108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C973B42-7834-8D44-9E6F-3E58A2C18B1D}"/>
              </a:ext>
            </a:extLst>
          </p:cNvPr>
          <p:cNvPicPr>
            <a:picLocks noChangeAspect="1"/>
          </p:cNvPicPr>
          <p:nvPr userDrawn="1"/>
        </p:nvPicPr>
        <p:blipFill>
          <a:blip r:embed="rId8"/>
          <a:stretch>
            <a:fillRect/>
          </a:stretch>
        </p:blipFill>
        <p:spPr>
          <a:xfrm>
            <a:off x="8146649" y="6576060"/>
            <a:ext cx="2081137" cy="646526"/>
          </a:xfrm>
          <a:prstGeom prst="rect">
            <a:avLst/>
          </a:prstGeom>
        </p:spPr>
      </p:pic>
      <p:sp>
        <p:nvSpPr>
          <p:cNvPr id="15" name="Rectangle 14">
            <a:extLst>
              <a:ext uri="{FF2B5EF4-FFF2-40B4-BE49-F238E27FC236}">
                <a16:creationId xmlns:a16="http://schemas.microsoft.com/office/drawing/2014/main" id="{2BEB3C48-A0A8-A54C-9861-1019AA88CC91}"/>
              </a:ext>
            </a:extLst>
          </p:cNvPr>
          <p:cNvSpPr/>
          <p:nvPr userDrawn="1"/>
        </p:nvSpPr>
        <p:spPr>
          <a:xfrm>
            <a:off x="4415719" y="6488525"/>
            <a:ext cx="4430485"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7C60F7-422B-5C44-B815-C9A475A9B275}"/>
              </a:ext>
            </a:extLst>
          </p:cNvPr>
          <p:cNvSpPr/>
          <p:nvPr userDrawn="1"/>
        </p:nvSpPr>
        <p:spPr>
          <a:xfrm>
            <a:off x="3130664" y="6498771"/>
            <a:ext cx="1495766"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AA228C-3A29-A542-9CFA-EE1F6EF5DFAE}"/>
              </a:ext>
            </a:extLst>
          </p:cNvPr>
          <p:cNvSpPr/>
          <p:nvPr userDrawn="1"/>
        </p:nvSpPr>
        <p:spPr>
          <a:xfrm>
            <a:off x="756362" y="6498771"/>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054DE3B-6360-1245-AB51-59DCBC1836E5}"/>
              </a:ext>
            </a:extLst>
          </p:cNvPr>
          <p:cNvSpPr txBox="1"/>
          <p:nvPr userDrawn="1"/>
        </p:nvSpPr>
        <p:spPr>
          <a:xfrm>
            <a:off x="586578" y="6833948"/>
            <a:ext cx="2432631" cy="261610"/>
          </a:xfrm>
          <a:prstGeom prst="rect">
            <a:avLst/>
          </a:prstGeom>
          <a:noFill/>
        </p:spPr>
        <p:txBody>
          <a:bodyPr wrap="square" rtlCol="0">
            <a:spAutoFit/>
          </a:bodyPr>
          <a:lstStyle/>
          <a:p>
            <a:r>
              <a:rPr lang="en-US" sz="1100" b="1" dirty="0" err="1">
                <a:solidFill>
                  <a:srgbClr val="3B2767"/>
                </a:solidFill>
                <a:latin typeface="FRUTIGER 45 LIGHT" pitchFamily="2" charset="0"/>
              </a:rPr>
              <a:t>www.wypartnership.co.uk</a:t>
            </a:r>
            <a:endParaRPr lang="en-US" sz="1100" b="1" dirty="0">
              <a:solidFill>
                <a:srgbClr val="3B2767"/>
              </a:solidFill>
              <a:latin typeface="FRUTIGER 45 LIGHT" pitchFamily="2" charset="0"/>
            </a:endParaRPr>
          </a:p>
        </p:txBody>
      </p:sp>
      <p:sp>
        <p:nvSpPr>
          <p:cNvPr id="19" name="TextBox 18">
            <a:extLst>
              <a:ext uri="{FF2B5EF4-FFF2-40B4-BE49-F238E27FC236}">
                <a16:creationId xmlns:a16="http://schemas.microsoft.com/office/drawing/2014/main" id="{7E68889B-9FCE-A447-A8EB-E5186080471F}"/>
              </a:ext>
            </a:extLst>
          </p:cNvPr>
          <p:cNvSpPr txBox="1"/>
          <p:nvPr userDrawn="1"/>
        </p:nvSpPr>
        <p:spPr>
          <a:xfrm>
            <a:off x="3046750" y="6833948"/>
            <a:ext cx="2432631" cy="261610"/>
          </a:xfrm>
          <a:prstGeom prst="rect">
            <a:avLst/>
          </a:prstGeom>
          <a:noFill/>
        </p:spPr>
        <p:txBody>
          <a:bodyPr wrap="square" rtlCol="0">
            <a:spAutoFit/>
          </a:bodyPr>
          <a:lstStyle/>
          <a:p>
            <a:r>
              <a:rPr lang="en-US" sz="1100" b="1" dirty="0">
                <a:solidFill>
                  <a:srgbClr val="3B2767"/>
                </a:solidFill>
                <a:latin typeface="FRUTIGER 45 LIGHT" pitchFamily="2" charset="0"/>
              </a:rPr>
              <a:t>@</a:t>
            </a:r>
            <a:r>
              <a:rPr lang="en-GB" sz="1100" b="1" i="0" kern="1200" dirty="0" err="1">
                <a:solidFill>
                  <a:srgbClr val="3B2767"/>
                </a:solidFill>
                <a:effectLst/>
                <a:latin typeface="FRUTIGER 45 LIGHT" pitchFamily="2" charset="0"/>
                <a:ea typeface="+mn-ea"/>
                <a:cs typeface="+mn-cs"/>
              </a:rPr>
              <a:t>WYPartnership</a:t>
            </a:r>
            <a:endParaRPr lang="en-US" sz="1100" b="1" dirty="0">
              <a:solidFill>
                <a:srgbClr val="3B2767"/>
              </a:solidFill>
              <a:latin typeface="FRUTIGER 45 LIGHT" pitchFamily="2" charset="0"/>
            </a:endParaRPr>
          </a:p>
        </p:txBody>
      </p:sp>
    </p:spTree>
    <p:extLst>
      <p:ext uri="{BB962C8B-B14F-4D97-AF65-F5344CB8AC3E}">
        <p14:creationId xmlns:p14="http://schemas.microsoft.com/office/powerpoint/2010/main" val="2369321702"/>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054287-8338-7F40-B52D-6C0BA9C7F514}"/>
              </a:ext>
            </a:extLst>
          </p:cNvPr>
          <p:cNvSpPr>
            <a:spLocks noGrp="1"/>
          </p:cNvSpPr>
          <p:nvPr>
            <p:ph type="title"/>
          </p:nvPr>
        </p:nvSpPr>
        <p:spPr>
          <a:xfrm>
            <a:off x="735013" y="403225"/>
            <a:ext cx="9221787" cy="14605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2C57F3-2A9B-2F40-943B-E118DB613339}"/>
              </a:ext>
            </a:extLst>
          </p:cNvPr>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4A3A8E-8F4B-2740-911A-75DC1A214729}"/>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207FBC18-5DB3-E140-A889-7E5AAE7B6953}" type="datetimeFigureOut">
              <a:rPr lang="en-US" smtClean="0"/>
              <a:t>11/29/2024</a:t>
            </a:fld>
            <a:endParaRPr lang="en-US"/>
          </a:p>
        </p:txBody>
      </p:sp>
      <p:sp>
        <p:nvSpPr>
          <p:cNvPr id="5" name="Footer Placeholder 4">
            <a:extLst>
              <a:ext uri="{FF2B5EF4-FFF2-40B4-BE49-F238E27FC236}">
                <a16:creationId xmlns:a16="http://schemas.microsoft.com/office/drawing/2014/main" id="{206465AC-E05C-2A4D-8BCF-A7D69C5D39C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2D4AD7-5F7F-FA46-ADE3-1690242D07C1}"/>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194D282-7220-B54F-932F-683FE3816445}" type="slidenum">
              <a:rPr lang="en-US" smtClean="0"/>
              <a:t>‹#›</a:t>
            </a:fld>
            <a:endParaRPr lang="en-US"/>
          </a:p>
        </p:txBody>
      </p:sp>
      <p:pic>
        <p:nvPicPr>
          <p:cNvPr id="8" name="Picture 7">
            <a:extLst>
              <a:ext uri="{FF2B5EF4-FFF2-40B4-BE49-F238E27FC236}">
                <a16:creationId xmlns:a16="http://schemas.microsoft.com/office/drawing/2014/main" id="{96C64D7A-D190-E34A-9ECE-08557AA484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9" name="Picture 8">
            <a:extLst>
              <a:ext uri="{FF2B5EF4-FFF2-40B4-BE49-F238E27FC236}">
                <a16:creationId xmlns:a16="http://schemas.microsoft.com/office/drawing/2014/main" id="{6DEDD1E9-5AEA-A940-8192-B3E0469DE2C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0" name="Picture 9">
            <a:extLst>
              <a:ext uri="{FF2B5EF4-FFF2-40B4-BE49-F238E27FC236}">
                <a16:creationId xmlns:a16="http://schemas.microsoft.com/office/drawing/2014/main" id="{501F2C6E-EFE0-084A-AA3F-CE69D4473C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1" name="Picture 10">
            <a:extLst>
              <a:ext uri="{FF2B5EF4-FFF2-40B4-BE49-F238E27FC236}">
                <a16:creationId xmlns:a16="http://schemas.microsoft.com/office/drawing/2014/main" id="{CC6E8C78-4EDB-B545-B1AB-AE7BBC09A02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2" name="Picture 11">
            <a:extLst>
              <a:ext uri="{FF2B5EF4-FFF2-40B4-BE49-F238E27FC236}">
                <a16:creationId xmlns:a16="http://schemas.microsoft.com/office/drawing/2014/main" id="{41A2BECE-FB67-7A49-9790-85C12AC6A88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sp>
        <p:nvSpPr>
          <p:cNvPr id="16" name="Rectangle 15">
            <a:extLst>
              <a:ext uri="{FF2B5EF4-FFF2-40B4-BE49-F238E27FC236}">
                <a16:creationId xmlns:a16="http://schemas.microsoft.com/office/drawing/2014/main" id="{552FB1B8-00E5-3948-9921-1D8CD3CC67EF}"/>
              </a:ext>
            </a:extLst>
          </p:cNvPr>
          <p:cNvSpPr/>
          <p:nvPr userDrawn="1"/>
        </p:nvSpPr>
        <p:spPr>
          <a:xfrm>
            <a:off x="8282060" y="6572250"/>
            <a:ext cx="2195439" cy="864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72652DF-C676-F745-BE73-32A33A45527D}"/>
              </a:ext>
            </a:extLst>
          </p:cNvPr>
          <p:cNvPicPr>
            <a:picLocks noChangeAspect="1"/>
          </p:cNvPicPr>
          <p:nvPr userDrawn="1"/>
        </p:nvPicPr>
        <p:blipFill>
          <a:blip r:embed="rId9"/>
          <a:stretch>
            <a:fillRect/>
          </a:stretch>
        </p:blipFill>
        <p:spPr>
          <a:xfrm>
            <a:off x="8465519" y="6708372"/>
            <a:ext cx="1762267" cy="547466"/>
          </a:xfrm>
          <a:prstGeom prst="rect">
            <a:avLst/>
          </a:prstGeom>
        </p:spPr>
      </p:pic>
      <p:sp>
        <p:nvSpPr>
          <p:cNvPr id="17" name="Rectangle 16">
            <a:extLst>
              <a:ext uri="{FF2B5EF4-FFF2-40B4-BE49-F238E27FC236}">
                <a16:creationId xmlns:a16="http://schemas.microsoft.com/office/drawing/2014/main" id="{6DAEF2F1-0147-BF4B-B8D2-4AE883033C9A}"/>
              </a:ext>
            </a:extLst>
          </p:cNvPr>
          <p:cNvSpPr/>
          <p:nvPr userDrawn="1"/>
        </p:nvSpPr>
        <p:spPr>
          <a:xfrm>
            <a:off x="3700238" y="5148943"/>
            <a:ext cx="1495766"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2E81AD-CD16-3F49-A060-13DDF8BECE8B}"/>
              </a:ext>
            </a:extLst>
          </p:cNvPr>
          <p:cNvSpPr/>
          <p:nvPr userDrawn="1"/>
        </p:nvSpPr>
        <p:spPr>
          <a:xfrm>
            <a:off x="621478" y="6409938"/>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918E0B9-60A8-844B-9770-5853FD7A3D31}"/>
              </a:ext>
            </a:extLst>
          </p:cNvPr>
          <p:cNvSpPr txBox="1"/>
          <p:nvPr userDrawn="1"/>
        </p:nvSpPr>
        <p:spPr>
          <a:xfrm>
            <a:off x="567328" y="6919767"/>
            <a:ext cx="2432631" cy="246221"/>
          </a:xfrm>
          <a:prstGeom prst="rect">
            <a:avLst/>
          </a:prstGeom>
          <a:noFill/>
        </p:spPr>
        <p:txBody>
          <a:bodyPr wrap="square" rtlCol="0">
            <a:spAutoFit/>
          </a:bodyPr>
          <a:lstStyle/>
          <a:p>
            <a:r>
              <a:rPr lang="en-US" sz="1000" b="1" dirty="0" err="1">
                <a:solidFill>
                  <a:srgbClr val="3B2767"/>
                </a:solidFill>
                <a:latin typeface="FRUTIGER 45 LIGHT" pitchFamily="2" charset="0"/>
              </a:rPr>
              <a:t>www.wypartnership.co.uk</a:t>
            </a:r>
            <a:endParaRPr lang="en-US" sz="1000" b="1" dirty="0">
              <a:solidFill>
                <a:srgbClr val="3B2767"/>
              </a:solidFill>
              <a:latin typeface="FRUTIGER 45 LIGHT" pitchFamily="2" charset="0"/>
            </a:endParaRPr>
          </a:p>
        </p:txBody>
      </p:sp>
      <p:sp>
        <p:nvSpPr>
          <p:cNvPr id="21" name="Rectangle 20">
            <a:extLst>
              <a:ext uri="{FF2B5EF4-FFF2-40B4-BE49-F238E27FC236}">
                <a16:creationId xmlns:a16="http://schemas.microsoft.com/office/drawing/2014/main" id="{535F5530-C4F1-1047-8257-6064E3741C78}"/>
              </a:ext>
            </a:extLst>
          </p:cNvPr>
          <p:cNvSpPr/>
          <p:nvPr userDrawn="1"/>
        </p:nvSpPr>
        <p:spPr>
          <a:xfrm>
            <a:off x="2846668" y="6341504"/>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7AC7E79-BE1C-6943-922D-FEE6A7EDFD8C}"/>
              </a:ext>
            </a:extLst>
          </p:cNvPr>
          <p:cNvSpPr txBox="1"/>
          <p:nvPr userDrawn="1"/>
        </p:nvSpPr>
        <p:spPr>
          <a:xfrm>
            <a:off x="2763373" y="6933268"/>
            <a:ext cx="2432631" cy="246221"/>
          </a:xfrm>
          <a:prstGeom prst="rect">
            <a:avLst/>
          </a:prstGeom>
          <a:noFill/>
        </p:spPr>
        <p:txBody>
          <a:bodyPr wrap="square" rtlCol="0">
            <a:spAutoFit/>
          </a:bodyPr>
          <a:lstStyle/>
          <a:p>
            <a:r>
              <a:rPr lang="en-US" sz="1000" b="1" dirty="0">
                <a:solidFill>
                  <a:srgbClr val="3B2767"/>
                </a:solidFill>
                <a:latin typeface="FRUTIGER 45 LIGHT" pitchFamily="2" charset="0"/>
              </a:rPr>
              <a:t>@</a:t>
            </a:r>
            <a:r>
              <a:rPr lang="en-GB" sz="1000" b="1" i="0" kern="1200" dirty="0" err="1">
                <a:solidFill>
                  <a:srgbClr val="3B2767"/>
                </a:solidFill>
                <a:effectLst/>
                <a:latin typeface="FRUTIGER 45 LIGHT" pitchFamily="2" charset="0"/>
                <a:ea typeface="+mn-ea"/>
                <a:cs typeface="+mn-cs"/>
              </a:rPr>
              <a:t>WYPartnership</a:t>
            </a:r>
            <a:endParaRPr lang="en-US" sz="1000" b="1" dirty="0">
              <a:solidFill>
                <a:srgbClr val="3B2767"/>
              </a:solidFill>
              <a:latin typeface="FRUTIGER 45 LIGHT" pitchFamily="2" charset="0"/>
            </a:endParaRPr>
          </a:p>
        </p:txBody>
      </p:sp>
    </p:spTree>
    <p:extLst>
      <p:ext uri="{BB962C8B-B14F-4D97-AF65-F5344CB8AC3E}">
        <p14:creationId xmlns:p14="http://schemas.microsoft.com/office/powerpoint/2010/main" val="1430511795"/>
      </p:ext>
    </p:extLst>
  </p:cSld>
  <p:clrMap bg1="lt1" tx1="dk1" bg2="lt2" tx2="dk2" accent1="accent1" accent2="accent2" accent3="accent3" accent4="accent4" accent5="accent5" accent6="accent6" hlink="hlink" folHlink="folHlink"/>
  <p:sldLayoutIdLst>
    <p:sldLayoutId id="2147483704"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365869"/>
      </p:ext>
    </p:extLst>
  </p:cSld>
  <p:clrMap bg1="lt1" tx1="dk1" bg2="lt2" tx2="dk2" accent1="accent1" accent2="accent2" accent3="accent3" accent4="accent4" accent5="accent5" accent6="accent6" hlink="hlink" folHlink="folHlink"/>
  <p:sldLayoutIdLst>
    <p:sldLayoutId id="2147483706" r:id="rId1"/>
    <p:sldLayoutId id="2147483709" r:id="rId2"/>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97410D-D77D-1549-9F21-588C5E33417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spTree>
    <p:extLst>
      <p:ext uri="{BB962C8B-B14F-4D97-AF65-F5344CB8AC3E}">
        <p14:creationId xmlns:p14="http://schemas.microsoft.com/office/powerpoint/2010/main" val="3017139053"/>
      </p:ext>
    </p:extLst>
  </p:cSld>
  <p:clrMap bg1="lt1" tx1="dk1" bg2="lt2" tx2="dk2" accent1="accent1" accent2="accent2" accent3="accent3" accent4="accent4" accent5="accent5" accent6="accent6" hlink="hlink" folHlink="folHlink"/>
  <p:sldLayoutIdLst>
    <p:sldLayoutId id="2147483708" r:id="rId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estyorkshireknowledgeexchange.co.uk/" TargetMode="External"/><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uicidepreventionwestyorkshire.co.uk/application/files/8516/4431/6977/Suicide_Prevention_Strategy_2022-2027.pdf" TargetMode="External"/><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hyperlink" Target="http://www.suicidepreventionwestyorkshire.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wypartnership.co.uk/our-priorities/population-health-management/climate-change/climate-change-events" TargetMode="External"/><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FPPHquiries@barnsley.gov.uk" TargetMode="External"/><Relationship Id="rId7" Type="http://schemas.openxmlformats.org/officeDocument/2006/relationships/image" Target="../media/image24.png"/><Relationship Id="rId2" Type="http://schemas.openxmlformats.org/officeDocument/2006/relationships/hyperlink" Target="https://sway.office.com/rMyGw3Ox3inkPnJq?ref=Link&amp;loc=mysways"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wypartnership.co.uk/our-priorities/improving-population-health/health-inequalities/improving-population-health-fellowship" TargetMode="External"/><Relationship Id="rId7" Type="http://schemas.openxmlformats.org/officeDocument/2006/relationships/image" Target="../media/image19.jpg"/><Relationship Id="rId2" Type="http://schemas.openxmlformats.org/officeDocument/2006/relationships/hyperlink" Target="mailto:iphp.fellowshipenquiries@nhs.net" TargetMode="Externa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hyperlink" Target="https://www.wypartnership.co.uk/our-priorities/population-health-management/health-inequalities/health-equity-fellowshi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wypartnership.co.uk/our-priorities/improving-population-health/health-inequalities/improving-population-health-fellowship" TargetMode="External"/><Relationship Id="rId7" Type="http://schemas.openxmlformats.org/officeDocument/2006/relationships/image" Target="../media/image19.jpg"/><Relationship Id="rId2" Type="http://schemas.openxmlformats.org/officeDocument/2006/relationships/hyperlink" Target="https://www.wypartnership.co.uk/our-priorities/improving-population-health/health-inequalities/improving-population-health-fellowship/meet-improving-population-health-fellows-class-2023-24" TargetMode="Externa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hyperlink" Target="mailto:iphp.fellowshipenquiries@nhs.net" TargetMode="External"/><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9.jp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8" Type="http://schemas.openxmlformats.org/officeDocument/2006/relationships/hyperlink" Target="mailto:FPPHquiries@barnsley.gov.uk" TargetMode="External"/><Relationship Id="rId3" Type="http://schemas.openxmlformats.org/officeDocument/2006/relationships/hyperlink" Target="mailto:paula.sherriff1@nhs.net" TargetMode="External"/><Relationship Id="rId7" Type="http://schemas.openxmlformats.org/officeDocument/2006/relationships/hyperlink" Target="mailto:sarah.chadwick9@nhs.net"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mailto:maria.storer@nhs.net" TargetMode="External"/><Relationship Id="rId5" Type="http://schemas.openxmlformats.org/officeDocument/2006/relationships/hyperlink" Target="mailto:sally.lee9@nhs.net" TargetMode="External"/><Relationship Id="rId4" Type="http://schemas.openxmlformats.org/officeDocument/2006/relationships/hyperlink" Target="mailto:caroline.andrews16@nhs.net" TargetMode="Externa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ypartnership.co.uk/our-priorities/population-health-management/health-inequalities/health-inequalities-academy" TargetMode="External"/><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EC4C-C2E7-A742-8624-EE7FD41F9211}"/>
              </a:ext>
            </a:extLst>
          </p:cNvPr>
          <p:cNvSpPr>
            <a:spLocks noGrp="1"/>
          </p:cNvSpPr>
          <p:nvPr>
            <p:ph type="ctrTitle"/>
          </p:nvPr>
        </p:nvSpPr>
        <p:spPr/>
        <p:txBody>
          <a:bodyPr/>
          <a:lstStyle/>
          <a:p>
            <a:r>
              <a:rPr lang="en-US" sz="6000" dirty="0">
                <a:latin typeface="Arial" panose="020B0604020202020204" pitchFamily="34" charset="0"/>
                <a:cs typeface="Arial" panose="020B0604020202020204" pitchFamily="34" charset="0"/>
              </a:rPr>
              <a:t>Improving Population Health Fellowships 2025</a:t>
            </a:r>
            <a:endParaRPr lang="en-US"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27688C9-41BC-A442-8A44-8B4FC9DA928C}"/>
              </a:ext>
            </a:extLst>
          </p:cNvPr>
          <p:cNvSpPr>
            <a:spLocks noGrp="1"/>
          </p:cNvSpPr>
          <p:nvPr>
            <p:ph type="subTitle" idx="1"/>
          </p:nvPr>
        </p:nvSpPr>
        <p:spPr/>
        <p:txBody>
          <a:bodyPr/>
          <a:lstStyle/>
          <a:p>
            <a:r>
              <a:rPr lang="en-US" sz="2000" dirty="0">
                <a:latin typeface="Arial" panose="020B0604020202020204" pitchFamily="34" charset="0"/>
                <a:cs typeface="Arial" panose="020B0604020202020204" pitchFamily="34" charset="0"/>
              </a:rPr>
              <a:t>Information pack</a:t>
            </a:r>
          </a:p>
        </p:txBody>
      </p:sp>
    </p:spTree>
    <p:extLst>
      <p:ext uri="{BB962C8B-B14F-4D97-AF65-F5344CB8AC3E}">
        <p14:creationId xmlns:p14="http://schemas.microsoft.com/office/powerpoint/2010/main" val="226360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sp>
        <p:nvSpPr>
          <p:cNvPr id="2" name="Title 1"/>
          <p:cNvSpPr>
            <a:spLocks noGrp="1"/>
          </p:cNvSpPr>
          <p:nvPr>
            <p:ph type="ctrTitle"/>
          </p:nvPr>
        </p:nvSpPr>
        <p:spPr>
          <a:xfrm>
            <a:off x="89498" y="311710"/>
            <a:ext cx="10512814" cy="725586"/>
          </a:xfrm>
        </p:spPr>
        <p:txBody>
          <a:bodyPr>
            <a:normAutofit fontScale="90000"/>
          </a:bodyPr>
          <a:lstStyle/>
          <a:p>
            <a:r>
              <a:rPr lang="en-GB" sz="3600" b="1" dirty="0">
                <a:latin typeface="Arial" panose="020B0604020202020204" pitchFamily="34" charset="0"/>
                <a:cs typeface="Arial" panose="020B0604020202020204" pitchFamily="34" charset="0"/>
              </a:rPr>
              <a:t>Adversity, Trauma and Resilience (ATR) </a:t>
            </a:r>
            <a:r>
              <a:rPr lang="en-GB" sz="3600" dirty="0">
                <a:latin typeface="Arial" panose="020B0604020202020204" pitchFamily="34" charset="0"/>
                <a:cs typeface="Arial" panose="020B0604020202020204" pitchFamily="34" charset="0"/>
              </a:rPr>
              <a:t>Fellows 2025</a:t>
            </a:r>
          </a:p>
        </p:txBody>
      </p:sp>
      <p:sp>
        <p:nvSpPr>
          <p:cNvPr id="3" name="Subtitle 2"/>
          <p:cNvSpPr>
            <a:spLocks noGrp="1"/>
          </p:cNvSpPr>
          <p:nvPr>
            <p:ph type="subTitle" idx="1"/>
          </p:nvPr>
        </p:nvSpPr>
        <p:spPr>
          <a:xfrm>
            <a:off x="557561" y="3049289"/>
            <a:ext cx="9344722" cy="3166607"/>
          </a:xfrm>
        </p:spPr>
        <p:txBody>
          <a:bodyPr>
            <a:normAutofit lnSpcReduction="10000"/>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Adversity, Trauma and Resilience Fellows will support our ambition of being trauma informed and responsive by 2030. This includes supporting all staff to gain and develop an understanding of the individual and collective action we can take to create a more trauma informed system.</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Addressing adversity, trauma and resilience requires a whole system approach from strategic planning and leadership to community level service delivery. This part of the fellowship programme seeks to develop colleagues across West Yorkshire who understand the foundations of adversity, trauma and resilience and have the knowledge, skills, and courage to build more trauma informed organisations and communities.</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Adversity, Trauma and Resilience Fellows will help to bring together the diverse organisations and professionals that influence trauma informed organisations.</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find out more about our work to date please visit the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West Yorkshire Knowledge Exchange</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7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Table 4">
            <a:extLst>
              <a:ext uri="{FF2B5EF4-FFF2-40B4-BE49-F238E27FC236}">
                <a16:creationId xmlns:a16="http://schemas.microsoft.com/office/drawing/2014/main" id="{0EBC4277-5BC3-411B-AB3B-6CACE85E3C4A}"/>
              </a:ext>
            </a:extLst>
          </p:cNvPr>
          <p:cNvGraphicFramePr>
            <a:graphicFrameLocks noGrp="1"/>
          </p:cNvGraphicFramePr>
          <p:nvPr>
            <p:extLst>
              <p:ext uri="{D42A27DB-BD31-4B8C-83A1-F6EECF244321}">
                <p14:modId xmlns:p14="http://schemas.microsoft.com/office/powerpoint/2010/main" val="2830601762"/>
              </p:ext>
            </p:extLst>
          </p:nvPr>
        </p:nvGraphicFramePr>
        <p:xfrm>
          <a:off x="557561" y="1233154"/>
          <a:ext cx="6630048" cy="1488781"/>
        </p:xfrm>
        <a:graphic>
          <a:graphicData uri="http://schemas.openxmlformats.org/drawingml/2006/table">
            <a:tbl>
              <a:tblPr firstRow="1" firstCol="1" bandRow="1"/>
              <a:tblGrid>
                <a:gridCol w="6630048">
                  <a:extLst>
                    <a:ext uri="{9D8B030D-6E8A-4147-A177-3AD203B41FA5}">
                      <a16:colId xmlns:a16="http://schemas.microsoft.com/office/drawing/2014/main" val="3909089036"/>
                    </a:ext>
                  </a:extLst>
                </a:gridCol>
              </a:tblGrid>
              <a:tr h="348808">
                <a:tc>
                  <a:txBody>
                    <a:bodyPr/>
                    <a:lstStyle/>
                    <a:p>
                      <a:pPr algn="l">
                        <a:lnSpc>
                          <a:spcPct val="115000"/>
                        </a:lnSpc>
                        <a:spcAft>
                          <a:spcPts val="1000"/>
                        </a:spcAft>
                      </a:pPr>
                      <a:r>
                        <a:rPr lang="en-GB" sz="1600" b="1" dirty="0">
                          <a:solidFill>
                            <a:srgbClr val="215868"/>
                          </a:solidFill>
                          <a:effectLst/>
                          <a:latin typeface="Arial" panose="020B0604020202020204" pitchFamily="34" charset="0"/>
                          <a:ea typeface="Calibri" panose="020F0502020204030204" pitchFamily="34" charset="0"/>
                          <a:cs typeface="Arial" panose="020B0604020202020204" pitchFamily="34" charset="0"/>
                        </a:rPr>
                        <a:t>Programme objectives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021900826"/>
                  </a:ext>
                </a:extLst>
              </a:tr>
              <a:tr h="1139973">
                <a:tc>
                  <a:txBody>
                    <a:bodyPr/>
                    <a:lstStyle/>
                    <a:p>
                      <a:pPr marL="285750" lvl="0" indent="-285750">
                        <a:buFont typeface="Arial" panose="020B0604020202020204" pitchFamily="34" charset="0"/>
                        <a:buChar char="•"/>
                      </a:pPr>
                      <a:r>
                        <a:rPr lang="en-GB" sz="1600" kern="1200" dirty="0">
                          <a:solidFill>
                            <a:schemeClr val="tx1"/>
                          </a:solidFill>
                          <a:effectLst/>
                          <a:latin typeface="Arial" panose="020B0604020202020204" pitchFamily="34" charset="0"/>
                          <a:ea typeface="+mn-ea"/>
                          <a:cs typeface="Arial" panose="020B0604020202020204" pitchFamily="34" charset="0"/>
                        </a:rPr>
                        <a:t>Identify and respond to adversity, trauma and resilience</a:t>
                      </a:r>
                    </a:p>
                    <a:p>
                      <a:pPr marL="285750" lvl="0" indent="-285750">
                        <a:buFont typeface="Arial" panose="020B0604020202020204" pitchFamily="34" charset="0"/>
                        <a:buChar char="•"/>
                      </a:pPr>
                      <a:r>
                        <a:rPr lang="en-GB" sz="1600" kern="1200" dirty="0">
                          <a:solidFill>
                            <a:schemeClr val="tx1"/>
                          </a:solidFill>
                          <a:effectLst/>
                          <a:latin typeface="Arial" panose="020B0604020202020204" pitchFamily="34" charset="0"/>
                          <a:ea typeface="+mn-ea"/>
                          <a:cs typeface="Arial" panose="020B0604020202020204" pitchFamily="34" charset="0"/>
                        </a:rPr>
                        <a:t>Build trauma informed champions across West Yorkshire</a:t>
                      </a:r>
                    </a:p>
                    <a:p>
                      <a:pPr marL="285750" lvl="0" indent="-285750">
                        <a:buFont typeface="Arial" panose="020B0604020202020204" pitchFamily="34" charset="0"/>
                        <a:buChar char="•"/>
                      </a:pPr>
                      <a:r>
                        <a:rPr lang="en-GB" sz="1600" kern="1200" dirty="0">
                          <a:solidFill>
                            <a:schemeClr val="tx1"/>
                          </a:solidFill>
                          <a:effectLst/>
                          <a:latin typeface="Arial" panose="020B0604020202020204" pitchFamily="34" charset="0"/>
                          <a:ea typeface="+mn-ea"/>
                          <a:cs typeface="Arial" panose="020B0604020202020204" pitchFamily="34" charset="0"/>
                        </a:rPr>
                        <a:t>Create an Adversity, Trauma and Resilience Fellow Peer Network</a:t>
                      </a:r>
                    </a:p>
                    <a:p>
                      <a:pPr marL="285750" indent="-285750">
                        <a:buFont typeface="Arial" panose="020B0604020202020204" pitchFamily="34" charset="0"/>
                        <a:buChar char="•"/>
                      </a:pPr>
                      <a:r>
                        <a:rPr lang="en-GB" sz="1600" kern="1200" dirty="0">
                          <a:solidFill>
                            <a:schemeClr val="tx1"/>
                          </a:solidFill>
                          <a:effectLst/>
                          <a:latin typeface="Arial" panose="020B0604020202020204" pitchFamily="34" charset="0"/>
                          <a:ea typeface="+mn-ea"/>
                          <a:cs typeface="Arial" panose="020B0604020202020204" pitchFamily="34" charset="0"/>
                        </a:rPr>
                        <a:t>Share learning and best practice across West Yorkshire</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5357003"/>
                  </a:ext>
                </a:extLst>
              </a:tr>
            </a:tbl>
          </a:graphicData>
        </a:graphic>
      </p:graphicFrame>
      <p:pic>
        <p:nvPicPr>
          <p:cNvPr id="7" name="Picture 6" descr="Logo for Improving Population Health Fellowship: Adversity Trauma and Resilience Fellows">
            <a:extLst>
              <a:ext uri="{FF2B5EF4-FFF2-40B4-BE49-F238E27FC236}">
                <a16:creationId xmlns:a16="http://schemas.microsoft.com/office/drawing/2014/main" id="{FD37C031-4CF3-4C61-B4DC-8D0AC1C4B13C}"/>
              </a:ext>
            </a:extLst>
          </p:cNvPr>
          <p:cNvPicPr>
            <a:picLocks noChangeAspect="1"/>
          </p:cNvPicPr>
          <p:nvPr/>
        </p:nvPicPr>
        <p:blipFill>
          <a:blip r:embed="rId4"/>
          <a:stretch>
            <a:fillRect/>
          </a:stretch>
        </p:blipFill>
        <p:spPr>
          <a:xfrm>
            <a:off x="7542765" y="1233154"/>
            <a:ext cx="2675123" cy="1488781"/>
          </a:xfrm>
          <a:prstGeom prst="rect">
            <a:avLst/>
          </a:prstGeom>
        </p:spPr>
      </p:pic>
    </p:spTree>
    <p:extLst>
      <p:ext uri="{BB962C8B-B14F-4D97-AF65-F5344CB8AC3E}">
        <p14:creationId xmlns:p14="http://schemas.microsoft.com/office/powerpoint/2010/main" val="274812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663" y="237744"/>
            <a:ext cx="7507612" cy="903735"/>
          </a:xfrm>
        </p:spPr>
        <p:txBody>
          <a:bodyPr>
            <a:noAutofit/>
          </a:bodyPr>
          <a:lstStyle/>
          <a:p>
            <a:r>
              <a:rPr lang="en-GB" sz="4000" b="1" dirty="0">
                <a:latin typeface="Arial" panose="020B0604020202020204" pitchFamily="34" charset="0"/>
                <a:cs typeface="Arial" panose="020B0604020202020204" pitchFamily="34" charset="0"/>
              </a:rPr>
              <a:t>ATR </a:t>
            </a:r>
            <a:r>
              <a:rPr lang="en-GB" sz="4000" dirty="0">
                <a:latin typeface="Arial" panose="020B0604020202020204" pitchFamily="34" charset="0"/>
                <a:cs typeface="Arial" panose="020B0604020202020204" pitchFamily="34" charset="0"/>
              </a:rPr>
              <a:t>Fellows 2025</a:t>
            </a:r>
          </a:p>
        </p:txBody>
      </p:sp>
      <p:pic>
        <p:nvPicPr>
          <p:cNvPr id="5" name="Picture 4" descr="Logo for Improving Population Health Fellowship: Adversity Trauma and Resilience Fellows">
            <a:extLst>
              <a:ext uri="{FF2B5EF4-FFF2-40B4-BE49-F238E27FC236}">
                <a16:creationId xmlns:a16="http://schemas.microsoft.com/office/drawing/2014/main" id="{A6B73FC5-1771-49F9-A2EA-740BAD88AFB9}"/>
              </a:ext>
            </a:extLst>
          </p:cNvPr>
          <p:cNvPicPr>
            <a:picLocks noChangeAspect="1"/>
          </p:cNvPicPr>
          <p:nvPr/>
        </p:nvPicPr>
        <p:blipFill>
          <a:blip r:embed="rId2"/>
          <a:stretch>
            <a:fillRect/>
          </a:stretch>
        </p:blipFill>
        <p:spPr>
          <a:xfrm>
            <a:off x="8048270" y="351449"/>
            <a:ext cx="2248778" cy="1264938"/>
          </a:xfrm>
          <a:prstGeom prst="rect">
            <a:avLst/>
          </a:prstGeom>
        </p:spPr>
      </p:pic>
      <p:sp>
        <p:nvSpPr>
          <p:cNvPr id="43" name="TextBox 42">
            <a:extLst>
              <a:ext uri="{FF2B5EF4-FFF2-40B4-BE49-F238E27FC236}">
                <a16:creationId xmlns:a16="http://schemas.microsoft.com/office/drawing/2014/main" id="{2C7F443D-C287-42E7-9C19-81BB7A7F0B8F}"/>
              </a:ext>
            </a:extLst>
          </p:cNvPr>
          <p:cNvSpPr txBox="1"/>
          <p:nvPr/>
        </p:nvSpPr>
        <p:spPr>
          <a:xfrm>
            <a:off x="304800" y="1141480"/>
            <a:ext cx="7610475"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All projects and work under the ATR fellows need to embed the following principles of being trauma informed </a:t>
            </a:r>
          </a:p>
        </p:txBody>
      </p:sp>
      <p:graphicFrame>
        <p:nvGraphicFramePr>
          <p:cNvPr id="4" name="Diagram 3">
            <a:extLst>
              <a:ext uri="{FF2B5EF4-FFF2-40B4-BE49-F238E27FC236}">
                <a16:creationId xmlns:a16="http://schemas.microsoft.com/office/drawing/2014/main" id="{D5BE98D3-E786-4B3C-A57B-EB83B75A9605}"/>
              </a:ext>
            </a:extLst>
          </p:cNvPr>
          <p:cNvGraphicFramePr/>
          <p:nvPr>
            <p:extLst>
              <p:ext uri="{D42A27DB-BD31-4B8C-83A1-F6EECF244321}">
                <p14:modId xmlns:p14="http://schemas.microsoft.com/office/powerpoint/2010/main" val="2162618358"/>
              </p:ext>
            </p:extLst>
          </p:nvPr>
        </p:nvGraphicFramePr>
        <p:xfrm>
          <a:off x="304800" y="1852914"/>
          <a:ext cx="9992248" cy="53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940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sp>
        <p:nvSpPr>
          <p:cNvPr id="2" name="Title 1"/>
          <p:cNvSpPr>
            <a:spLocks noGrp="1"/>
          </p:cNvSpPr>
          <p:nvPr>
            <p:ph type="ctrTitle"/>
          </p:nvPr>
        </p:nvSpPr>
        <p:spPr>
          <a:xfrm>
            <a:off x="407663" y="351449"/>
            <a:ext cx="8534318" cy="725586"/>
          </a:xfrm>
        </p:spPr>
        <p:txBody>
          <a:bodyPr>
            <a:normAutofit fontScale="90000"/>
          </a:bodyPr>
          <a:lstStyle/>
          <a:p>
            <a:r>
              <a:rPr lang="en-GB" b="1" dirty="0">
                <a:latin typeface="Arial" panose="020B0604020202020204" pitchFamily="34" charset="0"/>
                <a:cs typeface="Arial" panose="020B0604020202020204" pitchFamily="34" charset="0"/>
              </a:rPr>
              <a:t>Suicide Prevention </a:t>
            </a:r>
            <a:r>
              <a:rPr lang="en-GB" dirty="0">
                <a:latin typeface="Arial" panose="020B0604020202020204" pitchFamily="34" charset="0"/>
                <a:cs typeface="Arial" panose="020B0604020202020204" pitchFamily="34" charset="0"/>
              </a:rPr>
              <a:t>Fellows 2025</a:t>
            </a:r>
          </a:p>
        </p:txBody>
      </p:sp>
      <p:sp>
        <p:nvSpPr>
          <p:cNvPr id="3" name="Subtitle 2"/>
          <p:cNvSpPr>
            <a:spLocks noGrp="1"/>
          </p:cNvSpPr>
          <p:nvPr>
            <p:ph type="subTitle" idx="1"/>
          </p:nvPr>
        </p:nvSpPr>
        <p:spPr>
          <a:xfrm>
            <a:off x="557561" y="2695725"/>
            <a:ext cx="9713491" cy="3744916"/>
          </a:xfrm>
        </p:spPr>
        <p:txBody>
          <a:bodyPr>
            <a:noAutofit/>
          </a:bodyPr>
          <a:lstStyle/>
          <a:p>
            <a:pPr algn="ctr"/>
            <a:r>
              <a:rPr lang="en-GB" sz="1200" b="1" dirty="0">
                <a:solidFill>
                  <a:schemeClr val="tx1"/>
                </a:solidFill>
                <a:latin typeface="Arial" panose="020B0604020202020204" pitchFamily="34" charset="0"/>
                <a:cs typeface="Arial" panose="020B0604020202020204" pitchFamily="34" charset="0"/>
              </a:rPr>
              <a:t>*Trigger warning – the following information discusses suicide and suicide bereavement*</a:t>
            </a:r>
          </a:p>
          <a:p>
            <a:r>
              <a:rPr lang="en-GB" sz="1200" dirty="0">
                <a:solidFill>
                  <a:schemeClr val="tx1"/>
                </a:solidFill>
                <a:latin typeface="Arial" panose="020B0604020202020204" pitchFamily="34" charset="0"/>
                <a:cs typeface="Arial" panose="020B0604020202020204" pitchFamily="34" charset="0"/>
              </a:rPr>
              <a:t>West Yorkshire Health and Care Partnership has an ambition to reduce suicides by 10% across West Yorkshire.  </a:t>
            </a:r>
          </a:p>
          <a:p>
            <a:r>
              <a:rPr lang="en-GB" sz="1200" dirty="0">
                <a:solidFill>
                  <a:schemeClr val="tx1"/>
                </a:solidFill>
                <a:latin typeface="Arial" panose="020B0604020202020204" pitchFamily="34" charset="0"/>
                <a:cs typeface="Arial" panose="020B0604020202020204" pitchFamily="34" charset="0"/>
              </a:rPr>
              <a:t>The latest information from the Office of National Statistics (ONS) shows that Calderdale, Kirklees, Leeds and Wakefield all have suicide rates that are higher than the England average. In West Yorkshire in 2021, there was an average of 5.4 suicide registrations at coroner’s courts in West Yorkshire each week. Suicide is our biggest killer of men under 50 and our biggest killer of young people.  </a:t>
            </a:r>
          </a:p>
          <a:p>
            <a:pPr>
              <a:lnSpc>
                <a:spcPct val="107000"/>
              </a:lnSpc>
              <a:spcAft>
                <a:spcPts val="800"/>
              </a:spcAf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Suicide is complex, but across West Yorkshire we have pledged to take a zero suicide approach and believe that suicide is preventable. You can find out more about West Yorkshire Health and Care partnership’s ambition through our Suicide Prevention Strategy: </a:t>
            </a:r>
            <a:r>
              <a:rPr lang="en-GB" sz="12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Microsoft Word - WYSP - Suicide Prevention Strategy V6 - 30012022.docx (suicidepreventionwestyorkshire.co.uk)</a:t>
            </a:r>
            <a:r>
              <a:rPr lang="en-GB" sz="12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You can find out more about what’s going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on in suicide prevention in West Yorkshire through our website </a:t>
            </a:r>
            <a:r>
              <a:rPr lang="en-GB" sz="1200" dirty="0">
                <a:solidFill>
                  <a:srgbClr val="0000FF"/>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www.suicidepreventionwestyorkshire.co.uk</a:t>
            </a:r>
            <a:endParaRPr lang="en-GB" sz="120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200" b="1" dirty="0">
                <a:solidFill>
                  <a:schemeClr val="tx1"/>
                </a:solidFill>
                <a:latin typeface="Arial" panose="020B0604020202020204" pitchFamily="34" charset="0"/>
                <a:cs typeface="Arial" panose="020B0604020202020204" pitchFamily="34" charset="0"/>
              </a:rPr>
              <a:t>Who are we and why you will want to work with us</a:t>
            </a:r>
          </a:p>
          <a:p>
            <a:pPr>
              <a:lnSpc>
                <a:spcPct val="100000"/>
              </a:lnSpc>
              <a:spcAft>
                <a:spcPts val="800"/>
              </a:spcAft>
            </a:pPr>
            <a:r>
              <a:rPr lang="en-GB" sz="1200" dirty="0">
                <a:solidFill>
                  <a:schemeClr val="tx1"/>
                </a:solidFill>
                <a:latin typeface="Arial" panose="020B0604020202020204" pitchFamily="34" charset="0"/>
                <a:cs typeface="Arial" panose="020B0604020202020204" pitchFamily="34" charset="0"/>
              </a:rPr>
              <a:t>We are a small and very passionate team of two, each working part time across a really wide variety of organisations in West Yorkshire, including local suicide prevention partnerships.  At the moment, we play an active part in three teams in the  West Yorkshire Health and Care Partnership; Improving Population Health, Mental Health Learning Disability and Autism, and Communications and Engagement Teams.</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0EBC4277-5BC3-411B-AB3B-6CACE85E3C4A}"/>
              </a:ext>
            </a:extLst>
          </p:cNvPr>
          <p:cNvGraphicFramePr>
            <a:graphicFrameLocks noGrp="1"/>
          </p:cNvGraphicFramePr>
          <p:nvPr>
            <p:extLst>
              <p:ext uri="{D42A27DB-BD31-4B8C-83A1-F6EECF244321}">
                <p14:modId xmlns:p14="http://schemas.microsoft.com/office/powerpoint/2010/main" val="914990576"/>
              </p:ext>
            </p:extLst>
          </p:nvPr>
        </p:nvGraphicFramePr>
        <p:xfrm>
          <a:off x="557561" y="1233155"/>
          <a:ext cx="6203457" cy="1263558"/>
        </p:xfrm>
        <a:graphic>
          <a:graphicData uri="http://schemas.openxmlformats.org/drawingml/2006/table">
            <a:tbl>
              <a:tblPr firstRow="1" firstCol="1" bandRow="1"/>
              <a:tblGrid>
                <a:gridCol w="6203457">
                  <a:extLst>
                    <a:ext uri="{9D8B030D-6E8A-4147-A177-3AD203B41FA5}">
                      <a16:colId xmlns:a16="http://schemas.microsoft.com/office/drawing/2014/main" val="3909089036"/>
                    </a:ext>
                  </a:extLst>
                </a:gridCol>
              </a:tblGrid>
              <a:tr h="298440">
                <a:tc>
                  <a:txBody>
                    <a:bodyPr/>
                    <a:lstStyle/>
                    <a:p>
                      <a:pPr algn="l">
                        <a:lnSpc>
                          <a:spcPct val="115000"/>
                        </a:lnSpc>
                        <a:spcAft>
                          <a:spcPts val="1000"/>
                        </a:spcAft>
                      </a:pPr>
                      <a:r>
                        <a:rPr lang="en-GB" sz="1400" b="1" dirty="0">
                          <a:solidFill>
                            <a:srgbClr val="215868"/>
                          </a:solidFill>
                          <a:effectLst/>
                          <a:latin typeface="Arial" panose="020B0604020202020204" pitchFamily="34" charset="0"/>
                          <a:ea typeface="Calibri" panose="020F0502020204030204" pitchFamily="34" charset="0"/>
                          <a:cs typeface="Arial" panose="020B0604020202020204" pitchFamily="34" charset="0"/>
                        </a:rPr>
                        <a:t>Programme objectives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021900826"/>
                  </a:ext>
                </a:extLst>
              </a:tr>
              <a:tr h="965118">
                <a:tc>
                  <a:txBody>
                    <a:bodyPr/>
                    <a:lstStyle/>
                    <a:p>
                      <a:pPr marL="342900" lvl="0"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Working collaboratively across West Yorkshire to create a movement for change</a:t>
                      </a: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Build suicide prevention champions across West Yorkshire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Share learning and best practice across WY</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5357003"/>
                  </a:ext>
                </a:extLst>
              </a:tr>
            </a:tbl>
          </a:graphicData>
        </a:graphic>
      </p:graphicFrame>
      <p:pic>
        <p:nvPicPr>
          <p:cNvPr id="6" name="Picture 5" descr="Logo for Improving Population Health Fellowship: Suicide Prevention Fellows">
            <a:extLst>
              <a:ext uri="{FF2B5EF4-FFF2-40B4-BE49-F238E27FC236}">
                <a16:creationId xmlns:a16="http://schemas.microsoft.com/office/drawing/2014/main" id="{2028B47F-F44A-4072-B5BE-7C9BBB31634A}"/>
              </a:ext>
            </a:extLst>
          </p:cNvPr>
          <p:cNvPicPr>
            <a:picLocks noChangeAspect="1"/>
          </p:cNvPicPr>
          <p:nvPr/>
        </p:nvPicPr>
        <p:blipFill>
          <a:blip r:embed="rId5"/>
          <a:stretch>
            <a:fillRect/>
          </a:stretch>
        </p:blipFill>
        <p:spPr>
          <a:xfrm>
            <a:off x="7398329" y="1231775"/>
            <a:ext cx="2248778" cy="1264938"/>
          </a:xfrm>
          <a:prstGeom prst="rect">
            <a:avLst/>
          </a:prstGeom>
        </p:spPr>
      </p:pic>
    </p:spTree>
    <p:extLst>
      <p:ext uri="{BB962C8B-B14F-4D97-AF65-F5344CB8AC3E}">
        <p14:creationId xmlns:p14="http://schemas.microsoft.com/office/powerpoint/2010/main" val="359740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DF48E6-BB72-401B-BD38-0FF9B55B0224}"/>
              </a:ext>
            </a:extLst>
          </p:cNvPr>
          <p:cNvSpPr txBox="1">
            <a:spLocks noGrp="1"/>
          </p:cNvSpPr>
          <p:nvPr>
            <p:ph type="title" idx="4294967295"/>
          </p:nvPr>
        </p:nvSpPr>
        <p:spPr>
          <a:xfrm>
            <a:off x="407662" y="351449"/>
            <a:ext cx="8353565" cy="725586"/>
          </a:xfrm>
          <a:prstGeom prst="rect">
            <a:avLst/>
          </a:prstGeom>
          <a:noFill/>
          <a:ln>
            <a:noFill/>
            <a:prstDash/>
          </a:ln>
          <a:effectLst/>
        </p:spPr>
        <p:txBody>
          <a:bodyPr rot="0" spcFirstLastPara="0" vertOverflow="overflow" horzOverflow="overflow" vert="horz" wrap="square" lIns="104287" tIns="52144" rIns="104287" bIns="52144"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41BDAA"/>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41BDAA"/>
                </a:solidFill>
                <a:effectLst/>
                <a:uLnTx/>
                <a:uFillTx/>
                <a:latin typeface="Arial" panose="020B0604020202020204" pitchFamily="34" charset="0"/>
                <a:cs typeface="Arial" panose="020B0604020202020204" pitchFamily="34" charset="0"/>
              </a:rPr>
              <a:t>Suicide Prevention </a:t>
            </a:r>
            <a:r>
              <a:rPr kumimoji="0" lang="en-GB" sz="4000" b="0" i="0" u="none" strike="noStrike" kern="1200" cap="none" spc="0" normalizeH="0" baseline="0" noProof="0" dirty="0">
                <a:ln>
                  <a:noFill/>
                </a:ln>
                <a:solidFill>
                  <a:srgbClr val="41BDAA"/>
                </a:solidFill>
                <a:effectLst/>
                <a:uLnTx/>
                <a:uFillTx/>
                <a:latin typeface="Arial" panose="020B0604020202020204" pitchFamily="34" charset="0"/>
                <a:cs typeface="Arial" panose="020B0604020202020204" pitchFamily="34" charset="0"/>
              </a:rPr>
              <a:t>Fellows 2025</a:t>
            </a:r>
          </a:p>
        </p:txBody>
      </p:sp>
      <p:sp>
        <p:nvSpPr>
          <p:cNvPr id="3" name="Subtitle 2"/>
          <p:cNvSpPr>
            <a:spLocks noGrp="1"/>
          </p:cNvSpPr>
          <p:nvPr>
            <p:ph type="subTitle" idx="1"/>
          </p:nvPr>
        </p:nvSpPr>
        <p:spPr>
          <a:xfrm>
            <a:off x="557561" y="1330036"/>
            <a:ext cx="9344722" cy="4524353"/>
          </a:xfrm>
        </p:spPr>
        <p:txBody>
          <a:bodyPr>
            <a:normAutofit/>
          </a:bodyPr>
          <a:lstStyle/>
          <a:p>
            <a:pPr>
              <a:spcBef>
                <a:spcPts val="0"/>
              </a:spcBef>
            </a:pPr>
            <a:r>
              <a:rPr lang="en-GB" sz="1800" b="1" dirty="0">
                <a:solidFill>
                  <a:schemeClr val="tx1"/>
                </a:solidFill>
                <a:latin typeface="Arial" panose="020B0604020202020204" pitchFamily="34" charset="0"/>
                <a:cs typeface="Arial" panose="020B0604020202020204" pitchFamily="34" charset="0"/>
              </a:rPr>
              <a:t>If you were to accept a fellowship with the Suicide Prevention</a:t>
            </a:r>
          </a:p>
          <a:p>
            <a:pPr>
              <a:spcBef>
                <a:spcPts val="0"/>
              </a:spcBef>
            </a:pPr>
            <a:r>
              <a:rPr lang="en-GB" sz="1800" b="1" dirty="0">
                <a:solidFill>
                  <a:schemeClr val="tx1"/>
                </a:solidFill>
                <a:latin typeface="Arial" panose="020B0604020202020204" pitchFamily="34" charset="0"/>
                <a:cs typeface="Arial" panose="020B0604020202020204" pitchFamily="34" charset="0"/>
              </a:rPr>
              <a:t>team, in addition to benefits offered to all fellows,</a:t>
            </a:r>
          </a:p>
          <a:p>
            <a:pPr>
              <a:spcBef>
                <a:spcPts val="0"/>
              </a:spcBef>
            </a:pPr>
            <a:r>
              <a:rPr lang="en-GB" sz="1800" b="1" dirty="0">
                <a:solidFill>
                  <a:schemeClr val="tx1"/>
                </a:solidFill>
                <a:latin typeface="Arial" panose="020B0604020202020204" pitchFamily="34" charset="0"/>
                <a:cs typeface="Arial" panose="020B0604020202020204" pitchFamily="34" charset="0"/>
              </a:rPr>
              <a:t>we would:</a:t>
            </a:r>
          </a:p>
          <a:p>
            <a:r>
              <a:rPr lang="en-GB" sz="1800" b="1" dirty="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Support you, providing regular supervision and guidance – you will be part of our team and part of a growing movement of people motivated to reduce suicide across West Yorkshire</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Provide one-to-one and small group training on suicide and health inequalities in West Yorkshire</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Ensure access to online suicide prevention training as well as in person training delivered by Papyrus</a:t>
            </a:r>
          </a:p>
          <a:p>
            <a:endParaRPr lang="en-GB" sz="18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pic>
        <p:nvPicPr>
          <p:cNvPr id="2" name="Picture 1" descr="Improving Population Health Fellowship graphic">
            <a:extLst>
              <a:ext uri="{FF2B5EF4-FFF2-40B4-BE49-F238E27FC236}">
                <a16:creationId xmlns:a16="http://schemas.microsoft.com/office/drawing/2014/main" id="{8528BEE3-49FC-1687-7340-CFB3E83155C6}"/>
              </a:ext>
            </a:extLst>
          </p:cNvPr>
          <p:cNvPicPr>
            <a:picLocks noChangeAspect="1"/>
          </p:cNvPicPr>
          <p:nvPr/>
        </p:nvPicPr>
        <p:blipFill>
          <a:blip r:embed="rId3"/>
          <a:stretch>
            <a:fillRect/>
          </a:stretch>
        </p:blipFill>
        <p:spPr>
          <a:xfrm>
            <a:off x="8210226" y="969989"/>
            <a:ext cx="2249619" cy="1268078"/>
          </a:xfrm>
          <a:prstGeom prst="rect">
            <a:avLst/>
          </a:prstGeom>
        </p:spPr>
      </p:pic>
    </p:spTree>
    <p:extLst>
      <p:ext uri="{BB962C8B-B14F-4D97-AF65-F5344CB8AC3E}">
        <p14:creationId xmlns:p14="http://schemas.microsoft.com/office/powerpoint/2010/main" val="55896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sp>
        <p:nvSpPr>
          <p:cNvPr id="2" name="Title 1"/>
          <p:cNvSpPr>
            <a:spLocks noGrp="1"/>
          </p:cNvSpPr>
          <p:nvPr>
            <p:ph type="ctrTitle"/>
          </p:nvPr>
        </p:nvSpPr>
        <p:spPr>
          <a:xfrm>
            <a:off x="407663" y="351449"/>
            <a:ext cx="7378592" cy="725586"/>
          </a:xfrm>
        </p:spPr>
        <p:txBody>
          <a:bodyPr>
            <a:normAutofit fontScale="90000"/>
          </a:bodyPr>
          <a:lstStyle/>
          <a:p>
            <a:r>
              <a:rPr lang="en-GB" b="1" dirty="0">
                <a:latin typeface="Arial" panose="020B0604020202020204" pitchFamily="34" charset="0"/>
                <a:cs typeface="Arial" panose="020B0604020202020204" pitchFamily="34" charset="0"/>
              </a:rPr>
              <a:t>Climate Change </a:t>
            </a:r>
            <a:r>
              <a:rPr lang="en-GB" dirty="0">
                <a:latin typeface="Arial" panose="020B0604020202020204" pitchFamily="34" charset="0"/>
                <a:cs typeface="Arial" panose="020B0604020202020204" pitchFamily="34" charset="0"/>
              </a:rPr>
              <a:t>Fellows 2025</a:t>
            </a:r>
          </a:p>
        </p:txBody>
      </p:sp>
      <p:sp>
        <p:nvSpPr>
          <p:cNvPr id="3" name="Subtitle 2"/>
          <p:cNvSpPr>
            <a:spLocks noGrp="1"/>
          </p:cNvSpPr>
          <p:nvPr>
            <p:ph type="subTitle" idx="1"/>
          </p:nvPr>
        </p:nvSpPr>
        <p:spPr>
          <a:xfrm>
            <a:off x="595485" y="2474745"/>
            <a:ext cx="9500839" cy="3166607"/>
          </a:xfrm>
        </p:spPr>
        <p:txBody>
          <a:bodyPr>
            <a:noAutofit/>
          </a:bodyPr>
          <a:lstStyle/>
          <a:p>
            <a:pPr>
              <a:spcBef>
                <a:spcPts val="0"/>
              </a:spcBef>
            </a:pPr>
            <a:r>
              <a:rPr lang="en-GB" sz="1450" dirty="0">
                <a:solidFill>
                  <a:schemeClr val="tx1"/>
                </a:solidFill>
                <a:latin typeface="Arial" panose="020B0604020202020204" pitchFamily="34" charset="0"/>
                <a:cs typeface="Arial" panose="020B0604020202020204" pitchFamily="34" charset="0"/>
              </a:rPr>
              <a:t>The NHS accounts for approximately 5% of UK carbon emissions and as climate change gets worse, more people will need healthcare. We therefore have a practical reason, as well as a moral imperative, to do what we can to reduce our environmental impact. </a:t>
            </a:r>
          </a:p>
          <a:p>
            <a:pPr>
              <a:spcBef>
                <a:spcPts val="0"/>
              </a:spcBef>
            </a:pPr>
            <a:endParaRPr lang="en-GB" sz="1450" dirty="0">
              <a:solidFill>
                <a:schemeClr val="tx1"/>
              </a:solidFill>
              <a:latin typeface="Arial" panose="020B0604020202020204" pitchFamily="34" charset="0"/>
              <a:cs typeface="Arial" panose="020B0604020202020204" pitchFamily="34" charset="0"/>
            </a:endParaRPr>
          </a:p>
          <a:p>
            <a:pPr>
              <a:spcBef>
                <a:spcPts val="0"/>
              </a:spcBef>
            </a:pPr>
            <a:r>
              <a:rPr lang="en-GB" sz="1450" dirty="0">
                <a:solidFill>
                  <a:schemeClr val="tx1"/>
                </a:solidFill>
                <a:latin typeface="Arial" panose="020B0604020202020204" pitchFamily="34" charset="0"/>
                <a:cs typeface="Arial" panose="020B0604020202020204" pitchFamily="34" charset="0"/>
              </a:rPr>
              <a:t>Our work focuses on two main themes:</a:t>
            </a:r>
          </a:p>
          <a:p>
            <a:pPr marL="285750" indent="-285750">
              <a:spcBef>
                <a:spcPts val="0"/>
              </a:spcBef>
              <a:buFont typeface="Arial" panose="020B0604020202020204" pitchFamily="34" charset="0"/>
              <a:buChar char="•"/>
            </a:pPr>
            <a:r>
              <a:rPr lang="en-GB" sz="1450" dirty="0">
                <a:solidFill>
                  <a:schemeClr val="tx1"/>
                </a:solidFill>
                <a:latin typeface="Arial" panose="020B0604020202020204" pitchFamily="34" charset="0"/>
                <a:cs typeface="Arial" panose="020B0604020202020204" pitchFamily="34" charset="0"/>
              </a:rPr>
              <a:t>A healthy, equitable and environmentally sustainable society</a:t>
            </a:r>
          </a:p>
          <a:p>
            <a:pPr marL="285750" indent="-285750">
              <a:spcBef>
                <a:spcPts val="0"/>
              </a:spcBef>
              <a:buFont typeface="Arial" panose="020B0604020202020204" pitchFamily="34" charset="0"/>
              <a:buChar char="•"/>
            </a:pPr>
            <a:r>
              <a:rPr lang="en-GB" sz="1450" dirty="0">
                <a:solidFill>
                  <a:schemeClr val="tx1"/>
                </a:solidFill>
                <a:latin typeface="Arial" panose="020B0604020202020204" pitchFamily="34" charset="0"/>
                <a:cs typeface="Arial" panose="020B0604020202020204" pitchFamily="34" charset="0"/>
              </a:rPr>
              <a:t>Reduce impact of residual healthcare via a high quality, equitable and environmentally sustainable health and care system</a:t>
            </a:r>
          </a:p>
          <a:p>
            <a:pPr>
              <a:spcBef>
                <a:spcPts val="0"/>
              </a:spcBef>
            </a:pPr>
            <a:endParaRPr lang="en-GB" sz="1450" dirty="0">
              <a:solidFill>
                <a:schemeClr val="tx1"/>
              </a:solidFill>
              <a:latin typeface="Arial" panose="020B0604020202020204" pitchFamily="34" charset="0"/>
              <a:cs typeface="Arial" panose="020B0604020202020204" pitchFamily="34" charset="0"/>
            </a:endParaRPr>
          </a:p>
          <a:p>
            <a:pPr>
              <a:spcBef>
                <a:spcPts val="0"/>
              </a:spcBef>
            </a:pPr>
            <a:r>
              <a:rPr lang="en-GB" sz="1450" dirty="0">
                <a:solidFill>
                  <a:schemeClr val="tx1"/>
                </a:solidFill>
                <a:latin typeface="Arial" panose="020B0604020202020204" pitchFamily="34" charset="0"/>
                <a:cs typeface="Arial" panose="020B0604020202020204" pitchFamily="34" charset="0"/>
              </a:rPr>
              <a:t>If you would like to join our amazing team of positive, knowledgeable, and dynamic people to reduce the environmental impact of health and social care in West Yorkshire, you've come to the right place. </a:t>
            </a:r>
          </a:p>
          <a:p>
            <a:pPr>
              <a:spcBef>
                <a:spcPts val="0"/>
              </a:spcBef>
            </a:pPr>
            <a:endParaRPr lang="en-GB" sz="1450" dirty="0">
              <a:solidFill>
                <a:schemeClr val="tx1"/>
              </a:solidFill>
              <a:latin typeface="Arial" panose="020B0604020202020204" pitchFamily="34" charset="0"/>
              <a:cs typeface="Arial" panose="020B0604020202020204" pitchFamily="34" charset="0"/>
            </a:endParaRPr>
          </a:p>
          <a:p>
            <a:pPr>
              <a:spcBef>
                <a:spcPts val="0"/>
              </a:spcBef>
            </a:pPr>
            <a:r>
              <a:rPr lang="en-GB" sz="1450" dirty="0">
                <a:solidFill>
                  <a:schemeClr val="tx1"/>
                </a:solidFill>
                <a:latin typeface="Arial" panose="020B0604020202020204" pitchFamily="34" charset="0"/>
                <a:cs typeface="Arial" panose="020B0604020202020204" pitchFamily="34" charset="0"/>
              </a:rPr>
              <a:t>We have a list of suggested projects but we are also happy for people to bring their own ideas. We would love to have you along to contribute to planning and delivering our next moves, helping to spread the word, and leading by example.</a:t>
            </a:r>
          </a:p>
          <a:p>
            <a:pPr>
              <a:spcBef>
                <a:spcPts val="0"/>
              </a:spcBef>
            </a:pPr>
            <a:endParaRPr lang="en-GB" sz="1450" dirty="0">
              <a:solidFill>
                <a:schemeClr val="tx1"/>
              </a:solidFill>
              <a:latin typeface="Arial" panose="020B0604020202020204" pitchFamily="34" charset="0"/>
              <a:cs typeface="Arial" panose="020B0604020202020204" pitchFamily="34" charset="0"/>
            </a:endParaRPr>
          </a:p>
          <a:p>
            <a:pPr>
              <a:spcBef>
                <a:spcPts val="0"/>
              </a:spcBef>
            </a:pPr>
            <a:r>
              <a:rPr lang="en-GB" sz="1450" b="1" dirty="0">
                <a:solidFill>
                  <a:schemeClr val="tx1"/>
                </a:solidFill>
                <a:latin typeface="Arial" panose="020B0604020202020204" pitchFamily="34" charset="0"/>
                <a:cs typeface="Arial" panose="020B0604020202020204" pitchFamily="34" charset="0"/>
              </a:rPr>
              <a:t>For further information about what we have done so far see our </a:t>
            </a:r>
            <a:r>
              <a:rPr lang="en-GB" sz="1450" b="1"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climate change pages</a:t>
            </a:r>
            <a:endParaRPr lang="en-GB" sz="1450" b="1" dirty="0">
              <a:solidFill>
                <a:srgbClr val="0000FF"/>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0EBC4277-5BC3-411B-AB3B-6CACE85E3C4A}"/>
              </a:ext>
            </a:extLst>
          </p:cNvPr>
          <p:cNvGraphicFramePr>
            <a:graphicFrameLocks noGrp="1"/>
          </p:cNvGraphicFramePr>
          <p:nvPr>
            <p:extLst>
              <p:ext uri="{D42A27DB-BD31-4B8C-83A1-F6EECF244321}">
                <p14:modId xmlns:p14="http://schemas.microsoft.com/office/powerpoint/2010/main" val="4243949068"/>
              </p:ext>
            </p:extLst>
          </p:nvPr>
        </p:nvGraphicFramePr>
        <p:xfrm>
          <a:off x="557561" y="1077035"/>
          <a:ext cx="6203457" cy="1263558"/>
        </p:xfrm>
        <a:graphic>
          <a:graphicData uri="http://schemas.openxmlformats.org/drawingml/2006/table">
            <a:tbl>
              <a:tblPr firstRow="1" firstCol="1" bandRow="1"/>
              <a:tblGrid>
                <a:gridCol w="6203457">
                  <a:extLst>
                    <a:ext uri="{9D8B030D-6E8A-4147-A177-3AD203B41FA5}">
                      <a16:colId xmlns:a16="http://schemas.microsoft.com/office/drawing/2014/main" val="3909089036"/>
                    </a:ext>
                  </a:extLst>
                </a:gridCol>
              </a:tblGrid>
              <a:tr h="298440">
                <a:tc>
                  <a:txBody>
                    <a:bodyPr/>
                    <a:lstStyle/>
                    <a:p>
                      <a:pPr algn="l">
                        <a:lnSpc>
                          <a:spcPct val="115000"/>
                        </a:lnSpc>
                        <a:spcAft>
                          <a:spcPts val="1000"/>
                        </a:spcAft>
                      </a:pPr>
                      <a:r>
                        <a:rPr lang="en-GB" sz="1400" b="1" dirty="0">
                          <a:solidFill>
                            <a:srgbClr val="215868"/>
                          </a:solidFill>
                          <a:effectLst/>
                          <a:latin typeface="Arial" panose="020B0604020202020204" pitchFamily="34" charset="0"/>
                          <a:ea typeface="Calibri" panose="020F0502020204030204" pitchFamily="34" charset="0"/>
                          <a:cs typeface="Arial" panose="020B0604020202020204" pitchFamily="34" charset="0"/>
                        </a:rPr>
                        <a:t>Programme objectives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021900826"/>
                  </a:ext>
                </a:extLst>
              </a:tr>
              <a:tr h="965118">
                <a:tc>
                  <a:txBody>
                    <a:bodyPr/>
                    <a:lstStyle/>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Reduce the environmental impact of health and social care in West Yorkshire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Build climate and sustainability champions across West Yorkshire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Share learning and best practice across West Yorkshire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5357003"/>
                  </a:ext>
                </a:extLst>
              </a:tr>
            </a:tbl>
          </a:graphicData>
        </a:graphic>
      </p:graphicFrame>
      <p:pic>
        <p:nvPicPr>
          <p:cNvPr id="7" name="Picture 6" descr="Logo for Improving Population Health Fellowship: Climate Change Fellows">
            <a:extLst>
              <a:ext uri="{FF2B5EF4-FFF2-40B4-BE49-F238E27FC236}">
                <a16:creationId xmlns:a16="http://schemas.microsoft.com/office/drawing/2014/main" id="{264FB3B7-DB67-463B-9B4B-BFF12AC04BE8}"/>
              </a:ext>
            </a:extLst>
          </p:cNvPr>
          <p:cNvPicPr>
            <a:picLocks noChangeAspect="1"/>
          </p:cNvPicPr>
          <p:nvPr/>
        </p:nvPicPr>
        <p:blipFill>
          <a:blip r:embed="rId4"/>
          <a:stretch>
            <a:fillRect/>
          </a:stretch>
        </p:blipFill>
        <p:spPr>
          <a:xfrm>
            <a:off x="7680803" y="981862"/>
            <a:ext cx="2415521" cy="1358731"/>
          </a:xfrm>
          <a:prstGeom prst="rect">
            <a:avLst/>
          </a:prstGeom>
        </p:spPr>
      </p:pic>
    </p:spTree>
    <p:extLst>
      <p:ext uri="{BB962C8B-B14F-4D97-AF65-F5344CB8AC3E}">
        <p14:creationId xmlns:p14="http://schemas.microsoft.com/office/powerpoint/2010/main" val="3984695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411971"/>
            <a:ext cx="10691813" cy="2147703"/>
          </a:xfrm>
          <a:prstGeom prst="rect">
            <a:avLst/>
          </a:prstGeom>
        </p:spPr>
      </p:pic>
      <p:sp>
        <p:nvSpPr>
          <p:cNvPr id="2" name="Title 1"/>
          <p:cNvSpPr>
            <a:spLocks noGrp="1"/>
          </p:cNvSpPr>
          <p:nvPr>
            <p:ph type="ctrTitle"/>
          </p:nvPr>
        </p:nvSpPr>
        <p:spPr>
          <a:xfrm>
            <a:off x="407662" y="241662"/>
            <a:ext cx="10203631" cy="725586"/>
          </a:xfrm>
        </p:spPr>
        <p:txBody>
          <a:bodyPr>
            <a:noAutofit/>
          </a:bodyPr>
          <a:lstStyle/>
          <a:p>
            <a:r>
              <a:rPr lang="en-GB" sz="3600" b="1" dirty="0">
                <a:latin typeface="Arial" panose="020B0604020202020204" pitchFamily="34" charset="0"/>
                <a:cs typeface="Arial" panose="020B0604020202020204" pitchFamily="34" charset="0"/>
              </a:rPr>
              <a:t>Antimicrobial Resistance (AMR) </a:t>
            </a:r>
            <a:r>
              <a:rPr lang="en-GB" sz="3600" dirty="0">
                <a:latin typeface="Arial" panose="020B0604020202020204" pitchFamily="34" charset="0"/>
                <a:cs typeface="Arial" panose="020B0604020202020204" pitchFamily="34" charset="0"/>
              </a:rPr>
              <a:t>Fellows 2025</a:t>
            </a:r>
          </a:p>
        </p:txBody>
      </p:sp>
      <p:sp>
        <p:nvSpPr>
          <p:cNvPr id="3" name="Subtitle 2"/>
          <p:cNvSpPr>
            <a:spLocks noGrp="1"/>
          </p:cNvSpPr>
          <p:nvPr>
            <p:ph type="subTitle" idx="1"/>
          </p:nvPr>
        </p:nvSpPr>
        <p:spPr>
          <a:xfrm>
            <a:off x="557560" y="2568566"/>
            <a:ext cx="9394513" cy="3383834"/>
          </a:xfrm>
        </p:spPr>
        <p:txBody>
          <a:bodyPr>
            <a:noAutofit/>
          </a:bodyPr>
          <a:lstStyle/>
          <a:p>
            <a:r>
              <a:rPr lang="en-GB"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West Yorkshire Health &amp; Care Partnership we have an agreed vision – those 10 big ambitions – that will help people in West Yorkshire live well and stay as healthy as possible - and reduction of Antimicrobial resistance (or AMR for short) remains is one of them. </a:t>
            </a:r>
          </a:p>
          <a:p>
            <a:r>
              <a:rPr lang="en-GB"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But why? Well, the shocking headline is that WHO declared AMR one of the most urgent global public health threats facing humanity. Every year, 5 million people die of infection caused by resistant microorganisms. </a:t>
            </a:r>
          </a:p>
          <a:p>
            <a:r>
              <a:rPr lang="en-GB"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Any problem that human society faces will be made worse by the diminishing effectiveness of antibiotics. Antibiotics don’t just cause resistance – they save lives and the consequences of failure to adequately address AMR are huge. Without preventative measures, by 2050 AMR could potentially become the world's primary cause of death. </a:t>
            </a:r>
          </a:p>
          <a:p>
            <a:r>
              <a:rPr lang="en-GB"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Our Population is growing older &amp; infections are becoming more common. There is an increased infection burden for people with long-term health or complex needs or facing multiple disadvantages such as poverty, deprivation, trauma or neglect. We have to take a One Health approach &amp; consider those wider determinants of health such as adequate hydration, food, safe, warm housing; and access to services such as dentistry; so, the ability to have a tooth abscesses drained instead of solely taking antibiotics .</a:t>
            </a:r>
          </a:p>
          <a:p>
            <a:r>
              <a:rPr lang="en-GB"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People &amp; families of people with drug-resistant infections talk about the helplessness, fear, and dread when they’ve run out of antibiotics to try. But to the general  population, AMR is an abstract concept – despite more people now knowing that antibiotics are not taken for viral infections, we know have a long way to go;  we are trying to change behaviour &amp; social norms.</a:t>
            </a:r>
          </a:p>
          <a:p>
            <a:pPr algn="ct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EBC4277-5BC3-411B-AB3B-6CACE85E3C4A}"/>
              </a:ext>
            </a:extLst>
          </p:cNvPr>
          <p:cNvGraphicFramePr>
            <a:graphicFrameLocks noGrp="1"/>
          </p:cNvGraphicFramePr>
          <p:nvPr>
            <p:extLst>
              <p:ext uri="{D42A27DB-BD31-4B8C-83A1-F6EECF244321}">
                <p14:modId xmlns:p14="http://schemas.microsoft.com/office/powerpoint/2010/main" val="1928972959"/>
              </p:ext>
            </p:extLst>
          </p:nvPr>
        </p:nvGraphicFramePr>
        <p:xfrm>
          <a:off x="557561" y="969603"/>
          <a:ext cx="6203457" cy="1449883"/>
        </p:xfrm>
        <a:graphic>
          <a:graphicData uri="http://schemas.openxmlformats.org/drawingml/2006/table">
            <a:tbl>
              <a:tblPr firstRow="1" firstCol="1" bandRow="1"/>
              <a:tblGrid>
                <a:gridCol w="6203457">
                  <a:extLst>
                    <a:ext uri="{9D8B030D-6E8A-4147-A177-3AD203B41FA5}">
                      <a16:colId xmlns:a16="http://schemas.microsoft.com/office/drawing/2014/main" val="3909089036"/>
                    </a:ext>
                  </a:extLst>
                </a:gridCol>
              </a:tblGrid>
              <a:tr h="317980">
                <a:tc>
                  <a:txBody>
                    <a:bodyPr/>
                    <a:lstStyle/>
                    <a:p>
                      <a:pPr algn="l">
                        <a:lnSpc>
                          <a:spcPct val="115000"/>
                        </a:lnSpc>
                        <a:spcAft>
                          <a:spcPts val="1000"/>
                        </a:spcAft>
                      </a:pPr>
                      <a:r>
                        <a:rPr lang="en-GB" sz="1300" b="1" dirty="0">
                          <a:solidFill>
                            <a:srgbClr val="215868"/>
                          </a:solidFill>
                          <a:effectLst/>
                          <a:latin typeface="Arial" panose="020B0604020202020204" pitchFamily="34" charset="0"/>
                          <a:ea typeface="Calibri" panose="020F0502020204030204" pitchFamily="34" charset="0"/>
                          <a:cs typeface="Arial" panose="020B0604020202020204" pitchFamily="34" charset="0"/>
                        </a:rPr>
                        <a:t>Programme objectives</a:t>
                      </a:r>
                      <a:endParaRPr lang="en-GB"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021900826"/>
                  </a:ext>
                </a:extLst>
              </a:tr>
              <a:tr h="1131903">
                <a:tc>
                  <a:txBody>
                    <a:bodyPr/>
                    <a:lstStyle/>
                    <a:p>
                      <a:pPr marL="342900" lvl="0" indent="-342900">
                        <a:buFont typeface="Symbol" panose="05050102010706020507" pitchFamily="18" charset="2"/>
                        <a:buChar char=""/>
                      </a:pPr>
                      <a:r>
                        <a:rPr lang="en-GB" sz="1300" dirty="0">
                          <a:effectLst/>
                          <a:latin typeface="Arial" panose="020B0604020202020204" pitchFamily="34" charset="0"/>
                          <a:ea typeface="Calibri" panose="020F0502020204030204" pitchFamily="34" charset="0"/>
                          <a:cs typeface="Arial" panose="020B0604020202020204" pitchFamily="34" charset="0"/>
                        </a:rPr>
                        <a:t>Reducing AMR &amp;  Inequalities related to infections</a:t>
                      </a:r>
                    </a:p>
                    <a:p>
                      <a:pPr marL="342900" lvl="0" indent="-342900">
                        <a:buFont typeface="Symbol" panose="05050102010706020507" pitchFamily="18" charset="2"/>
                        <a:buChar char=""/>
                      </a:pPr>
                      <a:r>
                        <a:rPr lang="en-GB" sz="1300" dirty="0">
                          <a:effectLst/>
                          <a:latin typeface="Arial" panose="020B0604020202020204" pitchFamily="34" charset="0"/>
                          <a:ea typeface="Calibri" panose="020F0502020204030204" pitchFamily="34" charset="0"/>
                          <a:cs typeface="Arial" panose="020B0604020202020204" pitchFamily="34" charset="0"/>
                        </a:rPr>
                        <a:t>Reduce the number of UTIs across the system</a:t>
                      </a:r>
                    </a:p>
                    <a:p>
                      <a:pPr marL="342900" lvl="0" indent="-342900">
                        <a:buFont typeface="Symbol" panose="05050102010706020507" pitchFamily="18" charset="2"/>
                        <a:buChar char=""/>
                      </a:pPr>
                      <a:r>
                        <a:rPr lang="en-GB" sz="1300" dirty="0">
                          <a:effectLst/>
                          <a:latin typeface="Arial" panose="020B0604020202020204" pitchFamily="34" charset="0"/>
                          <a:ea typeface="Calibri" panose="020F0502020204030204" pitchFamily="34" charset="0"/>
                          <a:cs typeface="Arial" panose="020B0604020202020204" pitchFamily="34" charset="0"/>
                        </a:rPr>
                        <a:t>Reduce inappropriate antibiotic prescribing</a:t>
                      </a:r>
                    </a:p>
                    <a:p>
                      <a:pPr marL="342900" lvl="0" indent="-342900">
                        <a:buFont typeface="Symbol" panose="05050102010706020507" pitchFamily="18" charset="2"/>
                        <a:buChar char=""/>
                      </a:pPr>
                      <a:r>
                        <a:rPr lang="en-GB" sz="1300" dirty="0">
                          <a:effectLst/>
                          <a:latin typeface="Arial" panose="020B0604020202020204" pitchFamily="34" charset="0"/>
                          <a:ea typeface="Calibri" panose="020F0502020204030204" pitchFamily="34" charset="0"/>
                          <a:cs typeface="Arial" panose="020B0604020202020204" pitchFamily="34" charset="0"/>
                        </a:rPr>
                        <a:t>Antimicrobial &amp; Infection Prevention Sustainability</a:t>
                      </a:r>
                    </a:p>
                    <a:p>
                      <a:pPr marL="342900" lvl="0" indent="-342900">
                        <a:buFont typeface="Symbol" panose="05050102010706020507" pitchFamily="18" charset="2"/>
                        <a:buChar char=""/>
                      </a:pPr>
                      <a:r>
                        <a:rPr lang="en-GB" sz="1300" dirty="0">
                          <a:effectLst/>
                          <a:latin typeface="Arial" panose="020B0604020202020204" pitchFamily="34" charset="0"/>
                          <a:ea typeface="Calibri" panose="020F0502020204030204" pitchFamily="34" charset="0"/>
                          <a:cs typeface="Arial" panose="020B0604020202020204" pitchFamily="34" charset="0"/>
                        </a:rPr>
                        <a:t>Learning from Covid-19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5357003"/>
                  </a:ext>
                </a:extLst>
              </a:tr>
            </a:tbl>
          </a:graphicData>
        </a:graphic>
      </p:graphicFrame>
      <p:pic>
        <p:nvPicPr>
          <p:cNvPr id="6" name="Picture 5" descr="Improving Population Health Fellowship graphic">
            <a:extLst>
              <a:ext uri="{FF2B5EF4-FFF2-40B4-BE49-F238E27FC236}">
                <a16:creationId xmlns:a16="http://schemas.microsoft.com/office/drawing/2014/main" id="{9FE9998F-FF29-7263-48C7-9C2284584CA2}"/>
              </a:ext>
            </a:extLst>
          </p:cNvPr>
          <p:cNvPicPr>
            <a:picLocks noChangeAspect="1"/>
          </p:cNvPicPr>
          <p:nvPr/>
        </p:nvPicPr>
        <p:blipFill>
          <a:blip r:embed="rId3"/>
          <a:stretch>
            <a:fillRect/>
          </a:stretch>
        </p:blipFill>
        <p:spPr>
          <a:xfrm>
            <a:off x="7249549" y="962488"/>
            <a:ext cx="2702524" cy="1454626"/>
          </a:xfrm>
          <a:prstGeom prst="rect">
            <a:avLst/>
          </a:prstGeom>
        </p:spPr>
      </p:pic>
    </p:spTree>
    <p:extLst>
      <p:ext uri="{BB962C8B-B14F-4D97-AF65-F5344CB8AC3E}">
        <p14:creationId xmlns:p14="http://schemas.microsoft.com/office/powerpoint/2010/main" val="187898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7561" y="1330036"/>
            <a:ext cx="9344722" cy="4524353"/>
          </a:xfrm>
        </p:spPr>
        <p:txBody>
          <a:bodyPr>
            <a:normAutofit/>
          </a:bodyPr>
          <a:lstStyle/>
          <a:p>
            <a:pPr>
              <a:spcBef>
                <a:spcPts val="0"/>
              </a:spcBef>
            </a:pPr>
            <a:r>
              <a:rPr lang="en-GB" sz="1800" dirty="0">
                <a:solidFill>
                  <a:schemeClr val="tx1"/>
                </a:solidFill>
                <a:latin typeface="Arial" panose="020B0604020202020204" pitchFamily="34" charset="0"/>
                <a:cs typeface="Arial" panose="020B0604020202020204" pitchFamily="34" charset="0"/>
              </a:rPr>
              <a:t>Our WY AMR programme is about protection: protecting the environment to prevent AMR, protecting our citizens from infection &amp; protecting antibiotics with appropriate prescribing (not always less), so that they will be there for us in the future. </a:t>
            </a:r>
          </a:p>
          <a:p>
            <a:pPr>
              <a:spcBef>
                <a:spcPts val="0"/>
              </a:spcBef>
            </a:pPr>
            <a:r>
              <a:rPr lang="en-GB" sz="1800" dirty="0">
                <a:solidFill>
                  <a:schemeClr val="tx1"/>
                </a:solidFill>
                <a:latin typeface="Arial" panose="020B0604020202020204" pitchFamily="34" charset="0"/>
                <a:cs typeface="Arial" panose="020B0604020202020204" pitchFamily="34" charset="0"/>
              </a:rPr>
              <a:t> </a:t>
            </a:r>
          </a:p>
          <a:p>
            <a:pPr>
              <a:spcBef>
                <a:spcPts val="0"/>
              </a:spcBef>
            </a:pPr>
            <a:r>
              <a:rPr lang="en-GB" sz="1800" dirty="0">
                <a:solidFill>
                  <a:schemeClr val="tx1"/>
                </a:solidFill>
                <a:latin typeface="Arial" panose="020B0604020202020204" pitchFamily="34" charset="0"/>
                <a:cs typeface="Arial" panose="020B0604020202020204" pitchFamily="34" charset="0"/>
              </a:rPr>
              <a:t>As AMR Fellow, you will join the WY AMR Steering group; and be supported by a group of professionals from across the system, who are working together to deliver the goals set out in the UKs current AMR National Action Plan whilst building local resilience, and readiness, for the health threat that is AMR for our citizens in West Yorkshire.</a:t>
            </a:r>
          </a:p>
          <a:p>
            <a:pPr>
              <a:spcBef>
                <a:spcPts val="0"/>
              </a:spcBef>
            </a:pPr>
            <a:endParaRPr lang="en-GB" sz="1800" dirty="0">
              <a:solidFill>
                <a:schemeClr val="tx1"/>
              </a:solidFill>
              <a:latin typeface="Arial" panose="020B0604020202020204" pitchFamily="34" charset="0"/>
              <a:cs typeface="Arial" panose="020B0604020202020204" pitchFamily="34" charset="0"/>
            </a:endParaRPr>
          </a:p>
          <a:p>
            <a:pPr>
              <a:spcBef>
                <a:spcPts val="0"/>
              </a:spcBef>
            </a:pPr>
            <a:r>
              <a:rPr lang="en-GB" sz="1800" dirty="0">
                <a:solidFill>
                  <a:schemeClr val="tx1"/>
                </a:solidFill>
                <a:latin typeface="Arial" panose="020B0604020202020204" pitchFamily="34" charset="0"/>
                <a:cs typeface="Arial" panose="020B0604020202020204" pitchFamily="34" charset="0"/>
              </a:rPr>
              <a:t>We have many suggestions for projects you might consider; from behavioural change, environmental challenge and health education; to infection prevention, diagnosis and effective, timely treatment. We also greatly encourage fellows to bring their own ideas. </a:t>
            </a:r>
          </a:p>
          <a:p>
            <a:pPr>
              <a:spcBef>
                <a:spcPts val="0"/>
              </a:spcBef>
            </a:pPr>
            <a:endParaRPr lang="en-GB" sz="1800" dirty="0">
              <a:solidFill>
                <a:schemeClr val="tx1"/>
              </a:solidFill>
              <a:latin typeface="Arial" panose="020B0604020202020204" pitchFamily="34" charset="0"/>
              <a:cs typeface="Arial" panose="020B0604020202020204" pitchFamily="34" charset="0"/>
            </a:endParaRPr>
          </a:p>
          <a:p>
            <a:pPr>
              <a:spcBef>
                <a:spcPts val="0"/>
              </a:spcBef>
            </a:pPr>
            <a:r>
              <a:rPr lang="en-GB" sz="1800" dirty="0">
                <a:solidFill>
                  <a:schemeClr val="tx1"/>
                </a:solidFill>
                <a:latin typeface="Arial" panose="020B0604020202020204" pitchFamily="34" charset="0"/>
                <a:cs typeface="Arial" panose="020B0604020202020204" pitchFamily="34" charset="0"/>
              </a:rPr>
              <a:t>We would love for you to join us in supporting our ambition as we develop our next strategy and lead the way in the crusade against resistance. </a:t>
            </a:r>
          </a:p>
          <a:p>
            <a:pPr>
              <a:spcBef>
                <a:spcPts val="0"/>
              </a:spcBef>
            </a:pPr>
            <a:endParaRPr lang="en-GB" sz="1800" dirty="0"/>
          </a:p>
          <a:p>
            <a:pPr>
              <a:spcBef>
                <a:spcPts val="0"/>
              </a:spcBef>
            </a:pPr>
            <a:r>
              <a:rPr lang="en-GB" sz="1800" dirty="0"/>
              <a:t>For further information about our AMR Vision view our AMR Animations</a:t>
            </a:r>
          </a:p>
          <a:p>
            <a:pPr>
              <a:spcBef>
                <a:spcPts val="0"/>
              </a:spcBef>
            </a:pPr>
            <a:endParaRPr lang="en-GB" sz="18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sp>
        <p:nvSpPr>
          <p:cNvPr id="2" name="Title 1">
            <a:extLst>
              <a:ext uri="{FF2B5EF4-FFF2-40B4-BE49-F238E27FC236}">
                <a16:creationId xmlns:a16="http://schemas.microsoft.com/office/drawing/2014/main" id="{C84296DD-0C37-E1A4-C9CB-6E01ABF5AAF7}"/>
              </a:ext>
            </a:extLst>
          </p:cNvPr>
          <p:cNvSpPr>
            <a:spLocks noGrp="1"/>
          </p:cNvSpPr>
          <p:nvPr>
            <p:ph type="ctrTitle"/>
          </p:nvPr>
        </p:nvSpPr>
        <p:spPr>
          <a:xfrm>
            <a:off x="557561" y="381019"/>
            <a:ext cx="10134252" cy="725586"/>
          </a:xfrm>
        </p:spPr>
        <p:txBody>
          <a:bodyPr>
            <a:noAutofit/>
          </a:bodyPr>
          <a:lstStyle/>
          <a:p>
            <a:r>
              <a:rPr lang="en-GB" sz="3600" b="1" dirty="0">
                <a:latin typeface="Arial" panose="020B0604020202020204" pitchFamily="34" charset="0"/>
                <a:cs typeface="Arial" panose="020B0604020202020204" pitchFamily="34" charset="0"/>
              </a:rPr>
              <a:t>Antimicrobial Resistance (AMR) </a:t>
            </a:r>
            <a:r>
              <a:rPr lang="en-GB" sz="3600" dirty="0">
                <a:latin typeface="Arial" panose="020B0604020202020204" pitchFamily="34" charset="0"/>
                <a:cs typeface="Arial" panose="020B0604020202020204" pitchFamily="34" charset="0"/>
              </a:rPr>
              <a:t>Fellows 2025</a:t>
            </a:r>
          </a:p>
        </p:txBody>
      </p:sp>
    </p:spTree>
    <p:extLst>
      <p:ext uri="{BB962C8B-B14F-4D97-AF65-F5344CB8AC3E}">
        <p14:creationId xmlns:p14="http://schemas.microsoft.com/office/powerpoint/2010/main" val="268196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Foundation Programme in Public Health</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664031" y="1880517"/>
            <a:ext cx="7355257" cy="4478689"/>
          </a:xfrm>
        </p:spPr>
        <p:txBody>
          <a:bodyPr/>
          <a:lstStyle/>
          <a:p>
            <a:r>
              <a:rPr lang="en-GB" sz="1400" dirty="0">
                <a:effectLst/>
                <a:latin typeface="Arial" panose="020B0604020202020204" pitchFamily="34" charset="0"/>
                <a:ea typeface="Calibri" panose="020F0502020204030204" pitchFamily="34" charset="0"/>
                <a:cs typeface="Arial" panose="020B0604020202020204" pitchFamily="34" charset="0"/>
              </a:rPr>
              <a:t>The Foundation Programme in Public Health, is a training suite, </a:t>
            </a:r>
            <a:r>
              <a:rPr lang="en-GB" sz="1400" dirty="0">
                <a:latin typeface="Arial" panose="020B0604020202020204" pitchFamily="34" charset="0"/>
                <a:cs typeface="Arial" panose="020B0604020202020204" pitchFamily="34" charset="0"/>
              </a:rPr>
              <a:t>designed by the Yorkshire and Humber School of Public Health, to help health and social care colleagues improve their knowledge and understanding of health inequalities to better support population health initiatives.</a:t>
            </a:r>
          </a:p>
          <a:p>
            <a:r>
              <a:rPr lang="en-GB" sz="1400" dirty="0">
                <a:latin typeface="Arial" panose="020B0604020202020204" pitchFamily="34" charset="0"/>
                <a:cs typeface="Arial" panose="020B0604020202020204" pitchFamily="34" charset="0"/>
              </a:rPr>
              <a:t>Benefits of the programme include:</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foundation level knowledge and understanding of health inequalities</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improved understanding of how current specialisms can be reoriented to address health inequalities </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improved understanding of how emerging population health policies can address health inequalities</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improved understanding of how system-wide working can address health inequalities</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improvement in the overall number, quality and impact of health promotion, protection, or prevention initiatives.</a:t>
            </a:r>
          </a:p>
          <a:p>
            <a:r>
              <a:rPr lang="en-US" sz="1400" dirty="0">
                <a:latin typeface="Arial" panose="020B0604020202020204" pitchFamily="34" charset="0"/>
                <a:cs typeface="Arial" panose="020B0604020202020204" pitchFamily="34" charset="0"/>
              </a:rPr>
              <a:t>See the</a:t>
            </a:r>
            <a:r>
              <a:rPr lang="en-GB"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hlinkClick r:id="rId2"/>
              </a:rPr>
              <a:t>website pages </a:t>
            </a:r>
            <a:r>
              <a:rPr lang="en-GB" sz="1400" dirty="0">
                <a:latin typeface="Arial" panose="020B0604020202020204" pitchFamily="34" charset="0"/>
                <a:cs typeface="Arial" panose="020B0604020202020204" pitchFamily="34" charset="0"/>
              </a:rPr>
              <a:t>for more information about the programme. </a:t>
            </a:r>
            <a:endParaRPr lang="en-GB" sz="1400" b="0" i="0" dirty="0">
              <a:solidFill>
                <a:srgbClr val="000000"/>
              </a:solidFill>
              <a:effectLst/>
              <a:latin typeface="Arial" panose="020B0604020202020204" pitchFamily="34" charset="0"/>
              <a:cs typeface="Arial" panose="020B0604020202020204" pitchFamily="34" charset="0"/>
            </a:endParaRPr>
          </a:p>
          <a:p>
            <a:pPr algn="l" rtl="0"/>
            <a:r>
              <a:rPr lang="en-GB" sz="1400" b="0" i="0" dirty="0">
                <a:solidFill>
                  <a:srgbClr val="000000"/>
                </a:solidFill>
                <a:effectLst/>
                <a:latin typeface="Arial" panose="020B0604020202020204" pitchFamily="34" charset="0"/>
                <a:cs typeface="Arial" panose="020B0604020202020204" pitchFamily="34" charset="0"/>
              </a:rPr>
              <a:t>Email: </a:t>
            </a:r>
            <a:r>
              <a:rPr lang="en-GB" sz="1400" b="0" i="0" dirty="0">
                <a:solidFill>
                  <a:srgbClr val="000000"/>
                </a:solidFill>
                <a:effectLst/>
                <a:latin typeface="Arial" panose="020B0604020202020204" pitchFamily="34" charset="0"/>
                <a:cs typeface="Arial" panose="020B0604020202020204" pitchFamily="34" charset="0"/>
                <a:hlinkClick r:id="rId3"/>
              </a:rPr>
              <a:t>FPPHquiries@barnsley.gov.uk</a:t>
            </a:r>
            <a:r>
              <a:rPr lang="en-GB" sz="1400" b="0" i="0" dirty="0">
                <a:solidFill>
                  <a:srgbClr val="000000"/>
                </a:solidFill>
                <a:effectLst/>
                <a:latin typeface="Arial" panose="020B0604020202020204" pitchFamily="34" charset="0"/>
                <a:cs typeface="Arial" panose="020B0604020202020204" pitchFamily="34" charset="0"/>
              </a:rPr>
              <a:t>  if you have any enquiries about the programme</a:t>
            </a:r>
          </a:p>
          <a:p>
            <a:endParaRPr lang="en-US" sz="1400" dirty="0">
              <a:latin typeface="Arial" panose="020B0604020202020204" pitchFamily="34" charset="0"/>
              <a:cs typeface="Arial" panose="020B0604020202020204" pitchFamily="34" charset="0"/>
            </a:endParaRPr>
          </a:p>
        </p:txBody>
      </p:sp>
      <p:pic>
        <p:nvPicPr>
          <p:cNvPr id="1031" name="Picture 9" descr="Logo:&#10;NHS Health Education England">
            <a:extLst>
              <a:ext uri="{FF2B5EF4-FFF2-40B4-BE49-F238E27FC236}">
                <a16:creationId xmlns:a16="http://schemas.microsoft.com/office/drawing/2014/main" id="{1BC5FCB9-7AB7-4D4C-A028-8CDCD6976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7732" y="1824815"/>
            <a:ext cx="16700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Logo:&#10;University of Leeds">
            <a:extLst>
              <a:ext uri="{FF2B5EF4-FFF2-40B4-BE49-F238E27FC236}">
                <a16:creationId xmlns:a16="http://schemas.microsoft.com/office/drawing/2014/main" id="{BF6C78D5-F906-4585-B7FC-2B869DB505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2532" y="2843814"/>
            <a:ext cx="1365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7" descr="Logo:&#10;Barnsley Metropolitan Borough Council">
            <a:extLst>
              <a:ext uri="{FF2B5EF4-FFF2-40B4-BE49-F238E27FC236}">
                <a16:creationId xmlns:a16="http://schemas.microsoft.com/office/drawing/2014/main" id="{7BA3782A-51F1-4DEB-BCAD-A8C53BC217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0982" y="3919147"/>
            <a:ext cx="1066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 descr="Logo: Office for Health Improvement &amp; Disparities">
            <a:extLst>
              <a:ext uri="{FF2B5EF4-FFF2-40B4-BE49-F238E27FC236}">
                <a16:creationId xmlns:a16="http://schemas.microsoft.com/office/drawing/2014/main" id="{2C2F1D3A-7067-4952-884A-A4722BBCAF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5232" y="5018525"/>
            <a:ext cx="1352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462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Who </a:t>
            </a:r>
            <a:r>
              <a:rPr lang="en-US" dirty="0">
                <a:latin typeface="Arial" panose="020B0604020202020204" pitchFamily="34" charset="0"/>
                <a:cs typeface="Arial" panose="020B0604020202020204" pitchFamily="34" charset="0"/>
              </a:rPr>
              <a:t>s</a:t>
            </a:r>
            <a:r>
              <a:rPr lang="en-US" b="1" dirty="0">
                <a:latin typeface="Arial" panose="020B0604020202020204" pitchFamily="34" charset="0"/>
                <a:cs typeface="Arial" panose="020B0604020202020204" pitchFamily="34" charset="0"/>
              </a:rPr>
              <a:t>hould apply?</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1939664"/>
            <a:ext cx="7227187" cy="4130346"/>
          </a:xfrm>
        </p:spPr>
        <p:txBody>
          <a:bodyPr/>
          <a:lstStyle/>
          <a:p>
            <a:r>
              <a:rPr lang="en-GB" sz="1500" dirty="0">
                <a:latin typeface="Arial" panose="020B0604020202020204" pitchFamily="34" charset="0"/>
                <a:cs typeface="Arial" panose="020B0604020202020204" pitchFamily="34" charset="0"/>
              </a:rPr>
              <a:t>The Improving Population Health Programme Fellowship is designed to bring together the diverse organisations and professionals that influence health and wellbeing, attracting applicants that are representative of the communities we serve.</a:t>
            </a:r>
          </a:p>
          <a:p>
            <a:r>
              <a:rPr lang="en-GB" sz="1500" dirty="0">
                <a:latin typeface="Arial" panose="020B0604020202020204" pitchFamily="34" charset="0"/>
                <a:cs typeface="Arial" panose="020B0604020202020204" pitchFamily="34" charset="0"/>
              </a:rPr>
              <a:t>They are open to all colleagues from all sectors, health, social care, local authority and the voluntary and community sector across West Yorkshire irrespective of your current job role, grade or profession. There are no specific educational requirements.</a:t>
            </a:r>
          </a:p>
          <a:p>
            <a:r>
              <a:rPr lang="en-GB" sz="1500" b="1" dirty="0">
                <a:latin typeface="Arial" panose="020B0604020202020204" pitchFamily="34" charset="0"/>
                <a:cs typeface="Arial" panose="020B0604020202020204" pitchFamily="34" charset="0"/>
              </a:rPr>
              <a:t>To apply you must:</a:t>
            </a: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Be passionate about your specialist area of choice</a:t>
            </a: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Want to become a champion and achieve change</a:t>
            </a: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Be committed to the delivery of a fellowship project</a:t>
            </a: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Agree to carry out formal learning as part of the fellowship</a:t>
            </a: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Confirm prior support from your current organisation that you will have protected time to take part fully in the fellowship </a:t>
            </a:r>
          </a:p>
        </p:txBody>
      </p:sp>
      <p:grpSp>
        <p:nvGrpSpPr>
          <p:cNvPr id="9" name="Group 8" descr="The four logos for each of the Improving Population Health Fellowship Programmes: Health Equity Fellows; Adversity trauma and resilience Fellows; Suicide Prevention Fellows; and Climate change Fellows.">
            <a:extLst>
              <a:ext uri="{FF2B5EF4-FFF2-40B4-BE49-F238E27FC236}">
                <a16:creationId xmlns:a16="http://schemas.microsoft.com/office/drawing/2014/main" id="{112519D1-48F7-3428-A7DF-F0679F7BFCB0}"/>
              </a:ext>
            </a:extLst>
          </p:cNvPr>
          <p:cNvGrpSpPr/>
          <p:nvPr/>
        </p:nvGrpSpPr>
        <p:grpSpPr>
          <a:xfrm>
            <a:off x="8321358" y="2"/>
            <a:ext cx="2370455" cy="5199320"/>
            <a:chOff x="7591853" y="885411"/>
            <a:chExt cx="2363360" cy="5629713"/>
          </a:xfrm>
        </p:grpSpPr>
        <p:pic>
          <p:nvPicPr>
            <p:cNvPr id="10" name="Picture 9">
              <a:extLst>
                <a:ext uri="{FF2B5EF4-FFF2-40B4-BE49-F238E27FC236}">
                  <a16:creationId xmlns:a16="http://schemas.microsoft.com/office/drawing/2014/main" id="{935EC804-20A2-25B9-91DC-DEA968B5D361}"/>
                </a:ext>
              </a:extLst>
            </p:cNvPr>
            <p:cNvPicPr>
              <a:picLocks noChangeAspect="1"/>
            </p:cNvPicPr>
            <p:nvPr/>
          </p:nvPicPr>
          <p:blipFill>
            <a:blip r:embed="rId3"/>
            <a:stretch>
              <a:fillRect/>
            </a:stretch>
          </p:blipFill>
          <p:spPr>
            <a:xfrm>
              <a:off x="7591854" y="2318852"/>
              <a:ext cx="2363359" cy="1329390"/>
            </a:xfrm>
            <a:prstGeom prst="rect">
              <a:avLst/>
            </a:prstGeom>
          </p:spPr>
        </p:pic>
        <p:pic>
          <p:nvPicPr>
            <p:cNvPr id="11" name="Picture 10">
              <a:extLst>
                <a:ext uri="{FF2B5EF4-FFF2-40B4-BE49-F238E27FC236}">
                  <a16:creationId xmlns:a16="http://schemas.microsoft.com/office/drawing/2014/main" id="{92B08AF7-AE89-3DCC-E455-58B4E28BB87B}"/>
                </a:ext>
              </a:extLst>
            </p:cNvPr>
            <p:cNvPicPr>
              <a:picLocks noChangeAspect="1"/>
            </p:cNvPicPr>
            <p:nvPr/>
          </p:nvPicPr>
          <p:blipFill>
            <a:blip r:embed="rId4"/>
            <a:stretch>
              <a:fillRect/>
            </a:stretch>
          </p:blipFill>
          <p:spPr>
            <a:xfrm>
              <a:off x="7591853" y="5185734"/>
              <a:ext cx="2363359" cy="1329390"/>
            </a:xfrm>
            <a:prstGeom prst="rect">
              <a:avLst/>
            </a:prstGeom>
          </p:spPr>
        </p:pic>
        <p:pic>
          <p:nvPicPr>
            <p:cNvPr id="12" name="Picture 11">
              <a:extLst>
                <a:ext uri="{FF2B5EF4-FFF2-40B4-BE49-F238E27FC236}">
                  <a16:creationId xmlns:a16="http://schemas.microsoft.com/office/drawing/2014/main" id="{B40A408A-EBC7-FA21-D92E-F824E199FE6D}"/>
                </a:ext>
              </a:extLst>
            </p:cNvPr>
            <p:cNvPicPr>
              <a:picLocks noChangeAspect="1"/>
            </p:cNvPicPr>
            <p:nvPr/>
          </p:nvPicPr>
          <p:blipFill>
            <a:blip r:embed="rId5"/>
            <a:stretch>
              <a:fillRect/>
            </a:stretch>
          </p:blipFill>
          <p:spPr>
            <a:xfrm>
              <a:off x="7591854" y="885411"/>
              <a:ext cx="2363359" cy="1329390"/>
            </a:xfrm>
            <a:prstGeom prst="rect">
              <a:avLst/>
            </a:prstGeom>
          </p:spPr>
        </p:pic>
        <p:pic>
          <p:nvPicPr>
            <p:cNvPr id="13" name="Picture 12">
              <a:extLst>
                <a:ext uri="{FF2B5EF4-FFF2-40B4-BE49-F238E27FC236}">
                  <a16:creationId xmlns:a16="http://schemas.microsoft.com/office/drawing/2014/main" id="{2379E2FF-B136-9E94-585C-E0F3C61E5729}"/>
                </a:ext>
              </a:extLst>
            </p:cNvPr>
            <p:cNvPicPr>
              <a:picLocks noChangeAspect="1"/>
            </p:cNvPicPr>
            <p:nvPr/>
          </p:nvPicPr>
          <p:blipFill>
            <a:blip r:embed="rId6"/>
            <a:stretch>
              <a:fillRect/>
            </a:stretch>
          </p:blipFill>
          <p:spPr>
            <a:xfrm>
              <a:off x="7591854" y="3752293"/>
              <a:ext cx="2363359" cy="1329390"/>
            </a:xfrm>
            <a:prstGeom prst="rect">
              <a:avLst/>
            </a:prstGeom>
          </p:spPr>
        </p:pic>
      </p:grpSp>
      <p:pic>
        <p:nvPicPr>
          <p:cNvPr id="14" name="Picture 13" descr="Improving Population Health Fellowship graphic AMR">
            <a:extLst>
              <a:ext uri="{FF2B5EF4-FFF2-40B4-BE49-F238E27FC236}">
                <a16:creationId xmlns:a16="http://schemas.microsoft.com/office/drawing/2014/main" id="{3C3FA5C2-0FD0-017C-4D60-A9C321761C55}"/>
              </a:ext>
            </a:extLst>
          </p:cNvPr>
          <p:cNvPicPr>
            <a:picLocks noChangeAspect="1"/>
          </p:cNvPicPr>
          <p:nvPr/>
        </p:nvPicPr>
        <p:blipFill>
          <a:blip r:embed="rId7"/>
          <a:stretch>
            <a:fillRect/>
          </a:stretch>
        </p:blipFill>
        <p:spPr>
          <a:xfrm>
            <a:off x="8321358" y="5335285"/>
            <a:ext cx="2370453" cy="1283987"/>
          </a:xfrm>
          <a:prstGeom prst="rect">
            <a:avLst/>
          </a:prstGeom>
        </p:spPr>
      </p:pic>
    </p:spTree>
    <p:extLst>
      <p:ext uri="{BB962C8B-B14F-4D97-AF65-F5344CB8AC3E}">
        <p14:creationId xmlns:p14="http://schemas.microsoft.com/office/powerpoint/2010/main" val="777249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How t</a:t>
            </a:r>
            <a:r>
              <a:rPr lang="en-US" dirty="0">
                <a:latin typeface="Arial" panose="020B0604020202020204" pitchFamily="34" charset="0"/>
                <a:cs typeface="Arial" panose="020B0604020202020204" pitchFamily="34" charset="0"/>
              </a:rPr>
              <a:t>o</a:t>
            </a:r>
            <a:r>
              <a:rPr lang="en-US" b="1" dirty="0">
                <a:latin typeface="Arial" panose="020B0604020202020204" pitchFamily="34" charset="0"/>
                <a:cs typeface="Arial" panose="020B0604020202020204" pitchFamily="34" charset="0"/>
              </a:rPr>
              <a:t> apply?</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1933007"/>
            <a:ext cx="7269716" cy="4130346"/>
          </a:xfrm>
        </p:spPr>
        <p:txBody>
          <a:bodyPr/>
          <a:lstStyle/>
          <a:p>
            <a:pPr>
              <a:spcBef>
                <a:spcPts val="0"/>
              </a:spcBef>
            </a:pPr>
            <a:r>
              <a:rPr lang="en-GB" sz="1400" b="1" dirty="0">
                <a:effectLst/>
                <a:latin typeface="Arial" panose="020B0604020202020204" pitchFamily="34" charset="0"/>
                <a:ea typeface="Calibri" panose="020F0502020204030204" pitchFamily="34" charset="0"/>
                <a:cs typeface="Arial" panose="020B0604020202020204" pitchFamily="34" charset="0"/>
              </a:rPr>
              <a:t>Applications open on </a:t>
            </a:r>
            <a:r>
              <a:rPr lang="en-GB" sz="1400" b="1" dirty="0">
                <a:latin typeface="Arial" panose="020B0604020202020204" pitchFamily="34" charset="0"/>
                <a:ea typeface="Calibri" panose="020F0502020204030204" pitchFamily="34" charset="0"/>
                <a:cs typeface="Arial" panose="020B0604020202020204" pitchFamily="34" charset="0"/>
              </a:rPr>
              <a:t>Wednesda</a:t>
            </a:r>
            <a:r>
              <a:rPr lang="en-GB" sz="1400" b="1" dirty="0">
                <a:effectLst/>
                <a:latin typeface="Arial" panose="020B0604020202020204" pitchFamily="34" charset="0"/>
                <a:ea typeface="Calibri" panose="020F0502020204030204" pitchFamily="34" charset="0"/>
                <a:cs typeface="Arial" panose="020B0604020202020204" pitchFamily="34" charset="0"/>
              </a:rPr>
              <a:t>y </a:t>
            </a:r>
            <a:r>
              <a:rPr lang="en-GB" sz="1400" b="1" dirty="0">
                <a:latin typeface="Arial" panose="020B0604020202020204" pitchFamily="34" charset="0"/>
                <a:ea typeface="Calibri" panose="020F0502020204030204" pitchFamily="34" charset="0"/>
                <a:cs typeface="Arial" panose="020B0604020202020204" pitchFamily="34" charset="0"/>
              </a:rPr>
              <a:t>13</a:t>
            </a:r>
            <a:r>
              <a:rPr lang="en-GB" sz="1400" b="1" baseline="30000" dirty="0">
                <a:latin typeface="Arial" panose="020B0604020202020204" pitchFamily="34" charset="0"/>
                <a:ea typeface="Calibri" panose="020F0502020204030204" pitchFamily="34" charset="0"/>
                <a:cs typeface="Arial" panose="020B0604020202020204" pitchFamily="34" charset="0"/>
              </a:rPr>
              <a:t> </a:t>
            </a:r>
            <a:r>
              <a:rPr lang="en-GB" sz="1400" b="1" dirty="0">
                <a:effectLst/>
                <a:latin typeface="Arial" panose="020B0604020202020204" pitchFamily="34" charset="0"/>
                <a:ea typeface="Calibri" panose="020F0502020204030204" pitchFamily="34" charset="0"/>
                <a:cs typeface="Arial" panose="020B0604020202020204" pitchFamily="34" charset="0"/>
              </a:rPr>
              <a:t>November 2024 and close on Friday</a:t>
            </a:r>
            <a:r>
              <a:rPr lang="en-GB" sz="1400" b="1" dirty="0">
                <a:latin typeface="Arial" panose="020B0604020202020204" pitchFamily="34" charset="0"/>
                <a:ea typeface="Calibri" panose="020F0502020204030204" pitchFamily="34" charset="0"/>
                <a:cs typeface="Arial" panose="020B0604020202020204" pitchFamily="34" charset="0"/>
              </a:rPr>
              <a:t> 24 January</a:t>
            </a:r>
            <a:r>
              <a:rPr lang="en-GB" sz="1400" b="1" dirty="0">
                <a:effectLst/>
                <a:latin typeface="Arial" panose="020B0604020202020204" pitchFamily="34" charset="0"/>
                <a:ea typeface="Calibri" panose="020F0502020204030204" pitchFamily="34" charset="0"/>
                <a:cs typeface="Arial" panose="020B0604020202020204" pitchFamily="34" charset="0"/>
              </a:rPr>
              <a:t> 2025</a:t>
            </a:r>
            <a:r>
              <a:rPr lang="en-GB" sz="1400" dirty="0">
                <a:effectLst/>
                <a:latin typeface="Arial" panose="020B0604020202020204" pitchFamily="34" charset="0"/>
                <a:ea typeface="Calibri" panose="020F0502020204030204" pitchFamily="34" charset="0"/>
                <a:cs typeface="Arial" panose="020B0604020202020204" pitchFamily="34" charset="0"/>
              </a:rPr>
              <a:t>. Send your completed application to </a:t>
            </a: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iphp.fellowshipenquiries@nhs.net</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spcBef>
                <a:spcPts val="0"/>
              </a:spcBef>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panose="020B0604020202020204" pitchFamily="34" charset="0"/>
                <a:ea typeface="Calibri" panose="020F0502020204030204" pitchFamily="34" charset="0"/>
                <a:cs typeface="Arial" panose="020B0604020202020204" pitchFamily="34" charset="0"/>
              </a:rPr>
              <a:t>In your statement of interest, you will need to include:</a:t>
            </a:r>
          </a:p>
          <a:p>
            <a:pPr marL="342900" lvl="0" indent="-342900">
              <a:spcBef>
                <a:spcPts val="0"/>
              </a:spcBef>
              <a:buFont typeface="Arial" panose="020B0604020202020204" pitchFamily="34" charset="0"/>
              <a:buChar char="•"/>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P</a:t>
            </a:r>
            <a:r>
              <a:rPr lang="en-GB" sz="1400" dirty="0">
                <a:effectLst/>
                <a:latin typeface="Arial" panose="020B0604020202020204" pitchFamily="34" charset="0"/>
                <a:ea typeface="Calibri" panose="020F0502020204030204" pitchFamily="34" charset="0"/>
                <a:cs typeface="Arial" panose="020B0604020202020204" pitchFamily="34" charset="0"/>
              </a:rPr>
              <a:t>ersonal information (name, contact details, current role and organisation, location and ethnicity) </a:t>
            </a:r>
          </a:p>
          <a:p>
            <a:pPr marL="342900" lvl="0" indent="-342900">
              <a:spcBef>
                <a:spcPts val="0"/>
              </a:spcBef>
              <a:buFont typeface="Arial" panose="020B0604020202020204" pitchFamily="34" charset="0"/>
              <a:buChar char="•"/>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A</a:t>
            </a:r>
            <a:r>
              <a:rPr lang="en-GB" sz="1400" dirty="0">
                <a:effectLst/>
                <a:latin typeface="Arial" panose="020B0604020202020204" pitchFamily="34" charset="0"/>
                <a:ea typeface="Calibri" panose="020F0502020204030204" pitchFamily="34" charset="0"/>
                <a:cs typeface="Arial" panose="020B0604020202020204" pitchFamily="34" charset="0"/>
              </a:rPr>
              <a:t> little bit about you and your personal motivation for applying </a:t>
            </a:r>
          </a:p>
          <a:p>
            <a:pPr marL="342900" lvl="0" indent="-342900">
              <a:spcBef>
                <a:spcPts val="0"/>
              </a:spcBef>
              <a:buFont typeface="Arial" panose="020B0604020202020204" pitchFamily="34" charset="0"/>
              <a:buChar char="•"/>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T</a:t>
            </a:r>
            <a:r>
              <a:rPr lang="en-GB" sz="1400" dirty="0">
                <a:effectLst/>
                <a:latin typeface="Arial" panose="020B0604020202020204" pitchFamily="34" charset="0"/>
                <a:ea typeface="Calibri" panose="020F0502020204030204" pitchFamily="34" charset="0"/>
                <a:cs typeface="Arial" panose="020B0604020202020204" pitchFamily="34" charset="0"/>
              </a:rPr>
              <a:t>he challenges you see in your current role and how you would seek to expand your learning and experience to address these through the fellowship </a:t>
            </a:r>
          </a:p>
          <a:p>
            <a:pPr marL="342900" lvl="0" indent="-342900">
              <a:spcBef>
                <a:spcPts val="0"/>
              </a:spcBef>
              <a:buFont typeface="Arial" panose="020B0604020202020204" pitchFamily="34" charset="0"/>
              <a:buChar char="•"/>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R</a:t>
            </a:r>
            <a:r>
              <a:rPr lang="en-GB" sz="1400" dirty="0">
                <a:effectLst/>
                <a:latin typeface="Arial" panose="020B0604020202020204" pitchFamily="34" charset="0"/>
                <a:ea typeface="Calibri" panose="020F0502020204030204" pitchFamily="34" charset="0"/>
                <a:cs typeface="Arial" panose="020B0604020202020204" pitchFamily="34" charset="0"/>
              </a:rPr>
              <a:t>elevant work, voluntary and community experience and contributions, and how this will support you in your fellowship </a:t>
            </a:r>
          </a:p>
          <a:p>
            <a:pPr marL="342900" lvl="0" indent="-342900">
              <a:spcBef>
                <a:spcPts val="0"/>
              </a:spcBef>
              <a:buFont typeface="Arial" panose="020B0604020202020204" pitchFamily="34" charset="0"/>
              <a:buChar char="•"/>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H</a:t>
            </a:r>
            <a:r>
              <a:rPr lang="en-GB" sz="1400" dirty="0">
                <a:effectLst/>
                <a:latin typeface="Arial" panose="020B0604020202020204" pitchFamily="34" charset="0"/>
                <a:ea typeface="Calibri" panose="020F0502020204030204" pitchFamily="34" charset="0"/>
                <a:cs typeface="Arial" panose="020B0604020202020204" pitchFamily="34" charset="0"/>
              </a:rPr>
              <a:t>ow you plan to continue to develop your knowledge and skills after completing the fellowship </a:t>
            </a:r>
          </a:p>
          <a:p>
            <a:pPr marL="342900" lvl="0" indent="-34290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Initial idea for a fellowship project</a:t>
            </a:r>
          </a:p>
          <a:p>
            <a:pPr marL="342900" lvl="0" indent="-34290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Confirmation of support from your employing organisation and your line manager</a:t>
            </a:r>
          </a:p>
          <a:p>
            <a:pPr marL="342900" lvl="0" indent="-342900">
              <a:spcBef>
                <a:spcPts val="0"/>
              </a:spcBef>
              <a:buFont typeface="Arial" panose="020B0604020202020204" pitchFamily="34" charset="0"/>
              <a:buChar char="•"/>
              <a:tabLst>
                <a:tab pos="457200" algn="l"/>
              </a:tabLs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panose="020B0604020202020204" pitchFamily="34" charset="0"/>
                <a:ea typeface="Calibri" panose="020F0502020204030204" pitchFamily="34" charset="0"/>
                <a:cs typeface="Arial" panose="020B0604020202020204" pitchFamily="34" charset="0"/>
              </a:rPr>
              <a:t>You can submit your expression of interest in a format to suit you using the expression of interest form, video, audio or another method.</a:t>
            </a:r>
          </a:p>
          <a:p>
            <a:pPr>
              <a:spcBef>
                <a:spcPts val="0"/>
              </a:spcBef>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panose="020B0604020202020204" pitchFamily="34" charset="0"/>
                <a:ea typeface="Calibri" panose="020F0502020204030204" pitchFamily="34" charset="0"/>
                <a:cs typeface="Arial" panose="020B0604020202020204" pitchFamily="34" charset="0"/>
              </a:rPr>
              <a:t>The </a:t>
            </a:r>
            <a:r>
              <a:rPr lang="en-GB" sz="14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Improving Population Fellowship pages</a:t>
            </a: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 </a:t>
            </a:r>
            <a:r>
              <a:rPr lang="en-GB" sz="1400" dirty="0">
                <a:latin typeface="Arial" panose="020B0604020202020204" pitchFamily="34" charset="0"/>
                <a:ea typeface="Calibri" panose="020F0502020204030204" pitchFamily="34" charset="0"/>
                <a:cs typeface="Arial" panose="020B0604020202020204" pitchFamily="34" charset="0"/>
              </a:rPr>
              <a:t>will have</a:t>
            </a:r>
            <a:r>
              <a:rPr lang="en-GB" sz="1400" dirty="0">
                <a:effectLst/>
                <a:latin typeface="Arial" panose="020B0604020202020204" pitchFamily="34" charset="0"/>
                <a:ea typeface="Calibri" panose="020F0502020204030204" pitchFamily="34" charset="0"/>
                <a:cs typeface="Arial" panose="020B0604020202020204" pitchFamily="34" charset="0"/>
              </a:rPr>
              <a:t> everything you need to apply to be a fellow including a statement of interest form, accessible formats, and project examples. </a:t>
            </a:r>
          </a:p>
          <a:p>
            <a:pPr>
              <a:spcBef>
                <a:spcPts val="0"/>
              </a:spcBef>
            </a:pPr>
            <a:endParaRPr lang="en-US" dirty="0"/>
          </a:p>
        </p:txBody>
      </p:sp>
      <p:grpSp>
        <p:nvGrpSpPr>
          <p:cNvPr id="24" name="Group 23" descr="The four logos for each of the Improving Population Health Fellowship Programmes: Health Equity Fellows; Adversity trauma and resilience Fellows; Suicide Prevention Fellows; and Climate change Fellows.">
            <a:extLst>
              <a:ext uri="{FF2B5EF4-FFF2-40B4-BE49-F238E27FC236}">
                <a16:creationId xmlns:a16="http://schemas.microsoft.com/office/drawing/2014/main" id="{8E705E21-A080-8C61-F9E2-2EFB22CC1E2B}"/>
              </a:ext>
            </a:extLst>
          </p:cNvPr>
          <p:cNvGrpSpPr/>
          <p:nvPr/>
        </p:nvGrpSpPr>
        <p:grpSpPr>
          <a:xfrm>
            <a:off x="8321358" y="2"/>
            <a:ext cx="2370455" cy="5199320"/>
            <a:chOff x="7591853" y="885411"/>
            <a:chExt cx="2363360" cy="5629713"/>
          </a:xfrm>
        </p:grpSpPr>
        <p:pic>
          <p:nvPicPr>
            <p:cNvPr id="25" name="Picture 24">
              <a:extLst>
                <a:ext uri="{FF2B5EF4-FFF2-40B4-BE49-F238E27FC236}">
                  <a16:creationId xmlns:a16="http://schemas.microsoft.com/office/drawing/2014/main" id="{CAE80CA0-7CF6-A490-F600-1517DD70BE37}"/>
                </a:ext>
              </a:extLst>
            </p:cNvPr>
            <p:cNvPicPr>
              <a:picLocks noChangeAspect="1"/>
            </p:cNvPicPr>
            <p:nvPr/>
          </p:nvPicPr>
          <p:blipFill>
            <a:blip r:embed="rId4"/>
            <a:stretch>
              <a:fillRect/>
            </a:stretch>
          </p:blipFill>
          <p:spPr>
            <a:xfrm>
              <a:off x="7591854" y="2318852"/>
              <a:ext cx="2363359" cy="1329390"/>
            </a:xfrm>
            <a:prstGeom prst="rect">
              <a:avLst/>
            </a:prstGeom>
          </p:spPr>
        </p:pic>
        <p:pic>
          <p:nvPicPr>
            <p:cNvPr id="26" name="Picture 25">
              <a:extLst>
                <a:ext uri="{FF2B5EF4-FFF2-40B4-BE49-F238E27FC236}">
                  <a16:creationId xmlns:a16="http://schemas.microsoft.com/office/drawing/2014/main" id="{CB4630C1-3C41-CE41-F7E0-F2107A0654FE}"/>
                </a:ext>
              </a:extLst>
            </p:cNvPr>
            <p:cNvPicPr>
              <a:picLocks noChangeAspect="1"/>
            </p:cNvPicPr>
            <p:nvPr/>
          </p:nvPicPr>
          <p:blipFill>
            <a:blip r:embed="rId5"/>
            <a:stretch>
              <a:fillRect/>
            </a:stretch>
          </p:blipFill>
          <p:spPr>
            <a:xfrm>
              <a:off x="7591853" y="5185734"/>
              <a:ext cx="2363359" cy="1329390"/>
            </a:xfrm>
            <a:prstGeom prst="rect">
              <a:avLst/>
            </a:prstGeom>
          </p:spPr>
        </p:pic>
        <p:pic>
          <p:nvPicPr>
            <p:cNvPr id="27" name="Picture 26">
              <a:extLst>
                <a:ext uri="{FF2B5EF4-FFF2-40B4-BE49-F238E27FC236}">
                  <a16:creationId xmlns:a16="http://schemas.microsoft.com/office/drawing/2014/main" id="{8499D06D-2BC1-DE63-C7F4-DDCC8AEC7209}"/>
                </a:ext>
              </a:extLst>
            </p:cNvPr>
            <p:cNvPicPr>
              <a:picLocks noChangeAspect="1"/>
            </p:cNvPicPr>
            <p:nvPr/>
          </p:nvPicPr>
          <p:blipFill>
            <a:blip r:embed="rId6"/>
            <a:stretch>
              <a:fillRect/>
            </a:stretch>
          </p:blipFill>
          <p:spPr>
            <a:xfrm>
              <a:off x="7591854" y="885411"/>
              <a:ext cx="2363359" cy="1329390"/>
            </a:xfrm>
            <a:prstGeom prst="rect">
              <a:avLst/>
            </a:prstGeom>
          </p:spPr>
        </p:pic>
        <p:pic>
          <p:nvPicPr>
            <p:cNvPr id="28" name="Picture 27">
              <a:extLst>
                <a:ext uri="{FF2B5EF4-FFF2-40B4-BE49-F238E27FC236}">
                  <a16:creationId xmlns:a16="http://schemas.microsoft.com/office/drawing/2014/main" id="{9C7AA58F-7783-D032-4F5E-2932D4D0BAB2}"/>
                </a:ext>
              </a:extLst>
            </p:cNvPr>
            <p:cNvPicPr>
              <a:picLocks noChangeAspect="1"/>
            </p:cNvPicPr>
            <p:nvPr/>
          </p:nvPicPr>
          <p:blipFill>
            <a:blip r:embed="rId7"/>
            <a:stretch>
              <a:fillRect/>
            </a:stretch>
          </p:blipFill>
          <p:spPr>
            <a:xfrm>
              <a:off x="7591854" y="3752293"/>
              <a:ext cx="2363359" cy="1329390"/>
            </a:xfrm>
            <a:prstGeom prst="rect">
              <a:avLst/>
            </a:prstGeom>
          </p:spPr>
        </p:pic>
      </p:grpSp>
      <p:pic>
        <p:nvPicPr>
          <p:cNvPr id="29" name="Picture 28" descr="Improving Population Health Fellowship graphic AMR">
            <a:extLst>
              <a:ext uri="{FF2B5EF4-FFF2-40B4-BE49-F238E27FC236}">
                <a16:creationId xmlns:a16="http://schemas.microsoft.com/office/drawing/2014/main" id="{609F21ED-42E6-4FF2-23C8-D23E1D60866B}"/>
              </a:ext>
            </a:extLst>
          </p:cNvPr>
          <p:cNvPicPr>
            <a:picLocks noChangeAspect="1"/>
          </p:cNvPicPr>
          <p:nvPr/>
        </p:nvPicPr>
        <p:blipFill>
          <a:blip r:embed="rId8"/>
          <a:stretch>
            <a:fillRect/>
          </a:stretch>
        </p:blipFill>
        <p:spPr>
          <a:xfrm>
            <a:off x="8321358" y="5335285"/>
            <a:ext cx="2370453" cy="1283987"/>
          </a:xfrm>
          <a:prstGeom prst="rect">
            <a:avLst/>
          </a:prstGeom>
        </p:spPr>
      </p:pic>
    </p:spTree>
    <p:extLst>
      <p:ext uri="{BB962C8B-B14F-4D97-AF65-F5344CB8AC3E}">
        <p14:creationId xmlns:p14="http://schemas.microsoft.com/office/powerpoint/2010/main" val="11564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Background</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1906859"/>
            <a:ext cx="5823688" cy="4983039"/>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 are very pleased to be entering the third year of our Improving Population Health Fellowship Programme. In 2022, The Partnership’s first Health Equity Fellowship was launched as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part of the </a:t>
            </a:r>
            <a:r>
              <a:rPr kumimoji="0" lang="en-GB" b="0" i="0" u="sng" strike="noStrike" kern="1200" cap="none" spc="0" normalizeH="0" baseline="0" noProof="0" dirty="0">
                <a:ln>
                  <a:noFill/>
                </a:ln>
                <a:solidFill>
                  <a:srgbClr val="3D2867"/>
                </a:solidFill>
                <a:effectLst/>
                <a:uLnTx/>
                <a:uFillTx/>
                <a:latin typeface="Arial" panose="020B0604020202020204" pitchFamily="34" charset="0"/>
                <a:ea typeface="Calibri" panose="020F0502020204030204" pitchFamily="34" charset="0"/>
                <a:cs typeface="Arial" panose="020B0604020202020204" pitchFamily="34" charset="0"/>
                <a:hlinkClick r:id="rId3"/>
              </a:rPr>
              <a:t>West Yorkshire Health and Care Partnership Health Inequalities Academy</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We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appointed 33 fellows who carried out projects to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support our work to tackle health inequalities and make West Yorkshire an equity-informed system</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Those projects make a real change.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 2023 our fellowship grew, taking on more fellows and covering new areas from within our Improving Population Health Programme. In our third year, 2024 we </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were</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excited to announce the addition of</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Antimicrobial Resistance to our fellowship.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b="1" dirty="0">
                <a:latin typeface="Arial" panose="020B0604020202020204" pitchFamily="34" charset="0"/>
                <a:cs typeface="Arial" panose="020B0604020202020204" pitchFamily="34" charset="0"/>
              </a:rPr>
              <a:t>We are expanding the fellowship to cover other areas of the Improving Population Health Programme:</a:t>
            </a:r>
          </a:p>
          <a:p>
            <a:pPr marL="285750" indent="-28575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Health Equity (Year 4)</a:t>
            </a:r>
          </a:p>
          <a:p>
            <a:pPr marL="285750" indent="-28575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Adversity Trauma and Resilience (Year 3)</a:t>
            </a:r>
          </a:p>
          <a:p>
            <a:pPr marL="285750" indent="-28575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Suicide Prevention (Year 3)</a:t>
            </a:r>
          </a:p>
          <a:p>
            <a:pPr marL="285750" indent="-28575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Climate Change (Year 3)</a:t>
            </a:r>
          </a:p>
          <a:p>
            <a:pPr marL="285750" indent="-28575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Antimicrobial Resistance (AMR) (Year 2)</a:t>
            </a:r>
          </a:p>
          <a:p>
            <a:pPr>
              <a:spcBef>
                <a:spcPts val="0"/>
              </a:spcBef>
            </a:pPr>
            <a:endParaRPr lang="en-US" dirty="0">
              <a:latin typeface="Arial" panose="020B0604020202020204" pitchFamily="34" charset="0"/>
              <a:cs typeface="Arial" panose="020B0604020202020204" pitchFamily="34" charset="0"/>
            </a:endParaRPr>
          </a:p>
          <a:p>
            <a:pPr>
              <a:spcBef>
                <a:spcPts val="0"/>
              </a:spcBef>
            </a:pPr>
            <a:r>
              <a:rPr lang="en-US" b="1" dirty="0">
                <a:latin typeface="Arial" panose="020B0604020202020204" pitchFamily="34" charset="0"/>
                <a:cs typeface="Arial" panose="020B0604020202020204" pitchFamily="34" charset="0"/>
              </a:rPr>
              <a:t>The following information pack will provide organisations, employers and our workforce with information about the:</a:t>
            </a:r>
          </a:p>
          <a:p>
            <a:pPr marL="285750" indent="-28575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Fellowship Programmes</a:t>
            </a:r>
          </a:p>
          <a:p>
            <a:pPr marL="285750" indent="-28575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Benefits of being a fellow</a:t>
            </a:r>
          </a:p>
          <a:p>
            <a:pPr marL="285750" indent="-28575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Benefits of organisations releasing people for the fellowship </a:t>
            </a:r>
          </a:p>
          <a:p>
            <a:pPr marL="285750" indent="-28575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How to apply</a:t>
            </a:r>
          </a:p>
          <a:p>
            <a:pPr marL="285750" indent="-28575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FAQs and more</a:t>
            </a:r>
          </a:p>
          <a:p>
            <a:pPr>
              <a:spcBef>
                <a:spcPts val="0"/>
              </a:spcBef>
            </a:pPr>
            <a:endParaRPr lang="en-US" dirty="0"/>
          </a:p>
        </p:txBody>
      </p:sp>
      <p:pic>
        <p:nvPicPr>
          <p:cNvPr id="6" name="Picture 5" descr="Improving Population Health Fellowship graphic">
            <a:extLst>
              <a:ext uri="{FF2B5EF4-FFF2-40B4-BE49-F238E27FC236}">
                <a16:creationId xmlns:a16="http://schemas.microsoft.com/office/drawing/2014/main" id="{B088705E-D674-D11F-1410-87344FEE05BA}"/>
              </a:ext>
            </a:extLst>
          </p:cNvPr>
          <p:cNvPicPr>
            <a:picLocks noChangeAspect="1"/>
          </p:cNvPicPr>
          <p:nvPr/>
        </p:nvPicPr>
        <p:blipFill>
          <a:blip r:embed="rId4"/>
          <a:stretch>
            <a:fillRect/>
          </a:stretch>
        </p:blipFill>
        <p:spPr>
          <a:xfrm>
            <a:off x="6560288" y="3259890"/>
            <a:ext cx="3906714" cy="1762427"/>
          </a:xfrm>
          <a:prstGeom prst="rect">
            <a:avLst/>
          </a:prstGeom>
        </p:spPr>
      </p:pic>
    </p:spTree>
    <p:extLst>
      <p:ext uri="{BB962C8B-B14F-4D97-AF65-F5344CB8AC3E}">
        <p14:creationId xmlns:p14="http://schemas.microsoft.com/office/powerpoint/2010/main" val="2575034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Selection criteria and process</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1933006"/>
            <a:ext cx="7046433" cy="4686265"/>
          </a:xfrm>
        </p:spPr>
        <p:txBody>
          <a:bodyPr/>
          <a:lstStyle/>
          <a:p>
            <a:pPr>
              <a:spcBef>
                <a:spcPts val="0"/>
              </a:spcBef>
            </a:pPr>
            <a:r>
              <a:rPr lang="en-GB" sz="1400" dirty="0">
                <a:effectLst/>
                <a:latin typeface="Arial" panose="020B0604020202020204" pitchFamily="34" charset="0"/>
                <a:ea typeface="Calibri" panose="020F0502020204030204" pitchFamily="34" charset="0"/>
                <a:cs typeface="Arial" panose="020B0604020202020204" pitchFamily="34" charset="0"/>
              </a:rPr>
              <a:t>The Fellowship will develop and support fellows from across West Yorkshire. It will equip you with the knowledge, skills, mentors, and networks to advance capability, capacity and intelligence in your chosen area, across your organisations and communities.</a:t>
            </a:r>
          </a:p>
          <a:p>
            <a:pPr>
              <a:spcBef>
                <a:spcPts val="0"/>
              </a:spcBef>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panose="020B0604020202020204" pitchFamily="34" charset="0"/>
                <a:ea typeface="Calibri" panose="020F0502020204030204" pitchFamily="34" charset="0"/>
                <a:cs typeface="Arial" panose="020B0604020202020204" pitchFamily="34" charset="0"/>
              </a:rPr>
              <a:t>During the selection process we will consider: </a:t>
            </a:r>
          </a:p>
          <a:p>
            <a:pPr marL="171450" lvl="0" indent="-171450">
              <a:spcBef>
                <a:spcPts val="0"/>
              </a:spcBef>
              <a:buFont typeface="Arial" panose="020B0604020202020204" pitchFamily="34" charset="0"/>
              <a:buChar char="•"/>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D</a:t>
            </a:r>
            <a:r>
              <a:rPr lang="en-GB" sz="1400" dirty="0">
                <a:effectLst/>
                <a:latin typeface="Arial" panose="020B0604020202020204" pitchFamily="34" charset="0"/>
                <a:ea typeface="Calibri" panose="020F0502020204030204" pitchFamily="34" charset="0"/>
                <a:cs typeface="Arial" panose="020B0604020202020204" pitchFamily="34" charset="0"/>
              </a:rPr>
              <a:t>emonstrated prior commitment and passion in your chosen fellowship programme </a:t>
            </a:r>
            <a:endParaRPr lang="en-GB" sz="1400" dirty="0">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How you will help improve outcomes for people who live and work in West Yorkshire</a:t>
            </a:r>
          </a:p>
          <a:p>
            <a:pPr marL="342900" lvl="0" indent="-342900">
              <a:spcBef>
                <a:spcPts val="0"/>
              </a:spcBef>
              <a:buFont typeface="Arial" panose="020B0604020202020204" pitchFamily="34" charset="0"/>
              <a:buChar char="•"/>
              <a:tabLst>
                <a:tab pos="457200" algn="l"/>
              </a:tabLs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panose="020B0604020202020204" pitchFamily="34" charset="0"/>
                <a:ea typeface="Calibri" panose="020F0502020204030204" pitchFamily="34" charset="0"/>
                <a:cs typeface="Arial" panose="020B0604020202020204" pitchFamily="34" charset="0"/>
              </a:rPr>
              <a:t>Selection panels for each area will score applications against the following criteria:  </a:t>
            </a:r>
          </a:p>
          <a:p>
            <a:pPr marL="171450" lvl="0" indent="-171450">
              <a:spcBef>
                <a:spcPts val="0"/>
              </a:spcBef>
              <a:buFont typeface="Arial" panose="020B0604020202020204" pitchFamily="34" charset="0"/>
              <a:buChar char="•"/>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S</a:t>
            </a:r>
            <a:r>
              <a:rPr lang="en-GB" sz="1400" dirty="0">
                <a:effectLst/>
                <a:latin typeface="Arial" panose="020B0604020202020204" pitchFamily="34" charset="0"/>
                <a:ea typeface="Calibri" panose="020F0502020204030204" pitchFamily="34" charset="0"/>
                <a:cs typeface="Arial" panose="020B0604020202020204" pitchFamily="34" charset="0"/>
              </a:rPr>
              <a:t>trength of statement of interest, including your personal motivation and commitment to chosen fellowship speciality</a:t>
            </a:r>
          </a:p>
          <a:p>
            <a:pPr marL="171450" lvl="0" indent="-17145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How you will continue to apply learning following the fellowship in your workplace or community  </a:t>
            </a:r>
          </a:p>
          <a:p>
            <a:pPr marL="171450" lvl="0" indent="-17145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Quality of your proposed fellowship project</a:t>
            </a:r>
          </a:p>
          <a:p>
            <a:pPr marL="171450" lvl="0" indent="-17145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Confirmation of support from your line manager </a:t>
            </a:r>
          </a:p>
          <a:p>
            <a:pPr marL="342900" lvl="0" indent="-342900">
              <a:spcBef>
                <a:spcPts val="0"/>
              </a:spcBef>
              <a:buFont typeface="Arial" panose="020B0604020202020204" pitchFamily="34" charset="0"/>
              <a:buChar char="•"/>
              <a:tabLst>
                <a:tab pos="457200" algn="l"/>
              </a:tabLs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panose="020B0604020202020204" pitchFamily="34" charset="0"/>
                <a:ea typeface="Calibri" panose="020F0502020204030204" pitchFamily="34" charset="0"/>
                <a:cs typeface="Arial" panose="020B0604020202020204" pitchFamily="34" charset="0"/>
              </a:rPr>
              <a:t>You may need to attend an interview if fellowships are oversubscribed.</a:t>
            </a:r>
          </a:p>
          <a:p>
            <a:pPr>
              <a:spcBef>
                <a:spcPts val="0"/>
              </a:spcBef>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panose="020B0604020202020204" pitchFamily="34" charset="0"/>
                <a:ea typeface="Calibri" panose="020F0502020204030204" pitchFamily="34" charset="0"/>
                <a:cs typeface="Arial" panose="020B0604020202020204" pitchFamily="34" charset="0"/>
              </a:rPr>
              <a:t>We will also seek to recruit fellows from across West Yorkshire that reflect a variety of professional backgrounds and are representative of the communities we serve.</a:t>
            </a:r>
          </a:p>
          <a:p>
            <a:pPr>
              <a:spcBef>
                <a:spcPts val="0"/>
              </a:spcBef>
            </a:pPr>
            <a:endParaRPr lang="en-US" dirty="0"/>
          </a:p>
        </p:txBody>
      </p:sp>
      <p:grpSp>
        <p:nvGrpSpPr>
          <p:cNvPr id="3" name="Group 2" descr="The four logos for each of the Improving Population Health Fellowship Programmes: Health Equity Fellows; Adversity trauma and resilience Fellows; Suicide Prevention Fellows; and Climate change Fellows.">
            <a:extLst>
              <a:ext uri="{FF2B5EF4-FFF2-40B4-BE49-F238E27FC236}">
                <a16:creationId xmlns:a16="http://schemas.microsoft.com/office/drawing/2014/main" id="{E9B867A9-FBE3-E658-668A-BDE476040E1C}"/>
              </a:ext>
            </a:extLst>
          </p:cNvPr>
          <p:cNvGrpSpPr/>
          <p:nvPr/>
        </p:nvGrpSpPr>
        <p:grpSpPr>
          <a:xfrm>
            <a:off x="8321358" y="2"/>
            <a:ext cx="2370455" cy="5199320"/>
            <a:chOff x="7591853" y="885411"/>
            <a:chExt cx="2363360" cy="5629713"/>
          </a:xfrm>
        </p:grpSpPr>
        <p:pic>
          <p:nvPicPr>
            <p:cNvPr id="5" name="Picture 4">
              <a:extLst>
                <a:ext uri="{FF2B5EF4-FFF2-40B4-BE49-F238E27FC236}">
                  <a16:creationId xmlns:a16="http://schemas.microsoft.com/office/drawing/2014/main" id="{4B7D5F9E-94E6-C4A8-50E9-BA229CC922B2}"/>
                </a:ext>
              </a:extLst>
            </p:cNvPr>
            <p:cNvPicPr>
              <a:picLocks noChangeAspect="1"/>
            </p:cNvPicPr>
            <p:nvPr/>
          </p:nvPicPr>
          <p:blipFill>
            <a:blip r:embed="rId2"/>
            <a:stretch>
              <a:fillRect/>
            </a:stretch>
          </p:blipFill>
          <p:spPr>
            <a:xfrm>
              <a:off x="7591854" y="2318852"/>
              <a:ext cx="2363359" cy="1329390"/>
            </a:xfrm>
            <a:prstGeom prst="rect">
              <a:avLst/>
            </a:prstGeom>
          </p:spPr>
        </p:pic>
        <p:pic>
          <p:nvPicPr>
            <p:cNvPr id="6" name="Picture 5">
              <a:extLst>
                <a:ext uri="{FF2B5EF4-FFF2-40B4-BE49-F238E27FC236}">
                  <a16:creationId xmlns:a16="http://schemas.microsoft.com/office/drawing/2014/main" id="{889756D2-65BE-0B75-AA4A-0D879E003DA5}"/>
                </a:ext>
              </a:extLst>
            </p:cNvPr>
            <p:cNvPicPr>
              <a:picLocks noChangeAspect="1"/>
            </p:cNvPicPr>
            <p:nvPr/>
          </p:nvPicPr>
          <p:blipFill>
            <a:blip r:embed="rId3"/>
            <a:stretch>
              <a:fillRect/>
            </a:stretch>
          </p:blipFill>
          <p:spPr>
            <a:xfrm>
              <a:off x="7591853" y="5185734"/>
              <a:ext cx="2363359" cy="1329390"/>
            </a:xfrm>
            <a:prstGeom prst="rect">
              <a:avLst/>
            </a:prstGeom>
          </p:spPr>
        </p:pic>
        <p:pic>
          <p:nvPicPr>
            <p:cNvPr id="7" name="Picture 6">
              <a:extLst>
                <a:ext uri="{FF2B5EF4-FFF2-40B4-BE49-F238E27FC236}">
                  <a16:creationId xmlns:a16="http://schemas.microsoft.com/office/drawing/2014/main" id="{4A37A92C-0BDE-E5BB-D0E8-025D5E5567D8}"/>
                </a:ext>
              </a:extLst>
            </p:cNvPr>
            <p:cNvPicPr>
              <a:picLocks noChangeAspect="1"/>
            </p:cNvPicPr>
            <p:nvPr/>
          </p:nvPicPr>
          <p:blipFill>
            <a:blip r:embed="rId4"/>
            <a:stretch>
              <a:fillRect/>
            </a:stretch>
          </p:blipFill>
          <p:spPr>
            <a:xfrm>
              <a:off x="7591854" y="885411"/>
              <a:ext cx="2363359" cy="1329390"/>
            </a:xfrm>
            <a:prstGeom prst="rect">
              <a:avLst/>
            </a:prstGeom>
          </p:spPr>
        </p:pic>
        <p:pic>
          <p:nvPicPr>
            <p:cNvPr id="8" name="Picture 7">
              <a:extLst>
                <a:ext uri="{FF2B5EF4-FFF2-40B4-BE49-F238E27FC236}">
                  <a16:creationId xmlns:a16="http://schemas.microsoft.com/office/drawing/2014/main" id="{63FEE6D0-DEC3-727E-C93E-7A0032A960D2}"/>
                </a:ext>
              </a:extLst>
            </p:cNvPr>
            <p:cNvPicPr>
              <a:picLocks noChangeAspect="1"/>
            </p:cNvPicPr>
            <p:nvPr/>
          </p:nvPicPr>
          <p:blipFill>
            <a:blip r:embed="rId5"/>
            <a:stretch>
              <a:fillRect/>
            </a:stretch>
          </p:blipFill>
          <p:spPr>
            <a:xfrm>
              <a:off x="7591854" y="3752293"/>
              <a:ext cx="2363359" cy="1329390"/>
            </a:xfrm>
            <a:prstGeom prst="rect">
              <a:avLst/>
            </a:prstGeom>
          </p:spPr>
        </p:pic>
      </p:grpSp>
      <p:pic>
        <p:nvPicPr>
          <p:cNvPr id="9" name="Picture 8" descr="Improving Population Health Fellowship graphic AMR">
            <a:extLst>
              <a:ext uri="{FF2B5EF4-FFF2-40B4-BE49-F238E27FC236}">
                <a16:creationId xmlns:a16="http://schemas.microsoft.com/office/drawing/2014/main" id="{BABA928B-89B2-613B-E60E-B6893C828295}"/>
              </a:ext>
            </a:extLst>
          </p:cNvPr>
          <p:cNvPicPr>
            <a:picLocks noChangeAspect="1"/>
          </p:cNvPicPr>
          <p:nvPr/>
        </p:nvPicPr>
        <p:blipFill>
          <a:blip r:embed="rId6"/>
          <a:stretch>
            <a:fillRect/>
          </a:stretch>
        </p:blipFill>
        <p:spPr>
          <a:xfrm>
            <a:off x="8321358" y="5335285"/>
            <a:ext cx="2370453" cy="1283987"/>
          </a:xfrm>
          <a:prstGeom prst="rect">
            <a:avLst/>
          </a:prstGeom>
        </p:spPr>
      </p:pic>
    </p:spTree>
    <p:extLst>
      <p:ext uri="{BB962C8B-B14F-4D97-AF65-F5344CB8AC3E}">
        <p14:creationId xmlns:p14="http://schemas.microsoft.com/office/powerpoint/2010/main" val="3356442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a:xfrm>
            <a:off x="224401" y="1356342"/>
            <a:ext cx="7035801" cy="344218"/>
          </a:xfrm>
        </p:spPr>
        <p:txBody>
          <a:bodyPr/>
          <a:lstStyle/>
          <a:p>
            <a:r>
              <a:rPr lang="en-US" sz="1800" dirty="0">
                <a:latin typeface="Arial" panose="020B0604020202020204" pitchFamily="34" charset="0"/>
                <a:cs typeface="Arial" panose="020B0604020202020204" pitchFamily="34" charset="0"/>
              </a:rPr>
              <a:t>Frequently asked questions (FAQs): who can apply?</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1939663"/>
            <a:ext cx="2889250" cy="4130346"/>
          </a:xfrm>
        </p:spPr>
        <p:txBody>
          <a:bodyPr/>
          <a:lstStyle/>
          <a:p>
            <a:r>
              <a:rPr lang="en-GB" sz="1300" b="1" dirty="0">
                <a:latin typeface="Arial" panose="020B0604020202020204" pitchFamily="34" charset="0"/>
                <a:cs typeface="Arial" panose="020B0604020202020204" pitchFamily="34" charset="0"/>
              </a:rPr>
              <a:t>Is the fellowship open to volunteers?   </a:t>
            </a:r>
          </a:p>
          <a:p>
            <a:r>
              <a:rPr lang="en-GB" sz="1300" dirty="0">
                <a:latin typeface="Arial" panose="020B0604020202020204" pitchFamily="34" charset="0"/>
                <a:cs typeface="Arial" panose="020B0604020202020204" pitchFamily="34" charset="0"/>
              </a:rPr>
              <a:t>Yes, we welcome applications from all partners from voluntary, community and social enterprise (VCSE) organisations.</a:t>
            </a:r>
          </a:p>
          <a:p>
            <a:endParaRPr lang="en-GB" sz="1300" dirty="0">
              <a:latin typeface="Arial" panose="020B0604020202020204" pitchFamily="34" charset="0"/>
              <a:cs typeface="Arial" panose="020B0604020202020204" pitchFamily="34" charset="0"/>
            </a:endParaRPr>
          </a:p>
          <a:p>
            <a:pPr>
              <a:lnSpc>
                <a:spcPct val="115000"/>
              </a:lnSpc>
              <a:spcBef>
                <a:spcPts val="0"/>
              </a:spcBef>
            </a:pPr>
            <a:r>
              <a:rPr lang="en-GB" sz="1300" b="1" dirty="0">
                <a:effectLst/>
                <a:latin typeface="Arial" panose="020B0604020202020204" pitchFamily="34" charset="0"/>
                <a:ea typeface="Calibri" panose="020F0502020204030204" pitchFamily="34" charset="0"/>
                <a:cs typeface="Arial" panose="020B0604020202020204" pitchFamily="34" charset="0"/>
              </a:rPr>
              <a:t>How did it work for VCSE colleagues last year? </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0"/>
              </a:spcBef>
            </a:pPr>
            <a:r>
              <a:rPr lang="en-GB" sz="1300" dirty="0">
                <a:latin typeface="Arial" panose="020B0604020202020204" pitchFamily="34" charset="0"/>
                <a:cs typeface="Arial" panose="020B0604020202020204" pitchFamily="34" charset="0"/>
              </a:rPr>
              <a:t>We had a number of VCSE partners who applied and completed the programme successfully. You can see some of the project case studies on our </a:t>
            </a:r>
            <a:r>
              <a:rPr lang="en-GB" sz="1300" dirty="0">
                <a:latin typeface="Arial" panose="020B0604020202020204" pitchFamily="34" charset="0"/>
                <a:cs typeface="Arial" panose="020B0604020202020204" pitchFamily="34" charset="0"/>
                <a:hlinkClick r:id="rId2"/>
              </a:rPr>
              <a:t>Improving Population Health Projects. </a:t>
            </a:r>
            <a:endParaRPr lang="en-GB" sz="1300" dirty="0">
              <a:latin typeface="Arial" panose="020B0604020202020204" pitchFamily="34" charset="0"/>
              <a:cs typeface="Arial" panose="020B0604020202020204" pitchFamily="34" charset="0"/>
            </a:endParaRPr>
          </a:p>
          <a:p>
            <a:pPr>
              <a:lnSpc>
                <a:spcPct val="115000"/>
              </a:lnSpc>
              <a:spcBef>
                <a:spcPts val="0"/>
              </a:spcBef>
            </a:pPr>
            <a:endParaRPr lang="en-GB" sz="1300" dirty="0">
              <a:latin typeface="Arial" panose="020B0604020202020204" pitchFamily="34" charset="0"/>
              <a:cs typeface="Arial" panose="020B0604020202020204" pitchFamily="34" charset="0"/>
            </a:endParaRPr>
          </a:p>
          <a:p>
            <a:r>
              <a:rPr lang="en-GB" sz="1300" b="1" dirty="0">
                <a:latin typeface="Arial" panose="020B0604020202020204" pitchFamily="34" charset="0"/>
                <a:cs typeface="Arial" panose="020B0604020202020204" pitchFamily="34" charset="0"/>
              </a:rPr>
              <a:t>Can I apply if I run my own project and don’t have a line manager?   </a:t>
            </a:r>
          </a:p>
          <a:p>
            <a:r>
              <a:rPr lang="en-GB" sz="1300" dirty="0">
                <a:latin typeface="Arial" panose="020B0604020202020204" pitchFamily="34" charset="0"/>
                <a:cs typeface="Arial" panose="020B0604020202020204" pitchFamily="34" charset="0"/>
              </a:rPr>
              <a:t>Yes, just sign the application on behalf of yourself.</a:t>
            </a:r>
          </a:p>
          <a:p>
            <a:endParaRPr lang="en-GB" sz="1200" dirty="0"/>
          </a:p>
          <a:p>
            <a:endParaRPr lang="en-GB" sz="800" dirty="0"/>
          </a:p>
          <a:p>
            <a:endParaRPr lang="en-US" dirty="0"/>
          </a:p>
        </p:txBody>
      </p:sp>
      <p:sp>
        <p:nvSpPr>
          <p:cNvPr id="5" name="Text Placeholder 4">
            <a:extLst>
              <a:ext uri="{FF2B5EF4-FFF2-40B4-BE49-F238E27FC236}">
                <a16:creationId xmlns:a16="http://schemas.microsoft.com/office/drawing/2014/main" id="{FD773183-D185-444F-90A5-9059C994EF7B}"/>
              </a:ext>
            </a:extLst>
          </p:cNvPr>
          <p:cNvSpPr>
            <a:spLocks noGrp="1"/>
          </p:cNvSpPr>
          <p:nvPr>
            <p:ph type="body" sz="half" idx="10"/>
          </p:nvPr>
        </p:nvSpPr>
        <p:spPr>
          <a:xfrm>
            <a:off x="3820160" y="1939663"/>
            <a:ext cx="2889250" cy="4130346"/>
          </a:xfrm>
        </p:spPr>
        <p:txBody>
          <a:bodyPr/>
          <a:lstStyle/>
          <a:p>
            <a:r>
              <a:rPr lang="en-GB" sz="1300" b="1" dirty="0">
                <a:latin typeface="Arial" panose="020B0604020202020204" pitchFamily="34" charset="0"/>
                <a:cs typeface="Arial" panose="020B0604020202020204" pitchFamily="34" charset="0"/>
              </a:rPr>
              <a:t>I can't find the application, where is it located?  </a:t>
            </a:r>
          </a:p>
          <a:p>
            <a:r>
              <a:rPr lang="en-GB" sz="1300" dirty="0">
                <a:latin typeface="Arial" panose="020B0604020202020204" pitchFamily="34" charset="0"/>
                <a:cs typeface="Arial" panose="020B0604020202020204" pitchFamily="34" charset="0"/>
              </a:rPr>
              <a:t>Statement of interest forms will be </a:t>
            </a:r>
          </a:p>
          <a:p>
            <a:r>
              <a:rPr lang="en-GB" sz="1300" dirty="0">
                <a:latin typeface="Arial" panose="020B0604020202020204" pitchFamily="34" charset="0"/>
                <a:cs typeface="Arial" panose="020B0604020202020204" pitchFamily="34" charset="0"/>
              </a:rPr>
              <a:t>available on the </a:t>
            </a:r>
          </a:p>
          <a:p>
            <a:r>
              <a:rPr lang="en-GB" sz="1300" dirty="0">
                <a:latin typeface="Arial" panose="020B0604020202020204" pitchFamily="34" charset="0"/>
                <a:cs typeface="Arial" panose="020B0604020202020204" pitchFamily="34" charset="0"/>
                <a:hlinkClick r:id="rId3"/>
              </a:rPr>
              <a:t>Improving Population Health Fellowship pages.</a:t>
            </a:r>
            <a:endParaRPr lang="en-GB" sz="1300" dirty="0">
              <a:latin typeface="Arial" panose="020B0604020202020204" pitchFamily="34" charset="0"/>
              <a:cs typeface="Arial" panose="020B0604020202020204" pitchFamily="34" charset="0"/>
            </a:endParaRPr>
          </a:p>
          <a:p>
            <a:endParaRPr lang="en-GB" sz="1300" dirty="0">
              <a:latin typeface="Arial" panose="020B0604020202020204" pitchFamily="34" charset="0"/>
              <a:cs typeface="Arial" panose="020B0604020202020204" pitchFamily="34" charset="0"/>
            </a:endParaRPr>
          </a:p>
          <a:p>
            <a:r>
              <a:rPr lang="en-GB" sz="1300" b="1" dirty="0">
                <a:latin typeface="Arial" panose="020B0604020202020204" pitchFamily="34" charset="0"/>
                <a:cs typeface="Arial" panose="020B0604020202020204" pitchFamily="34" charset="0"/>
              </a:rPr>
              <a:t>Why is the scheme only offering a limited number of places to participants?    </a:t>
            </a:r>
          </a:p>
          <a:p>
            <a:r>
              <a:rPr lang="en-GB" sz="1300" dirty="0">
                <a:latin typeface="Arial" panose="020B0604020202020204" pitchFamily="34" charset="0"/>
                <a:cs typeface="Arial" panose="020B0604020202020204" pitchFamily="34" charset="0"/>
              </a:rPr>
              <a:t>We are limited by training place numbers, mentors and supervisory capacity, so we have based place numbers around what each programme can support.</a:t>
            </a:r>
          </a:p>
          <a:p>
            <a:endParaRPr lang="en-US" dirty="0"/>
          </a:p>
        </p:txBody>
      </p:sp>
      <p:grpSp>
        <p:nvGrpSpPr>
          <p:cNvPr id="3" name="Group 2" descr="The four logos for each of the Improving Population Health Fellowship Programmes: Health Equity Fellows; Adversity trauma and resilience Fellows; Suicide Prevention Fellows; and Climate change Fellows.">
            <a:extLst>
              <a:ext uri="{FF2B5EF4-FFF2-40B4-BE49-F238E27FC236}">
                <a16:creationId xmlns:a16="http://schemas.microsoft.com/office/drawing/2014/main" id="{8367A602-6601-F86F-B5BB-3661FDF50533}"/>
              </a:ext>
            </a:extLst>
          </p:cNvPr>
          <p:cNvGrpSpPr/>
          <p:nvPr/>
        </p:nvGrpSpPr>
        <p:grpSpPr>
          <a:xfrm>
            <a:off x="8321358" y="1"/>
            <a:ext cx="2370456" cy="5326911"/>
            <a:chOff x="7591853" y="885411"/>
            <a:chExt cx="2363360" cy="5629713"/>
          </a:xfrm>
        </p:grpSpPr>
        <p:pic>
          <p:nvPicPr>
            <p:cNvPr id="6" name="Picture 5">
              <a:extLst>
                <a:ext uri="{FF2B5EF4-FFF2-40B4-BE49-F238E27FC236}">
                  <a16:creationId xmlns:a16="http://schemas.microsoft.com/office/drawing/2014/main" id="{B3EC0909-9B22-F149-80DE-A560B7B01C0F}"/>
                </a:ext>
              </a:extLst>
            </p:cNvPr>
            <p:cNvPicPr>
              <a:picLocks noChangeAspect="1"/>
            </p:cNvPicPr>
            <p:nvPr/>
          </p:nvPicPr>
          <p:blipFill>
            <a:blip r:embed="rId4"/>
            <a:stretch>
              <a:fillRect/>
            </a:stretch>
          </p:blipFill>
          <p:spPr>
            <a:xfrm>
              <a:off x="7591854" y="2318852"/>
              <a:ext cx="2363359" cy="1329390"/>
            </a:xfrm>
            <a:prstGeom prst="rect">
              <a:avLst/>
            </a:prstGeom>
          </p:spPr>
        </p:pic>
        <p:pic>
          <p:nvPicPr>
            <p:cNvPr id="7" name="Picture 6">
              <a:extLst>
                <a:ext uri="{FF2B5EF4-FFF2-40B4-BE49-F238E27FC236}">
                  <a16:creationId xmlns:a16="http://schemas.microsoft.com/office/drawing/2014/main" id="{44BF45CE-5B65-D6FC-A89E-5E843B71DD7E}"/>
                </a:ext>
              </a:extLst>
            </p:cNvPr>
            <p:cNvPicPr>
              <a:picLocks noChangeAspect="1"/>
            </p:cNvPicPr>
            <p:nvPr/>
          </p:nvPicPr>
          <p:blipFill>
            <a:blip r:embed="rId5"/>
            <a:stretch>
              <a:fillRect/>
            </a:stretch>
          </p:blipFill>
          <p:spPr>
            <a:xfrm>
              <a:off x="7591853" y="5185734"/>
              <a:ext cx="2363359" cy="1329390"/>
            </a:xfrm>
            <a:prstGeom prst="rect">
              <a:avLst/>
            </a:prstGeom>
          </p:spPr>
        </p:pic>
        <p:pic>
          <p:nvPicPr>
            <p:cNvPr id="8" name="Picture 7">
              <a:extLst>
                <a:ext uri="{FF2B5EF4-FFF2-40B4-BE49-F238E27FC236}">
                  <a16:creationId xmlns:a16="http://schemas.microsoft.com/office/drawing/2014/main" id="{9CAE08C7-1C29-DCC2-C506-D27002807411}"/>
                </a:ext>
              </a:extLst>
            </p:cNvPr>
            <p:cNvPicPr>
              <a:picLocks noChangeAspect="1"/>
            </p:cNvPicPr>
            <p:nvPr/>
          </p:nvPicPr>
          <p:blipFill>
            <a:blip r:embed="rId6"/>
            <a:stretch>
              <a:fillRect/>
            </a:stretch>
          </p:blipFill>
          <p:spPr>
            <a:xfrm>
              <a:off x="7591854" y="885411"/>
              <a:ext cx="2363359" cy="1329390"/>
            </a:xfrm>
            <a:prstGeom prst="rect">
              <a:avLst/>
            </a:prstGeom>
          </p:spPr>
        </p:pic>
        <p:pic>
          <p:nvPicPr>
            <p:cNvPr id="9" name="Picture 8">
              <a:extLst>
                <a:ext uri="{FF2B5EF4-FFF2-40B4-BE49-F238E27FC236}">
                  <a16:creationId xmlns:a16="http://schemas.microsoft.com/office/drawing/2014/main" id="{CBFEE477-904C-4F30-6F4E-03E19B44ED89}"/>
                </a:ext>
              </a:extLst>
            </p:cNvPr>
            <p:cNvPicPr>
              <a:picLocks noChangeAspect="1"/>
            </p:cNvPicPr>
            <p:nvPr/>
          </p:nvPicPr>
          <p:blipFill>
            <a:blip r:embed="rId7"/>
            <a:stretch>
              <a:fillRect/>
            </a:stretch>
          </p:blipFill>
          <p:spPr>
            <a:xfrm>
              <a:off x="7591854" y="3752293"/>
              <a:ext cx="2363359" cy="1329390"/>
            </a:xfrm>
            <a:prstGeom prst="rect">
              <a:avLst/>
            </a:prstGeom>
          </p:spPr>
        </p:pic>
      </p:grpSp>
      <p:pic>
        <p:nvPicPr>
          <p:cNvPr id="10" name="Picture 9" descr="Improving Population Health Fellowship graphic AMR">
            <a:extLst>
              <a:ext uri="{FF2B5EF4-FFF2-40B4-BE49-F238E27FC236}">
                <a16:creationId xmlns:a16="http://schemas.microsoft.com/office/drawing/2014/main" id="{D88FF480-93F5-EAA5-C78A-3A9E7E873538}"/>
              </a:ext>
            </a:extLst>
          </p:cNvPr>
          <p:cNvPicPr>
            <a:picLocks noChangeAspect="1"/>
          </p:cNvPicPr>
          <p:nvPr/>
        </p:nvPicPr>
        <p:blipFill>
          <a:blip r:embed="rId8"/>
          <a:stretch>
            <a:fillRect/>
          </a:stretch>
        </p:blipFill>
        <p:spPr>
          <a:xfrm>
            <a:off x="8321359" y="5446017"/>
            <a:ext cx="2370455" cy="1335691"/>
          </a:xfrm>
          <a:prstGeom prst="rect">
            <a:avLst/>
          </a:prstGeom>
        </p:spPr>
      </p:pic>
    </p:spTree>
    <p:extLst>
      <p:ext uri="{BB962C8B-B14F-4D97-AF65-F5344CB8AC3E}">
        <p14:creationId xmlns:p14="http://schemas.microsoft.com/office/powerpoint/2010/main" val="1576919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dirty="0">
                <a:latin typeface="Arial" panose="020B0604020202020204" pitchFamily="34" charset="0"/>
                <a:cs typeface="Arial" panose="020B0604020202020204" pitchFamily="34" charset="0"/>
              </a:rPr>
              <a:t>FAQs: accessibility</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1895003"/>
            <a:ext cx="6218382" cy="2955787"/>
          </a:xfrm>
        </p:spPr>
        <p:txBody>
          <a:bodyPr/>
          <a:lstStyle/>
          <a:p>
            <a:r>
              <a:rPr lang="en-GB" sz="1600" b="1" dirty="0">
                <a:effectLst/>
                <a:latin typeface="Arial" panose="020B0604020202020204" pitchFamily="34" charset="0"/>
                <a:ea typeface="Calibri" panose="020F0502020204030204" pitchFamily="34" charset="0"/>
                <a:cs typeface="Arial" panose="020B0604020202020204" pitchFamily="34" charset="0"/>
              </a:rPr>
              <a:t>From previous experience, material is not always accessible. Will the fellowships provide adjustments and accessible information?</a:t>
            </a:r>
          </a:p>
          <a:p>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By law, we have to produce accessible versions of all information and publications. If you apply and need additional support, then we will make sure we can do what we can to meet your needs.</a:t>
            </a:r>
          </a:p>
          <a:p>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The training providers are also committed to accommodating any accessibility requirements and specific needs that you have. We will discuss this in advance, so we understand what is required.</a:t>
            </a:r>
          </a:p>
          <a:p>
            <a:endParaRPr lang="en-GB" sz="1600" dirty="0">
              <a:latin typeface="Arial" panose="020B0604020202020204" pitchFamily="34" charset="0"/>
              <a:ea typeface="Calibri" panose="020F0502020204030204" pitchFamily="34" charset="0"/>
              <a:cs typeface="Arial" panose="020B0604020202020204" pitchFamily="34"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Please contact: </a:t>
            </a:r>
            <a:r>
              <a:rPr lang="en-GB" sz="1600" dirty="0">
                <a:effectLst/>
                <a:latin typeface="Arial" panose="020B0604020202020204" pitchFamily="34" charset="0"/>
                <a:ea typeface="Calibri" panose="020F0502020204030204" pitchFamily="34" charset="0"/>
                <a:cs typeface="Arial" panose="020B0604020202020204" pitchFamily="34" charset="0"/>
                <a:hlinkClick r:id="rId2"/>
              </a:rPr>
              <a:t>i</a:t>
            </a:r>
            <a:r>
              <a:rPr lang="en-GB" sz="1600" dirty="0">
                <a:latin typeface="Arial" panose="020B0604020202020204" pitchFamily="34" charset="0"/>
                <a:ea typeface="Calibri" panose="020F0502020204030204" pitchFamily="34" charset="0"/>
                <a:cs typeface="Arial" panose="020B0604020202020204" pitchFamily="34" charset="0"/>
                <a:hlinkClick r:id="rId2"/>
              </a:rPr>
              <a:t>php.fellowshipenquiries@nhs.net</a:t>
            </a:r>
            <a:r>
              <a:rPr lang="en-GB" sz="1600" dirty="0">
                <a:latin typeface="Arial" panose="020B0604020202020204" pitchFamily="34" charset="0"/>
                <a:ea typeface="Calibri" panose="020F0502020204030204" pitchFamily="34" charset="0"/>
                <a:cs typeface="Arial" panose="020B0604020202020204" pitchFamily="34" charset="0"/>
              </a:rPr>
              <a:t> </a:t>
            </a:r>
            <a:r>
              <a:rPr lang="en-GB" sz="1600" dirty="0">
                <a:effectLst/>
                <a:latin typeface="Arial" panose="020B0604020202020204" pitchFamily="34" charset="0"/>
                <a:ea typeface="Calibri" panose="020F0502020204030204" pitchFamily="34" charset="0"/>
                <a:cs typeface="Arial" panose="020B0604020202020204" pitchFamily="34" charset="0"/>
              </a:rPr>
              <a:t>if you have any queries or questions regarding this. </a:t>
            </a:r>
          </a:p>
        </p:txBody>
      </p:sp>
      <p:grpSp>
        <p:nvGrpSpPr>
          <p:cNvPr id="5" name="Group 4" descr="The four logos for each of the Improving Population Health Fellowship Programmes: Health Equity Fellows; Adversity trauma and resilience Fellows; Suicide Prevention Fellows; and Climate change Fellows.">
            <a:extLst>
              <a:ext uri="{FF2B5EF4-FFF2-40B4-BE49-F238E27FC236}">
                <a16:creationId xmlns:a16="http://schemas.microsoft.com/office/drawing/2014/main" id="{42480110-4320-3F6E-4DFF-402C4EF5B9CD}"/>
              </a:ext>
            </a:extLst>
          </p:cNvPr>
          <p:cNvGrpSpPr/>
          <p:nvPr/>
        </p:nvGrpSpPr>
        <p:grpSpPr>
          <a:xfrm>
            <a:off x="8321358" y="1"/>
            <a:ext cx="2370456" cy="5326911"/>
            <a:chOff x="7591853" y="885411"/>
            <a:chExt cx="2363360" cy="5629713"/>
          </a:xfrm>
        </p:grpSpPr>
        <p:pic>
          <p:nvPicPr>
            <p:cNvPr id="6" name="Picture 5">
              <a:extLst>
                <a:ext uri="{FF2B5EF4-FFF2-40B4-BE49-F238E27FC236}">
                  <a16:creationId xmlns:a16="http://schemas.microsoft.com/office/drawing/2014/main" id="{D2F20393-DEBD-16DE-44FD-6DD76B97A494}"/>
                </a:ext>
              </a:extLst>
            </p:cNvPr>
            <p:cNvPicPr>
              <a:picLocks noChangeAspect="1"/>
            </p:cNvPicPr>
            <p:nvPr/>
          </p:nvPicPr>
          <p:blipFill>
            <a:blip r:embed="rId3"/>
            <a:stretch>
              <a:fillRect/>
            </a:stretch>
          </p:blipFill>
          <p:spPr>
            <a:xfrm>
              <a:off x="7591854" y="2318852"/>
              <a:ext cx="2363359" cy="1329390"/>
            </a:xfrm>
            <a:prstGeom prst="rect">
              <a:avLst/>
            </a:prstGeom>
          </p:spPr>
        </p:pic>
        <p:pic>
          <p:nvPicPr>
            <p:cNvPr id="7" name="Picture 6">
              <a:extLst>
                <a:ext uri="{FF2B5EF4-FFF2-40B4-BE49-F238E27FC236}">
                  <a16:creationId xmlns:a16="http://schemas.microsoft.com/office/drawing/2014/main" id="{8BC18233-5327-7DC8-FA54-34E315668372}"/>
                </a:ext>
              </a:extLst>
            </p:cNvPr>
            <p:cNvPicPr>
              <a:picLocks noChangeAspect="1"/>
            </p:cNvPicPr>
            <p:nvPr/>
          </p:nvPicPr>
          <p:blipFill>
            <a:blip r:embed="rId4"/>
            <a:stretch>
              <a:fillRect/>
            </a:stretch>
          </p:blipFill>
          <p:spPr>
            <a:xfrm>
              <a:off x="7591853" y="5185734"/>
              <a:ext cx="2363359" cy="1329390"/>
            </a:xfrm>
            <a:prstGeom prst="rect">
              <a:avLst/>
            </a:prstGeom>
          </p:spPr>
        </p:pic>
        <p:pic>
          <p:nvPicPr>
            <p:cNvPr id="8" name="Picture 7">
              <a:extLst>
                <a:ext uri="{FF2B5EF4-FFF2-40B4-BE49-F238E27FC236}">
                  <a16:creationId xmlns:a16="http://schemas.microsoft.com/office/drawing/2014/main" id="{1873F8EF-3A74-25C3-8F6E-D860F2BD059B}"/>
                </a:ext>
              </a:extLst>
            </p:cNvPr>
            <p:cNvPicPr>
              <a:picLocks noChangeAspect="1"/>
            </p:cNvPicPr>
            <p:nvPr/>
          </p:nvPicPr>
          <p:blipFill>
            <a:blip r:embed="rId5"/>
            <a:stretch>
              <a:fillRect/>
            </a:stretch>
          </p:blipFill>
          <p:spPr>
            <a:xfrm>
              <a:off x="7591854" y="885411"/>
              <a:ext cx="2363359" cy="1329390"/>
            </a:xfrm>
            <a:prstGeom prst="rect">
              <a:avLst/>
            </a:prstGeom>
          </p:spPr>
        </p:pic>
        <p:pic>
          <p:nvPicPr>
            <p:cNvPr id="9" name="Picture 8">
              <a:extLst>
                <a:ext uri="{FF2B5EF4-FFF2-40B4-BE49-F238E27FC236}">
                  <a16:creationId xmlns:a16="http://schemas.microsoft.com/office/drawing/2014/main" id="{FFABAFA6-CCF6-7727-009A-FE3AE8B87414}"/>
                </a:ext>
              </a:extLst>
            </p:cNvPr>
            <p:cNvPicPr>
              <a:picLocks noChangeAspect="1"/>
            </p:cNvPicPr>
            <p:nvPr/>
          </p:nvPicPr>
          <p:blipFill>
            <a:blip r:embed="rId6"/>
            <a:stretch>
              <a:fillRect/>
            </a:stretch>
          </p:blipFill>
          <p:spPr>
            <a:xfrm>
              <a:off x="7591854" y="3752293"/>
              <a:ext cx="2363359" cy="1329390"/>
            </a:xfrm>
            <a:prstGeom prst="rect">
              <a:avLst/>
            </a:prstGeom>
          </p:spPr>
        </p:pic>
      </p:grpSp>
      <p:pic>
        <p:nvPicPr>
          <p:cNvPr id="10" name="Picture 9" descr="Improving Population Health Fellowship graphic AMR">
            <a:extLst>
              <a:ext uri="{FF2B5EF4-FFF2-40B4-BE49-F238E27FC236}">
                <a16:creationId xmlns:a16="http://schemas.microsoft.com/office/drawing/2014/main" id="{F1CB39EE-0F9F-CE78-1D6D-B5CE5134419E}"/>
              </a:ext>
            </a:extLst>
          </p:cNvPr>
          <p:cNvPicPr>
            <a:picLocks noChangeAspect="1"/>
          </p:cNvPicPr>
          <p:nvPr/>
        </p:nvPicPr>
        <p:blipFill>
          <a:blip r:embed="rId7"/>
          <a:stretch>
            <a:fillRect/>
          </a:stretch>
        </p:blipFill>
        <p:spPr>
          <a:xfrm>
            <a:off x="8321359" y="5446017"/>
            <a:ext cx="2370455" cy="1335691"/>
          </a:xfrm>
          <a:prstGeom prst="rect">
            <a:avLst/>
          </a:prstGeom>
        </p:spPr>
      </p:pic>
    </p:spTree>
    <p:extLst>
      <p:ext uri="{BB962C8B-B14F-4D97-AF65-F5344CB8AC3E}">
        <p14:creationId xmlns:p14="http://schemas.microsoft.com/office/powerpoint/2010/main" val="1149840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dirty="0">
                <a:latin typeface="Arial" panose="020B0604020202020204" pitchFamily="34" charset="0"/>
                <a:cs typeface="Arial" panose="020B0604020202020204" pitchFamily="34" charset="0"/>
              </a:rPr>
              <a:t>FAQs: funding</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1867081"/>
            <a:ext cx="2994153" cy="4130346"/>
          </a:xfrm>
        </p:spPr>
        <p:txBody>
          <a:bodyPr/>
          <a:lstStyle/>
          <a:p>
            <a:r>
              <a:rPr lang="en-GB" sz="1300" b="1" dirty="0">
                <a:effectLst/>
                <a:latin typeface="Arial" panose="020B0604020202020204" pitchFamily="34" charset="0"/>
                <a:ea typeface="Calibri" panose="020F0502020204030204" pitchFamily="34" charset="0"/>
                <a:cs typeface="Arial" panose="020B0604020202020204" pitchFamily="34" charset="0"/>
              </a:rPr>
              <a:t>Does the programme provide funding for backfill? </a:t>
            </a:r>
            <a:endParaRPr lang="en-GB" sz="1300" dirty="0">
              <a:effectLst/>
              <a:latin typeface="Arial" panose="020B0604020202020204" pitchFamily="34" charset="0"/>
              <a:ea typeface="Calibri" panose="020F0502020204030204" pitchFamily="34" charset="0"/>
              <a:cs typeface="Arial" panose="020B0604020202020204" pitchFamily="34" charset="0"/>
            </a:endParaRPr>
          </a:p>
          <a:p>
            <a:r>
              <a:rPr lang="en-GB" sz="1300" dirty="0">
                <a:effectLst/>
                <a:latin typeface="Arial" panose="020B0604020202020204" pitchFamily="34" charset="0"/>
                <a:ea typeface="Calibri" panose="020F0502020204030204" pitchFamily="34" charset="0"/>
                <a:cs typeface="Arial" panose="020B0604020202020204" pitchFamily="34" charset="0"/>
              </a:rPr>
              <a:t>Not for statutory organisations. </a:t>
            </a:r>
            <a:r>
              <a:rPr lang="en-GB" sz="1300" dirty="0">
                <a:effectLst/>
                <a:latin typeface="Arial" panose="020B0604020202020204" pitchFamily="34" charset="0"/>
                <a:ea typeface="Times New Roman" panose="02020603050405020304" pitchFamily="18" charset="0"/>
                <a:cs typeface="Arial" panose="020B0604020202020204" pitchFamily="34" charset="0"/>
              </a:rPr>
              <a:t>Funding may be available to support applications from the voluntary community social enterprise sector to backfill time for successful applicants. </a:t>
            </a:r>
          </a:p>
          <a:p>
            <a:endParaRPr lang="en-GB" sz="1300" dirty="0">
              <a:effectLst/>
              <a:latin typeface="Arial" panose="020B0604020202020204" pitchFamily="34" charset="0"/>
              <a:ea typeface="Calibri" panose="020F0502020204030204" pitchFamily="34" charset="0"/>
              <a:cs typeface="Arial" panose="020B0604020202020204" pitchFamily="34" charset="0"/>
            </a:endParaRPr>
          </a:p>
          <a:p>
            <a:r>
              <a:rPr lang="en-GB" sz="1300" b="1" dirty="0">
                <a:effectLst/>
                <a:latin typeface="Arial" panose="020B0604020202020204" pitchFamily="34" charset="0"/>
                <a:ea typeface="Calibri" panose="020F0502020204030204" pitchFamily="34" charset="0"/>
                <a:cs typeface="Arial" panose="020B0604020202020204" pitchFamily="34" charset="0"/>
              </a:rPr>
              <a:t>Who would fund any required project costs?</a:t>
            </a:r>
            <a:endParaRPr lang="en-GB" sz="1300" dirty="0">
              <a:effectLst/>
              <a:latin typeface="Arial" panose="020B0604020202020204" pitchFamily="34" charset="0"/>
              <a:ea typeface="Calibri" panose="020F0502020204030204" pitchFamily="34" charset="0"/>
              <a:cs typeface="Arial" panose="020B0604020202020204" pitchFamily="34" charset="0"/>
            </a:endParaRPr>
          </a:p>
          <a:p>
            <a:r>
              <a:rPr lang="en-GB" sz="1300" dirty="0">
                <a:effectLst/>
                <a:latin typeface="Arial" panose="020B0604020202020204" pitchFamily="34" charset="0"/>
                <a:ea typeface="Calibri" panose="020F0502020204030204" pitchFamily="34" charset="0"/>
                <a:cs typeface="Arial" panose="020B0604020202020204" pitchFamily="34" charset="0"/>
              </a:rPr>
              <a:t>Additional funding is not currently available to cover fellowship projects. When agreeing projects, we will take resource into consideration and where this may come from. </a:t>
            </a:r>
          </a:p>
          <a:p>
            <a:r>
              <a:rPr lang="en-GB" sz="1300" dirty="0">
                <a:effectLst/>
                <a:latin typeface="Arial" panose="020B0604020202020204" pitchFamily="34" charset="0"/>
                <a:ea typeface="Calibri" panose="020F0502020204030204" pitchFamily="34" charset="0"/>
                <a:cs typeface="Arial" panose="020B0604020202020204" pitchFamily="34" charset="0"/>
              </a:rPr>
              <a:t>Many projects will have to be cost neutral or reinvestment projects or will need to have the caveat that we, you know, this might be something we need to do or should be done, but we need to find the resource to go with it.</a:t>
            </a:r>
            <a:endParaRPr lang="en-GB" sz="13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FD773183-D185-444F-90A5-9059C994EF7B}"/>
              </a:ext>
            </a:extLst>
          </p:cNvPr>
          <p:cNvSpPr>
            <a:spLocks noGrp="1"/>
          </p:cNvSpPr>
          <p:nvPr>
            <p:ph type="body" sz="half" idx="10"/>
          </p:nvPr>
        </p:nvSpPr>
        <p:spPr>
          <a:xfrm>
            <a:off x="3901281" y="1867081"/>
            <a:ext cx="2994152" cy="4130346"/>
          </a:xfrm>
        </p:spPr>
        <p:txBody>
          <a:bodyPr/>
          <a:lstStyle/>
          <a:p>
            <a:r>
              <a:rPr lang="en-GB" sz="1300" b="1" dirty="0">
                <a:effectLst/>
                <a:latin typeface="Arial" panose="020B0604020202020204" pitchFamily="34" charset="0"/>
                <a:ea typeface="Calibri" panose="020F0502020204030204" pitchFamily="34" charset="0"/>
                <a:cs typeface="Arial" panose="020B0604020202020204" pitchFamily="34" charset="0"/>
              </a:rPr>
              <a:t>Are the costs to cover the fellowship day per week paid for by the scheme or the department/organisation the fellow has come from?</a:t>
            </a:r>
            <a:endParaRPr lang="en-GB" sz="1300" dirty="0">
              <a:effectLst/>
              <a:latin typeface="Arial" panose="020B0604020202020204" pitchFamily="34" charset="0"/>
              <a:ea typeface="Calibri" panose="020F0502020204030204" pitchFamily="34" charset="0"/>
              <a:cs typeface="Arial" panose="020B0604020202020204" pitchFamily="34" charset="0"/>
            </a:endParaRPr>
          </a:p>
          <a:p>
            <a:r>
              <a:rPr lang="en-GB" sz="1300" dirty="0">
                <a:effectLst/>
                <a:latin typeface="Arial" panose="020B0604020202020204" pitchFamily="34" charset="0"/>
                <a:ea typeface="Calibri" panose="020F0502020204030204" pitchFamily="34" charset="0"/>
                <a:cs typeface="Arial" panose="020B0604020202020204" pitchFamily="34" charset="0"/>
              </a:rPr>
              <a:t>All salary costs would come from the employing organisation. As a result, all applicants will need to agree this in advance with your employing organisation and line manager.</a:t>
            </a:r>
            <a:endParaRPr lang="en-GB" sz="1300" dirty="0">
              <a:latin typeface="Arial" panose="020B0604020202020204" pitchFamily="34" charset="0"/>
              <a:ea typeface="Calibri" panose="020F0502020204030204" pitchFamily="34" charset="0"/>
              <a:cs typeface="Arial" panose="020B0604020202020204" pitchFamily="34" charset="0"/>
            </a:endParaRPr>
          </a:p>
          <a:p>
            <a:endParaRPr lang="en-GB" sz="1300" dirty="0">
              <a:effectLst/>
              <a:latin typeface="Arial" panose="020B0604020202020204" pitchFamily="34" charset="0"/>
              <a:ea typeface="Calibri" panose="020F0502020204030204" pitchFamily="34" charset="0"/>
              <a:cs typeface="Arial" panose="020B0604020202020204" pitchFamily="34" charset="0"/>
            </a:endParaRPr>
          </a:p>
          <a:p>
            <a:r>
              <a:rPr lang="en-GB" sz="1300" b="1" dirty="0">
                <a:effectLst/>
                <a:latin typeface="Arial" panose="020B0604020202020204" pitchFamily="34" charset="0"/>
                <a:ea typeface="Calibri" panose="020F0502020204030204" pitchFamily="34" charset="0"/>
                <a:cs typeface="Arial" panose="020B0604020202020204" pitchFamily="34" charset="0"/>
              </a:rPr>
              <a:t>What are the costs associated with the fellowship?</a:t>
            </a:r>
            <a:endParaRPr lang="en-GB" sz="1300" dirty="0">
              <a:effectLst/>
              <a:latin typeface="Arial" panose="020B0604020202020204" pitchFamily="34" charset="0"/>
              <a:ea typeface="Calibri" panose="020F0502020204030204" pitchFamily="34" charset="0"/>
              <a:cs typeface="Arial" panose="020B0604020202020204" pitchFamily="34" charset="0"/>
            </a:endParaRPr>
          </a:p>
          <a:p>
            <a:r>
              <a:rPr lang="en-GB" sz="1300" dirty="0">
                <a:effectLst/>
                <a:latin typeface="Arial" panose="020B0604020202020204" pitchFamily="34" charset="0"/>
                <a:ea typeface="Calibri" panose="020F0502020204030204" pitchFamily="34" charset="0"/>
                <a:cs typeface="Arial" panose="020B0604020202020204" pitchFamily="34" charset="0"/>
              </a:rPr>
              <a:t>There is no cost required to be a fellow or for any of the support and training provided. The costs for your organisation will be related to releasing you for one day a week to undertake the programme, project, and training.</a:t>
            </a:r>
          </a:p>
        </p:txBody>
      </p:sp>
      <p:grpSp>
        <p:nvGrpSpPr>
          <p:cNvPr id="10" name="Group 9" descr="The four logos for each of the Improving Population Health Fellowship Programmes: Health Equity Fellows; Adversity trauma and resilience Fellows; Suicide Prevention Fellows; and Climate change Fellows.">
            <a:extLst>
              <a:ext uri="{FF2B5EF4-FFF2-40B4-BE49-F238E27FC236}">
                <a16:creationId xmlns:a16="http://schemas.microsoft.com/office/drawing/2014/main" id="{7FEA8894-AA52-D04F-373E-9FC48B7638FC}"/>
              </a:ext>
            </a:extLst>
          </p:cNvPr>
          <p:cNvGrpSpPr/>
          <p:nvPr/>
        </p:nvGrpSpPr>
        <p:grpSpPr>
          <a:xfrm>
            <a:off x="8321358" y="1"/>
            <a:ext cx="2370456" cy="5326911"/>
            <a:chOff x="7591853" y="885411"/>
            <a:chExt cx="2363360" cy="5629713"/>
          </a:xfrm>
        </p:grpSpPr>
        <p:pic>
          <p:nvPicPr>
            <p:cNvPr id="11" name="Picture 10">
              <a:extLst>
                <a:ext uri="{FF2B5EF4-FFF2-40B4-BE49-F238E27FC236}">
                  <a16:creationId xmlns:a16="http://schemas.microsoft.com/office/drawing/2014/main" id="{DFDAE898-BBB8-F100-8650-F43517ED1A74}"/>
                </a:ext>
              </a:extLst>
            </p:cNvPr>
            <p:cNvPicPr>
              <a:picLocks noChangeAspect="1"/>
            </p:cNvPicPr>
            <p:nvPr/>
          </p:nvPicPr>
          <p:blipFill>
            <a:blip r:embed="rId2"/>
            <a:stretch>
              <a:fillRect/>
            </a:stretch>
          </p:blipFill>
          <p:spPr>
            <a:xfrm>
              <a:off x="7591854" y="2318852"/>
              <a:ext cx="2363359" cy="1329390"/>
            </a:xfrm>
            <a:prstGeom prst="rect">
              <a:avLst/>
            </a:prstGeom>
          </p:spPr>
        </p:pic>
        <p:pic>
          <p:nvPicPr>
            <p:cNvPr id="12" name="Picture 11">
              <a:extLst>
                <a:ext uri="{FF2B5EF4-FFF2-40B4-BE49-F238E27FC236}">
                  <a16:creationId xmlns:a16="http://schemas.microsoft.com/office/drawing/2014/main" id="{177E750B-C33B-916D-2986-14269202D6CC}"/>
                </a:ext>
              </a:extLst>
            </p:cNvPr>
            <p:cNvPicPr>
              <a:picLocks noChangeAspect="1"/>
            </p:cNvPicPr>
            <p:nvPr/>
          </p:nvPicPr>
          <p:blipFill>
            <a:blip r:embed="rId3"/>
            <a:stretch>
              <a:fillRect/>
            </a:stretch>
          </p:blipFill>
          <p:spPr>
            <a:xfrm>
              <a:off x="7591853" y="5185734"/>
              <a:ext cx="2363359" cy="1329390"/>
            </a:xfrm>
            <a:prstGeom prst="rect">
              <a:avLst/>
            </a:prstGeom>
          </p:spPr>
        </p:pic>
        <p:pic>
          <p:nvPicPr>
            <p:cNvPr id="13" name="Picture 12">
              <a:extLst>
                <a:ext uri="{FF2B5EF4-FFF2-40B4-BE49-F238E27FC236}">
                  <a16:creationId xmlns:a16="http://schemas.microsoft.com/office/drawing/2014/main" id="{F4B27EC3-69E9-0FB1-64D6-DE92B0AF9A13}"/>
                </a:ext>
              </a:extLst>
            </p:cNvPr>
            <p:cNvPicPr>
              <a:picLocks noChangeAspect="1"/>
            </p:cNvPicPr>
            <p:nvPr/>
          </p:nvPicPr>
          <p:blipFill>
            <a:blip r:embed="rId4"/>
            <a:stretch>
              <a:fillRect/>
            </a:stretch>
          </p:blipFill>
          <p:spPr>
            <a:xfrm>
              <a:off x="7591854" y="885411"/>
              <a:ext cx="2363359" cy="1329390"/>
            </a:xfrm>
            <a:prstGeom prst="rect">
              <a:avLst/>
            </a:prstGeom>
          </p:spPr>
        </p:pic>
        <p:pic>
          <p:nvPicPr>
            <p:cNvPr id="14" name="Picture 13">
              <a:extLst>
                <a:ext uri="{FF2B5EF4-FFF2-40B4-BE49-F238E27FC236}">
                  <a16:creationId xmlns:a16="http://schemas.microsoft.com/office/drawing/2014/main" id="{0EE58E34-5CD4-0CD8-067A-9BBB8552D070}"/>
                </a:ext>
              </a:extLst>
            </p:cNvPr>
            <p:cNvPicPr>
              <a:picLocks noChangeAspect="1"/>
            </p:cNvPicPr>
            <p:nvPr/>
          </p:nvPicPr>
          <p:blipFill>
            <a:blip r:embed="rId5"/>
            <a:stretch>
              <a:fillRect/>
            </a:stretch>
          </p:blipFill>
          <p:spPr>
            <a:xfrm>
              <a:off x="7591854" y="3752293"/>
              <a:ext cx="2363359" cy="1329390"/>
            </a:xfrm>
            <a:prstGeom prst="rect">
              <a:avLst/>
            </a:prstGeom>
          </p:spPr>
        </p:pic>
      </p:grpSp>
      <p:pic>
        <p:nvPicPr>
          <p:cNvPr id="15" name="Picture 14" descr="Improving Population Health Fellowship graphic AMR">
            <a:extLst>
              <a:ext uri="{FF2B5EF4-FFF2-40B4-BE49-F238E27FC236}">
                <a16:creationId xmlns:a16="http://schemas.microsoft.com/office/drawing/2014/main" id="{3005FD63-3EFC-45A5-D18A-886BCA28F36D}"/>
              </a:ext>
            </a:extLst>
          </p:cNvPr>
          <p:cNvPicPr>
            <a:picLocks noChangeAspect="1"/>
          </p:cNvPicPr>
          <p:nvPr/>
        </p:nvPicPr>
        <p:blipFill>
          <a:blip r:embed="rId6"/>
          <a:stretch>
            <a:fillRect/>
          </a:stretch>
        </p:blipFill>
        <p:spPr>
          <a:xfrm>
            <a:off x="8321359" y="5446017"/>
            <a:ext cx="2370455" cy="1335691"/>
          </a:xfrm>
          <a:prstGeom prst="rect">
            <a:avLst/>
          </a:prstGeom>
        </p:spPr>
      </p:pic>
    </p:spTree>
    <p:extLst>
      <p:ext uri="{BB962C8B-B14F-4D97-AF65-F5344CB8AC3E}">
        <p14:creationId xmlns:p14="http://schemas.microsoft.com/office/powerpoint/2010/main" val="332637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dirty="0">
                <a:latin typeface="Arial" panose="020B0604020202020204" pitchFamily="34" charset="0"/>
                <a:cs typeface="Arial" panose="020B0604020202020204" pitchFamily="34" charset="0"/>
              </a:rPr>
              <a:t>FAQs: Dedicated one day per week</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1867081"/>
            <a:ext cx="2889250" cy="4130346"/>
          </a:xfrm>
        </p:spPr>
        <p:txBody>
          <a:bodyPr/>
          <a:lstStyle/>
          <a:p>
            <a:r>
              <a:rPr lang="en-GB" sz="1300" b="1" dirty="0">
                <a:latin typeface="Arial" panose="020B0604020202020204" pitchFamily="34" charset="0"/>
                <a:cs typeface="Arial" panose="020B0604020202020204" pitchFamily="34" charset="0"/>
              </a:rPr>
              <a:t>How much time will the fellowship take?</a:t>
            </a:r>
          </a:p>
          <a:p>
            <a:r>
              <a:rPr lang="en-GB" sz="1300" dirty="0">
                <a:latin typeface="Arial" panose="020B0604020202020204" pitchFamily="34" charset="0"/>
                <a:cs typeface="Arial" panose="020B0604020202020204" pitchFamily="34" charset="0"/>
              </a:rPr>
              <a:t>The fellowship will run for 12 months. You will need to spend one day a week on fellowship training and on delivering a fellowship project.</a:t>
            </a:r>
          </a:p>
          <a:p>
            <a:endParaRPr lang="en-GB" sz="1300" dirty="0">
              <a:latin typeface="Arial" panose="020B0604020202020204" pitchFamily="34" charset="0"/>
              <a:cs typeface="Arial" panose="020B0604020202020204" pitchFamily="34" charset="0"/>
            </a:endParaRPr>
          </a:p>
          <a:p>
            <a:r>
              <a:rPr lang="en-GB" sz="1300" b="1" dirty="0">
                <a:latin typeface="Arial" panose="020B0604020202020204" pitchFamily="34" charset="0"/>
                <a:cs typeface="Arial" panose="020B0604020202020204" pitchFamily="34" charset="0"/>
              </a:rPr>
              <a:t>Is it confirmed what day fellows need to take and does it have to be on a day I would be employed on by my employer? </a:t>
            </a:r>
          </a:p>
          <a:p>
            <a:r>
              <a:rPr lang="en-GB" sz="1300" dirty="0">
                <a:latin typeface="Arial" panose="020B0604020202020204" pitchFamily="34" charset="0"/>
                <a:cs typeface="Arial" panose="020B0604020202020204" pitchFamily="34" charset="0"/>
              </a:rPr>
              <a:t>Days will on the whole be flexible. For dates that are set, we’ll give you notice in advance. It does not have to be an employed day.</a:t>
            </a:r>
          </a:p>
          <a:p>
            <a:endParaRPr lang="en-GB" sz="1300" dirty="0">
              <a:latin typeface="Arial" panose="020B0604020202020204" pitchFamily="34" charset="0"/>
              <a:cs typeface="Arial" panose="020B0604020202020204" pitchFamily="34" charset="0"/>
            </a:endParaRPr>
          </a:p>
          <a:p>
            <a:r>
              <a:rPr lang="en-GB" sz="1300" b="1" dirty="0">
                <a:latin typeface="Arial" panose="020B0604020202020204" pitchFamily="34" charset="0"/>
                <a:cs typeface="Arial" panose="020B0604020202020204" pitchFamily="34" charset="0"/>
              </a:rPr>
              <a:t>What constitutes one day a week? </a:t>
            </a:r>
          </a:p>
          <a:p>
            <a:r>
              <a:rPr lang="en-GB" sz="1300" dirty="0">
                <a:latin typeface="Arial" panose="020B0604020202020204" pitchFamily="34" charset="0"/>
                <a:cs typeface="Arial" panose="020B0604020202020204" pitchFamily="34" charset="0"/>
              </a:rPr>
              <a:t>7.5 hours is a working day.</a:t>
            </a:r>
          </a:p>
          <a:p>
            <a:endParaRPr lang="en-US" dirty="0"/>
          </a:p>
        </p:txBody>
      </p:sp>
      <p:sp>
        <p:nvSpPr>
          <p:cNvPr id="5" name="Text Placeholder 4">
            <a:extLst>
              <a:ext uri="{FF2B5EF4-FFF2-40B4-BE49-F238E27FC236}">
                <a16:creationId xmlns:a16="http://schemas.microsoft.com/office/drawing/2014/main" id="{FD773183-D185-444F-90A5-9059C994EF7B}"/>
              </a:ext>
            </a:extLst>
          </p:cNvPr>
          <p:cNvSpPr>
            <a:spLocks noGrp="1"/>
          </p:cNvSpPr>
          <p:nvPr>
            <p:ph type="body" sz="half" idx="10"/>
          </p:nvPr>
        </p:nvSpPr>
        <p:spPr>
          <a:xfrm>
            <a:off x="3820160" y="1867081"/>
            <a:ext cx="2889250" cy="4130346"/>
          </a:xfrm>
        </p:spPr>
        <p:txBody>
          <a:bodyPr/>
          <a:lstStyle/>
          <a:p>
            <a:r>
              <a:rPr lang="en-GB" sz="1300" b="1" dirty="0">
                <a:latin typeface="Arial" panose="020B0604020202020204" pitchFamily="34" charset="0"/>
                <a:cs typeface="Arial" panose="020B0604020202020204" pitchFamily="34" charset="0"/>
              </a:rPr>
              <a:t>How many cohorts are you planning?</a:t>
            </a:r>
          </a:p>
          <a:p>
            <a:r>
              <a:rPr lang="en-GB" sz="1300" dirty="0">
                <a:latin typeface="Arial" panose="020B0604020202020204" pitchFamily="34" charset="0"/>
                <a:cs typeface="Arial" panose="020B0604020202020204" pitchFamily="34" charset="0"/>
              </a:rPr>
              <a:t>The first Health Equity Fellowship Programme has been externally evaluated and received very positive feedback.  We expanded the fellowship for year 2 based on the success we extended again in 2024. </a:t>
            </a:r>
          </a:p>
          <a:p>
            <a:endParaRPr lang="en-GB" sz="1300" dirty="0">
              <a:latin typeface="Arial" panose="020B0604020202020204" pitchFamily="34" charset="0"/>
              <a:cs typeface="Arial" panose="020B0604020202020204" pitchFamily="34" charset="0"/>
            </a:endParaRPr>
          </a:p>
          <a:p>
            <a:r>
              <a:rPr lang="en-GB" sz="1300" b="1" dirty="0">
                <a:latin typeface="Arial" panose="020B0604020202020204" pitchFamily="34" charset="0"/>
                <a:cs typeface="Arial" panose="020B0604020202020204" pitchFamily="34" charset="0"/>
              </a:rPr>
              <a:t>How will you incorporate people working part time? </a:t>
            </a:r>
          </a:p>
          <a:p>
            <a:r>
              <a:rPr lang="en-GB" sz="1300" dirty="0">
                <a:latin typeface="Arial" panose="020B0604020202020204" pitchFamily="34" charset="0"/>
                <a:cs typeface="Arial" panose="020B0604020202020204" pitchFamily="34" charset="0"/>
              </a:rPr>
              <a:t>There is an expectation for all fellows to undertake a fellowship project as part of the programme, regardless of whether you work full or part time. However, if you have any specific requirements, we will discuss these with you and how that fits in with your working day.</a:t>
            </a:r>
          </a:p>
          <a:p>
            <a:endParaRPr lang="en-US" dirty="0"/>
          </a:p>
        </p:txBody>
      </p:sp>
      <p:pic>
        <p:nvPicPr>
          <p:cNvPr id="3" name="Picture 2" descr="Improving Population Health Fellowship graphic">
            <a:extLst>
              <a:ext uri="{FF2B5EF4-FFF2-40B4-BE49-F238E27FC236}">
                <a16:creationId xmlns:a16="http://schemas.microsoft.com/office/drawing/2014/main" id="{951EB90F-5835-F889-B29C-A2557766A922}"/>
              </a:ext>
            </a:extLst>
          </p:cNvPr>
          <p:cNvPicPr>
            <a:picLocks noChangeAspect="1"/>
          </p:cNvPicPr>
          <p:nvPr/>
        </p:nvPicPr>
        <p:blipFill>
          <a:blip r:embed="rId2"/>
          <a:stretch>
            <a:fillRect/>
          </a:stretch>
        </p:blipFill>
        <p:spPr>
          <a:xfrm>
            <a:off x="8321359" y="5446017"/>
            <a:ext cx="2370455" cy="1335691"/>
          </a:xfrm>
          <a:prstGeom prst="rect">
            <a:avLst/>
          </a:prstGeom>
        </p:spPr>
      </p:pic>
      <p:grpSp>
        <p:nvGrpSpPr>
          <p:cNvPr id="6" name="Group 5" descr="The four logos for each of the Improving Population Health Fellowship Programmes: Health Equity Fellows; Adversity trauma and resilience Fellows; Suicide Prevention Fellows; and Climate change Fellows.">
            <a:extLst>
              <a:ext uri="{FF2B5EF4-FFF2-40B4-BE49-F238E27FC236}">
                <a16:creationId xmlns:a16="http://schemas.microsoft.com/office/drawing/2014/main" id="{3E01E009-7146-4602-1BE7-C57CBAC2A34B}"/>
              </a:ext>
            </a:extLst>
          </p:cNvPr>
          <p:cNvGrpSpPr/>
          <p:nvPr/>
        </p:nvGrpSpPr>
        <p:grpSpPr>
          <a:xfrm>
            <a:off x="8321358" y="1"/>
            <a:ext cx="2370456" cy="5326911"/>
            <a:chOff x="7591853" y="885411"/>
            <a:chExt cx="2363360" cy="5629713"/>
          </a:xfrm>
        </p:grpSpPr>
        <p:pic>
          <p:nvPicPr>
            <p:cNvPr id="7" name="Picture 6">
              <a:extLst>
                <a:ext uri="{FF2B5EF4-FFF2-40B4-BE49-F238E27FC236}">
                  <a16:creationId xmlns:a16="http://schemas.microsoft.com/office/drawing/2014/main" id="{895F937D-4D29-8F84-B068-58147BEA7E33}"/>
                </a:ext>
              </a:extLst>
            </p:cNvPr>
            <p:cNvPicPr>
              <a:picLocks noChangeAspect="1"/>
            </p:cNvPicPr>
            <p:nvPr/>
          </p:nvPicPr>
          <p:blipFill>
            <a:blip r:embed="rId3"/>
            <a:stretch>
              <a:fillRect/>
            </a:stretch>
          </p:blipFill>
          <p:spPr>
            <a:xfrm>
              <a:off x="7591854" y="2318852"/>
              <a:ext cx="2363359" cy="1329390"/>
            </a:xfrm>
            <a:prstGeom prst="rect">
              <a:avLst/>
            </a:prstGeom>
          </p:spPr>
        </p:pic>
        <p:pic>
          <p:nvPicPr>
            <p:cNvPr id="8" name="Picture 7">
              <a:extLst>
                <a:ext uri="{FF2B5EF4-FFF2-40B4-BE49-F238E27FC236}">
                  <a16:creationId xmlns:a16="http://schemas.microsoft.com/office/drawing/2014/main" id="{C7D3D0B1-65FB-AEE6-1A89-E1E69DBE8E68}"/>
                </a:ext>
              </a:extLst>
            </p:cNvPr>
            <p:cNvPicPr>
              <a:picLocks noChangeAspect="1"/>
            </p:cNvPicPr>
            <p:nvPr/>
          </p:nvPicPr>
          <p:blipFill>
            <a:blip r:embed="rId4"/>
            <a:stretch>
              <a:fillRect/>
            </a:stretch>
          </p:blipFill>
          <p:spPr>
            <a:xfrm>
              <a:off x="7591853" y="5185734"/>
              <a:ext cx="2363359" cy="1329390"/>
            </a:xfrm>
            <a:prstGeom prst="rect">
              <a:avLst/>
            </a:prstGeom>
          </p:spPr>
        </p:pic>
        <p:pic>
          <p:nvPicPr>
            <p:cNvPr id="9" name="Picture 8">
              <a:extLst>
                <a:ext uri="{FF2B5EF4-FFF2-40B4-BE49-F238E27FC236}">
                  <a16:creationId xmlns:a16="http://schemas.microsoft.com/office/drawing/2014/main" id="{6B2B991F-4A16-679C-BB59-FCAAA953C3F3}"/>
                </a:ext>
              </a:extLst>
            </p:cNvPr>
            <p:cNvPicPr>
              <a:picLocks noChangeAspect="1"/>
            </p:cNvPicPr>
            <p:nvPr/>
          </p:nvPicPr>
          <p:blipFill>
            <a:blip r:embed="rId5"/>
            <a:stretch>
              <a:fillRect/>
            </a:stretch>
          </p:blipFill>
          <p:spPr>
            <a:xfrm>
              <a:off x="7591854" y="885411"/>
              <a:ext cx="2363359" cy="1329390"/>
            </a:xfrm>
            <a:prstGeom prst="rect">
              <a:avLst/>
            </a:prstGeom>
          </p:spPr>
        </p:pic>
        <p:pic>
          <p:nvPicPr>
            <p:cNvPr id="10" name="Picture 9">
              <a:extLst>
                <a:ext uri="{FF2B5EF4-FFF2-40B4-BE49-F238E27FC236}">
                  <a16:creationId xmlns:a16="http://schemas.microsoft.com/office/drawing/2014/main" id="{E2D59523-891B-2816-E471-BB2B75551427}"/>
                </a:ext>
              </a:extLst>
            </p:cNvPr>
            <p:cNvPicPr>
              <a:picLocks noChangeAspect="1"/>
            </p:cNvPicPr>
            <p:nvPr/>
          </p:nvPicPr>
          <p:blipFill>
            <a:blip r:embed="rId6"/>
            <a:stretch>
              <a:fillRect/>
            </a:stretch>
          </p:blipFill>
          <p:spPr>
            <a:xfrm>
              <a:off x="7591854" y="3752293"/>
              <a:ext cx="2363359" cy="1329390"/>
            </a:xfrm>
            <a:prstGeom prst="rect">
              <a:avLst/>
            </a:prstGeom>
          </p:spPr>
        </p:pic>
      </p:grpSp>
    </p:spTree>
    <p:extLst>
      <p:ext uri="{BB962C8B-B14F-4D97-AF65-F5344CB8AC3E}">
        <p14:creationId xmlns:p14="http://schemas.microsoft.com/office/powerpoint/2010/main" val="2482984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dirty="0">
                <a:latin typeface="Arial" panose="020B0604020202020204" pitchFamily="34" charset="0"/>
                <a:cs typeface="Arial" panose="020B0604020202020204" pitchFamily="34" charset="0"/>
              </a:rPr>
              <a:t>FAQs: your project</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1867081"/>
            <a:ext cx="3250610" cy="4130346"/>
          </a:xfrm>
        </p:spPr>
        <p:txBody>
          <a:bodyPr/>
          <a:lstStyle/>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the project population focus?</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Projects can focus on any population you choose or work with. We are happy to help successful applicants work through projects. Applicants are welcome to test out any project ideas with us.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you publish and share learning and information from projects?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we will publish projects on our websites and evaluate the fellowship.</a:t>
            </a:r>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Should projects be at organisational level or departmental level?</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Projects can focus on any level/part of an organisation.</a:t>
            </a:r>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I have a say in which project to take part in?</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you will be asked for your project ideas in your application. We will support you to refine and develop your project once selected to the scheme</a:t>
            </a:r>
            <a:endParaRPr lang="en-US" dirty="0"/>
          </a:p>
        </p:txBody>
      </p:sp>
      <p:sp>
        <p:nvSpPr>
          <p:cNvPr id="5" name="Text Placeholder 4">
            <a:extLst>
              <a:ext uri="{FF2B5EF4-FFF2-40B4-BE49-F238E27FC236}">
                <a16:creationId xmlns:a16="http://schemas.microsoft.com/office/drawing/2014/main" id="{FD773183-D185-444F-90A5-9059C994EF7B}"/>
              </a:ext>
            </a:extLst>
          </p:cNvPr>
          <p:cNvSpPr>
            <a:spLocks noGrp="1"/>
          </p:cNvSpPr>
          <p:nvPr>
            <p:ph type="body" sz="half" idx="10"/>
          </p:nvPr>
        </p:nvSpPr>
        <p:spPr>
          <a:xfrm>
            <a:off x="4256010" y="1905398"/>
            <a:ext cx="3456449" cy="4130346"/>
          </a:xfrm>
        </p:spPr>
        <p:txBody>
          <a:bodyPr/>
          <a:lstStyle/>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Would there be a possibility to publish projects e.g., as a journal article if my employer is willing to pay the costs? </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Projects will also be published on the Improving Population Health webpages and may also form part of case study evaluations and short films.</a:t>
            </a:r>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often will I meet with my mentor?</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would expect you meet once a month, but you can meet more frequently if both you both choose.</a:t>
            </a:r>
          </a:p>
          <a:p>
            <a:pPr marL="0" marR="0" lvl="0" indent="0" algn="l" defTabSz="521437"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there be any report writing in the project?</a:t>
            </a: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part of your fellowship project, we expect fellows to complete an interim report halfway through the fellowship and a final report at the end. Your mentor will assist you with these reports, provide feedback and we will provide guidelines. There is flexibility if a written report is not for you.</a:t>
            </a:r>
          </a:p>
        </p:txBody>
      </p:sp>
      <p:grpSp>
        <p:nvGrpSpPr>
          <p:cNvPr id="3" name="Group 2" descr="The four logos for each of the Improving Population Health Fellowship Programmes: Health Equity Fellows; Adversity trauma and resilience Fellows; Suicide Prevention Fellows; and Climate change Fellows.">
            <a:extLst>
              <a:ext uri="{FF2B5EF4-FFF2-40B4-BE49-F238E27FC236}">
                <a16:creationId xmlns:a16="http://schemas.microsoft.com/office/drawing/2014/main" id="{26060DCE-D20B-08B9-4450-8BB7FFBE2976}"/>
              </a:ext>
            </a:extLst>
          </p:cNvPr>
          <p:cNvGrpSpPr/>
          <p:nvPr/>
        </p:nvGrpSpPr>
        <p:grpSpPr>
          <a:xfrm>
            <a:off x="8321358" y="1"/>
            <a:ext cx="2370456" cy="5326911"/>
            <a:chOff x="7591853" y="885411"/>
            <a:chExt cx="2363360" cy="5629713"/>
          </a:xfrm>
        </p:grpSpPr>
        <p:pic>
          <p:nvPicPr>
            <p:cNvPr id="6" name="Picture 5">
              <a:extLst>
                <a:ext uri="{FF2B5EF4-FFF2-40B4-BE49-F238E27FC236}">
                  <a16:creationId xmlns:a16="http://schemas.microsoft.com/office/drawing/2014/main" id="{D8CD15C2-4FBA-2CD7-559F-ECDF0B738C90}"/>
                </a:ext>
              </a:extLst>
            </p:cNvPr>
            <p:cNvPicPr>
              <a:picLocks noChangeAspect="1"/>
            </p:cNvPicPr>
            <p:nvPr/>
          </p:nvPicPr>
          <p:blipFill>
            <a:blip r:embed="rId2"/>
            <a:stretch>
              <a:fillRect/>
            </a:stretch>
          </p:blipFill>
          <p:spPr>
            <a:xfrm>
              <a:off x="7591854" y="2318852"/>
              <a:ext cx="2363359" cy="1329390"/>
            </a:xfrm>
            <a:prstGeom prst="rect">
              <a:avLst/>
            </a:prstGeom>
          </p:spPr>
        </p:pic>
        <p:pic>
          <p:nvPicPr>
            <p:cNvPr id="7" name="Picture 6">
              <a:extLst>
                <a:ext uri="{FF2B5EF4-FFF2-40B4-BE49-F238E27FC236}">
                  <a16:creationId xmlns:a16="http://schemas.microsoft.com/office/drawing/2014/main" id="{D93DB383-EEDC-CB0D-BBB4-4A6AD9F2DC32}"/>
                </a:ext>
              </a:extLst>
            </p:cNvPr>
            <p:cNvPicPr>
              <a:picLocks noChangeAspect="1"/>
            </p:cNvPicPr>
            <p:nvPr/>
          </p:nvPicPr>
          <p:blipFill>
            <a:blip r:embed="rId3"/>
            <a:stretch>
              <a:fillRect/>
            </a:stretch>
          </p:blipFill>
          <p:spPr>
            <a:xfrm>
              <a:off x="7591853" y="5185734"/>
              <a:ext cx="2363359" cy="1329390"/>
            </a:xfrm>
            <a:prstGeom prst="rect">
              <a:avLst/>
            </a:prstGeom>
          </p:spPr>
        </p:pic>
        <p:pic>
          <p:nvPicPr>
            <p:cNvPr id="8" name="Picture 7">
              <a:extLst>
                <a:ext uri="{FF2B5EF4-FFF2-40B4-BE49-F238E27FC236}">
                  <a16:creationId xmlns:a16="http://schemas.microsoft.com/office/drawing/2014/main" id="{0A602C45-F3B9-7CE7-74BB-CCE4373041A1}"/>
                </a:ext>
              </a:extLst>
            </p:cNvPr>
            <p:cNvPicPr>
              <a:picLocks noChangeAspect="1"/>
            </p:cNvPicPr>
            <p:nvPr/>
          </p:nvPicPr>
          <p:blipFill>
            <a:blip r:embed="rId4"/>
            <a:stretch>
              <a:fillRect/>
            </a:stretch>
          </p:blipFill>
          <p:spPr>
            <a:xfrm>
              <a:off x="7591854" y="885411"/>
              <a:ext cx="2363359" cy="1329390"/>
            </a:xfrm>
            <a:prstGeom prst="rect">
              <a:avLst/>
            </a:prstGeom>
          </p:spPr>
        </p:pic>
        <p:pic>
          <p:nvPicPr>
            <p:cNvPr id="9" name="Picture 8">
              <a:extLst>
                <a:ext uri="{FF2B5EF4-FFF2-40B4-BE49-F238E27FC236}">
                  <a16:creationId xmlns:a16="http://schemas.microsoft.com/office/drawing/2014/main" id="{4AB7A50C-DC5C-AA80-9949-85C7190418B8}"/>
                </a:ext>
              </a:extLst>
            </p:cNvPr>
            <p:cNvPicPr>
              <a:picLocks noChangeAspect="1"/>
            </p:cNvPicPr>
            <p:nvPr/>
          </p:nvPicPr>
          <p:blipFill>
            <a:blip r:embed="rId5"/>
            <a:stretch>
              <a:fillRect/>
            </a:stretch>
          </p:blipFill>
          <p:spPr>
            <a:xfrm>
              <a:off x="7591854" y="3752293"/>
              <a:ext cx="2363359" cy="1329390"/>
            </a:xfrm>
            <a:prstGeom prst="rect">
              <a:avLst/>
            </a:prstGeom>
          </p:spPr>
        </p:pic>
      </p:grpSp>
      <p:pic>
        <p:nvPicPr>
          <p:cNvPr id="10" name="Picture 9" descr="Improving Population Health Fellowship graphic AMR">
            <a:extLst>
              <a:ext uri="{FF2B5EF4-FFF2-40B4-BE49-F238E27FC236}">
                <a16:creationId xmlns:a16="http://schemas.microsoft.com/office/drawing/2014/main" id="{04CCD5A1-7BE0-83F9-845C-C8ADF08BED4C}"/>
              </a:ext>
            </a:extLst>
          </p:cNvPr>
          <p:cNvPicPr>
            <a:picLocks noChangeAspect="1"/>
          </p:cNvPicPr>
          <p:nvPr/>
        </p:nvPicPr>
        <p:blipFill>
          <a:blip r:embed="rId6"/>
          <a:stretch>
            <a:fillRect/>
          </a:stretch>
        </p:blipFill>
        <p:spPr>
          <a:xfrm>
            <a:off x="8321359" y="5446017"/>
            <a:ext cx="2370455" cy="1335691"/>
          </a:xfrm>
          <a:prstGeom prst="rect">
            <a:avLst/>
          </a:prstGeom>
        </p:spPr>
      </p:pic>
    </p:spTree>
    <p:extLst>
      <p:ext uri="{BB962C8B-B14F-4D97-AF65-F5344CB8AC3E}">
        <p14:creationId xmlns:p14="http://schemas.microsoft.com/office/powerpoint/2010/main" val="215729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dirty="0">
                <a:latin typeface="Arial" panose="020B0604020202020204" pitchFamily="34" charset="0"/>
                <a:cs typeface="Arial" panose="020B0604020202020204" pitchFamily="34" charset="0"/>
              </a:rPr>
              <a:t>FAQs: fellowship training</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1867082"/>
            <a:ext cx="6259623" cy="3183384"/>
          </a:xfrm>
        </p:spPr>
        <p:txBody>
          <a:bodyPr/>
          <a:lstStyle/>
          <a:p>
            <a:r>
              <a:rPr lang="en-GB" sz="1300" b="1" dirty="0">
                <a:latin typeface="Arial" panose="020B0604020202020204" pitchFamily="34" charset="0"/>
                <a:cs typeface="Arial" panose="020B0604020202020204" pitchFamily="34" charset="0"/>
              </a:rPr>
              <a:t>What does the Foundation Programme in Public Health course work look like? </a:t>
            </a:r>
          </a:p>
          <a:p>
            <a:r>
              <a:rPr lang="en-GB" sz="1300" dirty="0">
                <a:latin typeface="Arial" panose="020B0604020202020204" pitchFamily="34" charset="0"/>
                <a:cs typeface="Arial" panose="020B0604020202020204" pitchFamily="34" charset="0"/>
              </a:rPr>
              <a:t>It is compulsory for applicants to take part in the Foundation in Public Health course which covers key topics and ideas. This training will help with the development of fellowship projects. There are six, three hours training sessions in total;  covering a range of public health skills.  Training sessions will include teaching, but you will also be expected to participate in group work as well in every session.</a:t>
            </a:r>
          </a:p>
          <a:p>
            <a:r>
              <a:rPr lang="en-GB" sz="1300" dirty="0">
                <a:latin typeface="Arial" panose="020B0604020202020204" pitchFamily="34" charset="0"/>
                <a:cs typeface="Arial" panose="020B0604020202020204" pitchFamily="34" charset="0"/>
              </a:rPr>
              <a:t>All fellows are required to undertake the training.  Fellows that do not attend a minimum of five of the six sessions will not complete the fellowship. Participants who attend all six public health training sessions, will receive a certificate from the University of Leeds which highlights learning outcomes from all sessions, plus CPD credits that you can use in personal development plans or equivalent plans in due course. </a:t>
            </a:r>
          </a:p>
        </p:txBody>
      </p:sp>
      <p:sp>
        <p:nvSpPr>
          <p:cNvPr id="5" name="Text Placeholder 4">
            <a:extLst>
              <a:ext uri="{FF2B5EF4-FFF2-40B4-BE49-F238E27FC236}">
                <a16:creationId xmlns:a16="http://schemas.microsoft.com/office/drawing/2014/main" id="{FD773183-D185-444F-90A5-9059C994EF7B}"/>
              </a:ext>
            </a:extLst>
          </p:cNvPr>
          <p:cNvSpPr>
            <a:spLocks noGrp="1"/>
          </p:cNvSpPr>
          <p:nvPr>
            <p:ph type="body" sz="half" idx="10"/>
          </p:nvPr>
        </p:nvSpPr>
        <p:spPr>
          <a:xfrm>
            <a:off x="736600" y="4954773"/>
            <a:ext cx="6259623" cy="4130346"/>
          </a:xfrm>
        </p:spPr>
        <p:txBody>
          <a:bodyPr/>
          <a:lstStyle/>
          <a:p>
            <a:r>
              <a:rPr lang="en-GB" sz="1300" b="1" dirty="0">
                <a:latin typeface="Arial" panose="020B0604020202020204" pitchFamily="34" charset="0"/>
                <a:cs typeface="Arial" panose="020B0604020202020204" pitchFamily="34" charset="0"/>
              </a:rPr>
              <a:t>Will there be any other training outside of the Foundation Programme sessions?</a:t>
            </a:r>
          </a:p>
          <a:p>
            <a:r>
              <a:rPr lang="en-GB" sz="1300" dirty="0">
                <a:latin typeface="Arial" panose="020B0604020202020204" pitchFamily="34" charset="0"/>
                <a:cs typeface="Arial" panose="020B0604020202020204" pitchFamily="34" charset="0"/>
              </a:rPr>
              <a:t>Yes, we welcome requests for any other training you think might help with your project and learning.</a:t>
            </a:r>
          </a:p>
          <a:p>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All fellows will also have the option of  attending trauma-informed training from Dr Warren Larkin as part of the fellowship programme.</a:t>
            </a:r>
          </a:p>
          <a:p>
            <a:endParaRPr lang="en-GB" dirty="0">
              <a:highlight>
                <a:srgbClr val="FFFF00"/>
              </a:highlight>
            </a:endParaRPr>
          </a:p>
          <a:p>
            <a:r>
              <a:rPr lang="en-GB" sz="1200" dirty="0">
                <a:highlight>
                  <a:srgbClr val="FFFF00"/>
                </a:highlight>
              </a:rPr>
              <a:t> </a:t>
            </a:r>
          </a:p>
          <a:p>
            <a:endParaRPr lang="en-GB" sz="1200" dirty="0"/>
          </a:p>
        </p:txBody>
      </p:sp>
      <p:grpSp>
        <p:nvGrpSpPr>
          <p:cNvPr id="11" name="Group 10" descr="The four logos for each of the Improving Population Health Fellowship Programmes: Health Equity Fellows; Adversity trauma and resilience Fellows; Suicide Prevention Fellows; and Climate change Fellows.">
            <a:extLst>
              <a:ext uri="{FF2B5EF4-FFF2-40B4-BE49-F238E27FC236}">
                <a16:creationId xmlns:a16="http://schemas.microsoft.com/office/drawing/2014/main" id="{FFE20220-02E6-4031-90B3-9AD823C3B5E2}"/>
              </a:ext>
            </a:extLst>
          </p:cNvPr>
          <p:cNvGrpSpPr/>
          <p:nvPr/>
        </p:nvGrpSpPr>
        <p:grpSpPr>
          <a:xfrm>
            <a:off x="8321358" y="1"/>
            <a:ext cx="2370456" cy="5326911"/>
            <a:chOff x="7591853" y="885411"/>
            <a:chExt cx="2363360" cy="5629713"/>
          </a:xfrm>
        </p:grpSpPr>
        <p:pic>
          <p:nvPicPr>
            <p:cNvPr id="12" name="Picture 11">
              <a:extLst>
                <a:ext uri="{FF2B5EF4-FFF2-40B4-BE49-F238E27FC236}">
                  <a16:creationId xmlns:a16="http://schemas.microsoft.com/office/drawing/2014/main" id="{68299A18-FD6D-4A66-A7A1-6DBB25C5A918}"/>
                </a:ext>
              </a:extLst>
            </p:cNvPr>
            <p:cNvPicPr>
              <a:picLocks noChangeAspect="1"/>
            </p:cNvPicPr>
            <p:nvPr/>
          </p:nvPicPr>
          <p:blipFill>
            <a:blip r:embed="rId2"/>
            <a:stretch>
              <a:fillRect/>
            </a:stretch>
          </p:blipFill>
          <p:spPr>
            <a:xfrm>
              <a:off x="7591854" y="2318852"/>
              <a:ext cx="2363359" cy="1329390"/>
            </a:xfrm>
            <a:prstGeom prst="rect">
              <a:avLst/>
            </a:prstGeom>
          </p:spPr>
        </p:pic>
        <p:pic>
          <p:nvPicPr>
            <p:cNvPr id="13" name="Picture 12">
              <a:extLst>
                <a:ext uri="{FF2B5EF4-FFF2-40B4-BE49-F238E27FC236}">
                  <a16:creationId xmlns:a16="http://schemas.microsoft.com/office/drawing/2014/main" id="{BEDB37A0-0F4D-4DD7-96E3-59DCBD89C289}"/>
                </a:ext>
              </a:extLst>
            </p:cNvPr>
            <p:cNvPicPr>
              <a:picLocks noChangeAspect="1"/>
            </p:cNvPicPr>
            <p:nvPr/>
          </p:nvPicPr>
          <p:blipFill>
            <a:blip r:embed="rId3"/>
            <a:stretch>
              <a:fillRect/>
            </a:stretch>
          </p:blipFill>
          <p:spPr>
            <a:xfrm>
              <a:off x="7591853" y="5185734"/>
              <a:ext cx="2363359" cy="1329390"/>
            </a:xfrm>
            <a:prstGeom prst="rect">
              <a:avLst/>
            </a:prstGeom>
          </p:spPr>
        </p:pic>
        <p:pic>
          <p:nvPicPr>
            <p:cNvPr id="14" name="Picture 13">
              <a:extLst>
                <a:ext uri="{FF2B5EF4-FFF2-40B4-BE49-F238E27FC236}">
                  <a16:creationId xmlns:a16="http://schemas.microsoft.com/office/drawing/2014/main" id="{19057C27-5C4F-496A-9AAA-4CA4E143CE24}"/>
                </a:ext>
              </a:extLst>
            </p:cNvPr>
            <p:cNvPicPr>
              <a:picLocks noChangeAspect="1"/>
            </p:cNvPicPr>
            <p:nvPr/>
          </p:nvPicPr>
          <p:blipFill>
            <a:blip r:embed="rId4"/>
            <a:stretch>
              <a:fillRect/>
            </a:stretch>
          </p:blipFill>
          <p:spPr>
            <a:xfrm>
              <a:off x="7591854" y="885411"/>
              <a:ext cx="2363359" cy="1329390"/>
            </a:xfrm>
            <a:prstGeom prst="rect">
              <a:avLst/>
            </a:prstGeom>
          </p:spPr>
        </p:pic>
        <p:pic>
          <p:nvPicPr>
            <p:cNvPr id="15" name="Picture 14">
              <a:extLst>
                <a:ext uri="{FF2B5EF4-FFF2-40B4-BE49-F238E27FC236}">
                  <a16:creationId xmlns:a16="http://schemas.microsoft.com/office/drawing/2014/main" id="{CDFE7BA1-ABC2-46EE-8BAA-D3142FBF936B}"/>
                </a:ext>
              </a:extLst>
            </p:cNvPr>
            <p:cNvPicPr>
              <a:picLocks noChangeAspect="1"/>
            </p:cNvPicPr>
            <p:nvPr/>
          </p:nvPicPr>
          <p:blipFill>
            <a:blip r:embed="rId5"/>
            <a:stretch>
              <a:fillRect/>
            </a:stretch>
          </p:blipFill>
          <p:spPr>
            <a:xfrm>
              <a:off x="7591854" y="3752293"/>
              <a:ext cx="2363359" cy="1329390"/>
            </a:xfrm>
            <a:prstGeom prst="rect">
              <a:avLst/>
            </a:prstGeom>
          </p:spPr>
        </p:pic>
      </p:grpSp>
      <p:pic>
        <p:nvPicPr>
          <p:cNvPr id="6" name="Picture 5" descr="Improving Population Health Fellowship graphic AMR">
            <a:extLst>
              <a:ext uri="{FF2B5EF4-FFF2-40B4-BE49-F238E27FC236}">
                <a16:creationId xmlns:a16="http://schemas.microsoft.com/office/drawing/2014/main" id="{4AC2BEA7-A02B-2FED-07FC-85F5B091F833}"/>
              </a:ext>
            </a:extLst>
          </p:cNvPr>
          <p:cNvPicPr>
            <a:picLocks noChangeAspect="1"/>
          </p:cNvPicPr>
          <p:nvPr/>
        </p:nvPicPr>
        <p:blipFill>
          <a:blip r:embed="rId6"/>
          <a:stretch>
            <a:fillRect/>
          </a:stretch>
        </p:blipFill>
        <p:spPr>
          <a:xfrm>
            <a:off x="8321359" y="5446017"/>
            <a:ext cx="2370455" cy="1335691"/>
          </a:xfrm>
          <a:prstGeom prst="rect">
            <a:avLst/>
          </a:prstGeom>
        </p:spPr>
      </p:pic>
    </p:spTree>
    <p:extLst>
      <p:ext uri="{BB962C8B-B14F-4D97-AF65-F5344CB8AC3E}">
        <p14:creationId xmlns:p14="http://schemas.microsoft.com/office/powerpoint/2010/main" val="2347564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dirty="0">
                <a:latin typeface="Arial" panose="020B0604020202020204" pitchFamily="34" charset="0"/>
                <a:cs typeface="Arial" panose="020B0604020202020204" pitchFamily="34" charset="0"/>
              </a:rPr>
              <a:t>For more information...</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1479234"/>
            <a:ext cx="5153837" cy="4452348"/>
          </a:xfrm>
        </p:spPr>
        <p:txBody>
          <a:bodyPr/>
          <a:lstStyle/>
          <a:p>
            <a:pPr marL="285750" indent="-285750">
              <a:spcBef>
                <a:spcPts val="0"/>
              </a:spcBef>
              <a:buFont typeface="Arial" panose="020B0604020202020204" pitchFamily="34" charset="0"/>
              <a:buChar char="•"/>
            </a:pPr>
            <a:endParaRPr lang="en-GB" sz="1400" dirty="0">
              <a:effectLst/>
              <a:latin typeface="+mn-lt"/>
              <a:ea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pPr>
            <a:endParaRPr lang="en-GB" sz="1400" dirty="0">
              <a:effectLst/>
              <a:latin typeface="+mn-lt"/>
              <a:ea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Health Equity Fellow applicants, please contact: </a:t>
            </a:r>
            <a:r>
              <a:rPr lang="en-GB" sz="1600" dirty="0">
                <a:effectLst/>
                <a:latin typeface="Arial" panose="020B0604020202020204" pitchFamily="34" charset="0"/>
                <a:ea typeface="Calibri" panose="020F0502020204030204" pitchFamily="34" charset="0"/>
                <a:cs typeface="Arial" panose="020B0604020202020204" pitchFamily="34" charset="0"/>
                <a:hlinkClick r:id="rId3"/>
              </a:rPr>
              <a:t>paula.sherriff1@nhs.net</a:t>
            </a:r>
            <a:r>
              <a:rPr lang="en-GB" sz="1600" dirty="0">
                <a:effectLst/>
                <a:latin typeface="Arial" panose="020B0604020202020204" pitchFamily="34" charset="0"/>
                <a:ea typeface="Calibri" panose="020F0502020204030204" pitchFamily="34" charset="0"/>
                <a:cs typeface="Arial" panose="020B0604020202020204" pitchFamily="34" charset="0"/>
              </a:rPr>
              <a:t> </a:t>
            </a:r>
          </a:p>
          <a:p>
            <a:pPr marL="285750" indent="-285750">
              <a:spcBef>
                <a:spcPts val="0"/>
              </a:spcBef>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Adversity Trauma and Resilience (ATR) Fellow applicant, please contact: </a:t>
            </a:r>
            <a:r>
              <a:rPr lang="en-GB" sz="1600" dirty="0">
                <a:latin typeface="Arial" panose="020B0604020202020204" pitchFamily="34" charset="0"/>
                <a:cs typeface="Arial" panose="020B0604020202020204" pitchFamily="34" charset="0"/>
                <a:hlinkClick r:id="rId4"/>
              </a:rPr>
              <a:t>caroline.andrews16@nhs.net</a:t>
            </a:r>
            <a:endParaRPr lang="en-GB" sz="1600" dirty="0">
              <a:latin typeface="Arial" panose="020B0604020202020204" pitchFamily="34" charset="0"/>
              <a:cs typeface="Arial" panose="020B0604020202020204" pitchFamily="34" charset="0"/>
            </a:endParaRPr>
          </a:p>
          <a:p>
            <a:pPr>
              <a:spcBef>
                <a:spcPts val="0"/>
              </a:spcBef>
            </a:pPr>
            <a:endParaRPr lang="en-GB" sz="1600"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Suicide Prevention Fellow applicants, please contact </a:t>
            </a:r>
            <a:r>
              <a:rPr lang="en-GB" sz="1600" dirty="0">
                <a:latin typeface="Arial" panose="020B0604020202020204" pitchFamily="34" charset="0"/>
                <a:cs typeface="Arial" panose="020B0604020202020204" pitchFamily="34" charset="0"/>
                <a:hlinkClick r:id="rId5"/>
              </a:rPr>
              <a:t>sally.lee9@nhs.net</a:t>
            </a:r>
            <a:endParaRPr lang="en-GB" sz="1600" dirty="0">
              <a:latin typeface="Arial" panose="020B0604020202020204" pitchFamily="34" charset="0"/>
              <a:cs typeface="Arial" panose="020B0604020202020204" pitchFamily="34" charset="0"/>
            </a:endParaRPr>
          </a:p>
          <a:p>
            <a:pPr>
              <a:spcBef>
                <a:spcPts val="0"/>
              </a:spcBef>
            </a:pPr>
            <a:endParaRPr lang="en-GB" sz="1600"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Climate Change Fellow applicants, please contact: </a:t>
            </a:r>
            <a:r>
              <a:rPr lang="en-GB" sz="1600" dirty="0">
                <a:latin typeface="Arial" panose="020B0604020202020204" pitchFamily="34" charset="0"/>
                <a:cs typeface="Arial" panose="020B0604020202020204" pitchFamily="34" charset="0"/>
                <a:hlinkClick r:id="rId6"/>
              </a:rPr>
              <a:t>maria.storer@nhs.net</a:t>
            </a:r>
            <a:endParaRPr lang="en-GB" sz="1600" dirty="0">
              <a:latin typeface="Arial" panose="020B0604020202020204" pitchFamily="34" charset="0"/>
              <a:cs typeface="Arial" panose="020B0604020202020204" pitchFamily="34" charset="0"/>
            </a:endParaRPr>
          </a:p>
          <a:p>
            <a:pPr>
              <a:spcBef>
                <a:spcPts val="0"/>
              </a:spcBef>
            </a:pPr>
            <a:endParaRPr lang="en-GB" sz="1600"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Antimicrobial Resistance (AMR) Fellow applicants, please contact:</a:t>
            </a:r>
            <a:r>
              <a:rPr lang="en-US"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7"/>
              </a:rPr>
              <a:t>sarah.chadwick9@nhs.net</a:t>
            </a:r>
            <a:endParaRPr lang="en-GB" sz="1600"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On the Foundation Programme in Public Health, please contact: </a:t>
            </a:r>
            <a:r>
              <a:rPr lang="en-GB" sz="1600" b="0" i="0" dirty="0">
                <a:solidFill>
                  <a:srgbClr val="000000"/>
                </a:solidFill>
                <a:effectLst/>
                <a:latin typeface="Arial" panose="020B0604020202020204" pitchFamily="34" charset="0"/>
                <a:cs typeface="Arial" panose="020B0604020202020204" pitchFamily="34" charset="0"/>
                <a:hlinkClick r:id="rId8"/>
              </a:rPr>
              <a:t>FPPHquiries@barnsley.gov.uk</a:t>
            </a:r>
            <a:endParaRPr lang="en-GB" sz="1600" dirty="0">
              <a:latin typeface="Arial" panose="020B0604020202020204" pitchFamily="34" charset="0"/>
              <a:cs typeface="Arial" panose="020B0604020202020204" pitchFamily="34" charset="0"/>
            </a:endParaRPr>
          </a:p>
        </p:txBody>
      </p:sp>
      <p:pic>
        <p:nvPicPr>
          <p:cNvPr id="6" name="Picture 5" descr="Improving Population Health Fellowship graphic">
            <a:extLst>
              <a:ext uri="{FF2B5EF4-FFF2-40B4-BE49-F238E27FC236}">
                <a16:creationId xmlns:a16="http://schemas.microsoft.com/office/drawing/2014/main" id="{AFDAD277-8620-BD64-360C-2FCABEC31FFA}"/>
              </a:ext>
            </a:extLst>
          </p:cNvPr>
          <p:cNvPicPr>
            <a:picLocks noChangeAspect="1"/>
          </p:cNvPicPr>
          <p:nvPr/>
        </p:nvPicPr>
        <p:blipFill>
          <a:blip r:embed="rId9"/>
          <a:stretch>
            <a:fillRect/>
          </a:stretch>
        </p:blipFill>
        <p:spPr>
          <a:xfrm>
            <a:off x="5890437" y="2456122"/>
            <a:ext cx="4461989" cy="2012927"/>
          </a:xfrm>
          <a:prstGeom prst="rect">
            <a:avLst/>
          </a:prstGeom>
        </p:spPr>
      </p:pic>
    </p:spTree>
    <p:extLst>
      <p:ext uri="{BB962C8B-B14F-4D97-AF65-F5344CB8AC3E}">
        <p14:creationId xmlns:p14="http://schemas.microsoft.com/office/powerpoint/2010/main" val="25666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a:xfrm>
            <a:off x="630274" y="1200468"/>
            <a:ext cx="6248991" cy="401638"/>
          </a:xfrm>
        </p:spPr>
        <p:txBody>
          <a:bodyPr/>
          <a:lstStyle/>
          <a:p>
            <a:r>
              <a:rPr lang="en-US" dirty="0">
                <a:latin typeface="Arial" panose="020B0604020202020204" pitchFamily="34" charset="0"/>
                <a:cs typeface="Arial" panose="020B0604020202020204" pitchFamily="34" charset="0"/>
              </a:rPr>
              <a:t>Improving Population Health Fellowships 2025</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71720" y="1471843"/>
            <a:ext cx="6248991" cy="3862413"/>
          </a:xfrm>
        </p:spPr>
        <p:txBody>
          <a:bodyPr/>
          <a:lstStyle/>
          <a:p>
            <a:pPr>
              <a:lnSpc>
                <a:spcPct val="120000"/>
              </a:lnSpc>
            </a:pPr>
            <a:endParaRPr lang="en-US" sz="1600" b="1" dirty="0"/>
          </a:p>
          <a:p>
            <a:pPr>
              <a:lnSpc>
                <a:spcPct val="150000"/>
              </a:lnSpc>
            </a:pPr>
            <a:r>
              <a:rPr lang="en-US" sz="2000" b="1" dirty="0">
                <a:latin typeface="Arial" panose="020B0604020202020204" pitchFamily="34" charset="0"/>
                <a:cs typeface="Arial" panose="020B0604020202020204" pitchFamily="34" charset="0"/>
              </a:rPr>
              <a:t>We are looking to recruit:</a:t>
            </a:r>
            <a:endParaRPr lang="en-GB" sz="20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2000" b="1" dirty="0">
                <a:latin typeface="Arial" panose="020B0604020202020204" pitchFamily="34" charset="0"/>
                <a:cs typeface="Arial" panose="020B0604020202020204" pitchFamily="34" charset="0"/>
              </a:rPr>
              <a:t>30</a:t>
            </a:r>
            <a:r>
              <a:rPr lang="en-GB" sz="2000" dirty="0">
                <a:latin typeface="Arial" panose="020B0604020202020204" pitchFamily="34" charset="0"/>
                <a:cs typeface="Arial" panose="020B0604020202020204" pitchFamily="34" charset="0"/>
              </a:rPr>
              <a:t> Healthy Equity Fellows</a:t>
            </a:r>
          </a:p>
          <a:p>
            <a:pPr marL="171450" indent="-171450">
              <a:lnSpc>
                <a:spcPct val="150000"/>
              </a:lnSpc>
              <a:buFont typeface="Arial" panose="020B0604020202020204" pitchFamily="34" charset="0"/>
              <a:buChar char="•"/>
            </a:pPr>
            <a:r>
              <a:rPr lang="en-GB" sz="2000" b="1" dirty="0">
                <a:latin typeface="Arial" panose="020B0604020202020204" pitchFamily="34" charset="0"/>
                <a:cs typeface="Arial" panose="020B0604020202020204" pitchFamily="34" charset="0"/>
              </a:rPr>
              <a:t>30</a:t>
            </a:r>
            <a:r>
              <a:rPr lang="en-GB" sz="2000" dirty="0">
                <a:latin typeface="Arial" panose="020B0604020202020204" pitchFamily="34" charset="0"/>
                <a:cs typeface="Arial" panose="020B0604020202020204" pitchFamily="34" charset="0"/>
              </a:rPr>
              <a:t> Adversity, Trauma and Resilience Fellows</a:t>
            </a:r>
          </a:p>
          <a:p>
            <a:pPr marL="171450" indent="-171450">
              <a:lnSpc>
                <a:spcPct val="150000"/>
              </a:lnSpc>
              <a:buFont typeface="Arial" panose="020B0604020202020204" pitchFamily="34" charset="0"/>
              <a:buChar char="•"/>
            </a:pPr>
            <a:r>
              <a:rPr lang="en-GB" sz="2000" b="1" dirty="0">
                <a:latin typeface="Arial" panose="020B0604020202020204" pitchFamily="34" charset="0"/>
                <a:cs typeface="Arial" panose="020B0604020202020204" pitchFamily="34" charset="0"/>
              </a:rPr>
              <a:t>5</a:t>
            </a:r>
            <a:r>
              <a:rPr lang="en-GB" sz="2000" dirty="0">
                <a:latin typeface="Arial" panose="020B0604020202020204" pitchFamily="34" charset="0"/>
                <a:cs typeface="Arial" panose="020B0604020202020204" pitchFamily="34" charset="0"/>
              </a:rPr>
              <a:t> Suicide Prevention Fellows</a:t>
            </a:r>
          </a:p>
          <a:p>
            <a:pPr marL="171450" indent="-171450">
              <a:lnSpc>
                <a:spcPct val="150000"/>
              </a:lnSpc>
              <a:buFont typeface="Arial" panose="020B0604020202020204" pitchFamily="34" charset="0"/>
              <a:buChar char="•"/>
            </a:pPr>
            <a:r>
              <a:rPr lang="en-GB" sz="2000" b="1" dirty="0">
                <a:latin typeface="Arial" panose="020B0604020202020204" pitchFamily="34" charset="0"/>
                <a:cs typeface="Arial" panose="020B0604020202020204" pitchFamily="34" charset="0"/>
              </a:rPr>
              <a:t>5</a:t>
            </a:r>
            <a:r>
              <a:rPr lang="en-GB" sz="2000" dirty="0">
                <a:latin typeface="Arial" panose="020B0604020202020204" pitchFamily="34" charset="0"/>
                <a:cs typeface="Arial" panose="020B0604020202020204" pitchFamily="34" charset="0"/>
              </a:rPr>
              <a:t> Climate Change Fellows</a:t>
            </a:r>
          </a:p>
          <a:p>
            <a:pPr marL="171450" indent="-171450">
              <a:lnSpc>
                <a:spcPct val="150000"/>
              </a:lnSpc>
              <a:buFont typeface="Arial" panose="020B0604020202020204" pitchFamily="34" charset="0"/>
              <a:buChar char="•"/>
            </a:pPr>
            <a:r>
              <a:rPr lang="en-GB" sz="2000" b="1" dirty="0">
                <a:latin typeface="Arial" panose="020B0604020202020204" pitchFamily="34" charset="0"/>
                <a:cs typeface="Arial" panose="020B0604020202020204" pitchFamily="34" charset="0"/>
              </a:rPr>
              <a:t>5 </a:t>
            </a:r>
            <a:r>
              <a:rPr lang="en-GB" sz="2000" dirty="0">
                <a:latin typeface="Arial" panose="020B0604020202020204" pitchFamily="34" charset="0"/>
                <a:cs typeface="Arial" panose="020B0604020202020204" pitchFamily="34" charset="0"/>
              </a:rPr>
              <a:t>Antimicrobial Resistance (AMR) Fellows</a:t>
            </a:r>
            <a:endParaRPr lang="en-US" sz="2000" b="1" dirty="0">
              <a:latin typeface="Arial" panose="020B0604020202020204" pitchFamily="34" charset="0"/>
              <a:cs typeface="Arial" panose="020B0604020202020204" pitchFamily="34" charset="0"/>
            </a:endParaRPr>
          </a:p>
          <a:p>
            <a:pPr>
              <a:lnSpc>
                <a:spcPct val="150000"/>
              </a:lnSpc>
            </a:pPr>
            <a:r>
              <a:rPr lang="en-US" sz="2000" b="1" dirty="0">
                <a:latin typeface="Arial" panose="020B0604020202020204" pitchFamily="34" charset="0"/>
                <a:cs typeface="Arial" panose="020B0604020202020204" pitchFamily="34" charset="0"/>
              </a:rPr>
              <a:t>...to our Improving Population Health Fellowships 2025</a:t>
            </a:r>
          </a:p>
        </p:txBody>
      </p:sp>
      <p:pic>
        <p:nvPicPr>
          <p:cNvPr id="14" name="Picture 13" descr="Improving Population Health Fellowship graphic">
            <a:extLst>
              <a:ext uri="{FF2B5EF4-FFF2-40B4-BE49-F238E27FC236}">
                <a16:creationId xmlns:a16="http://schemas.microsoft.com/office/drawing/2014/main" id="{6A6E1E41-2672-22BC-44F7-4473754717D8}"/>
              </a:ext>
            </a:extLst>
          </p:cNvPr>
          <p:cNvPicPr>
            <a:picLocks noChangeAspect="1"/>
          </p:cNvPicPr>
          <p:nvPr/>
        </p:nvPicPr>
        <p:blipFill>
          <a:blip r:embed="rId3"/>
          <a:stretch>
            <a:fillRect/>
          </a:stretch>
        </p:blipFill>
        <p:spPr>
          <a:xfrm>
            <a:off x="8321358" y="5335285"/>
            <a:ext cx="2370453" cy="1283987"/>
          </a:xfrm>
          <a:prstGeom prst="rect">
            <a:avLst/>
          </a:prstGeom>
        </p:spPr>
      </p:pic>
      <p:grpSp>
        <p:nvGrpSpPr>
          <p:cNvPr id="15" name="Group 14" descr="The four logos for each of the Improving Population Health Fellowship Programmes: Health Equity Fellows; Adversity trauma and resilience Fellows; Suicide Prevention Fellows; and Climate change Fellows.">
            <a:extLst>
              <a:ext uri="{FF2B5EF4-FFF2-40B4-BE49-F238E27FC236}">
                <a16:creationId xmlns:a16="http://schemas.microsoft.com/office/drawing/2014/main" id="{9121749F-6355-AF52-1541-2F999C6BC121}"/>
              </a:ext>
            </a:extLst>
          </p:cNvPr>
          <p:cNvGrpSpPr/>
          <p:nvPr/>
        </p:nvGrpSpPr>
        <p:grpSpPr>
          <a:xfrm>
            <a:off x="8321358" y="2"/>
            <a:ext cx="2370455" cy="5199320"/>
            <a:chOff x="7591853" y="885411"/>
            <a:chExt cx="2363360" cy="5629713"/>
          </a:xfrm>
        </p:grpSpPr>
        <p:pic>
          <p:nvPicPr>
            <p:cNvPr id="16" name="Picture 15">
              <a:extLst>
                <a:ext uri="{FF2B5EF4-FFF2-40B4-BE49-F238E27FC236}">
                  <a16:creationId xmlns:a16="http://schemas.microsoft.com/office/drawing/2014/main" id="{FE1E47E5-6BE3-7135-486C-169DC8D73735}"/>
                </a:ext>
              </a:extLst>
            </p:cNvPr>
            <p:cNvPicPr>
              <a:picLocks noChangeAspect="1"/>
            </p:cNvPicPr>
            <p:nvPr/>
          </p:nvPicPr>
          <p:blipFill>
            <a:blip r:embed="rId4"/>
            <a:stretch>
              <a:fillRect/>
            </a:stretch>
          </p:blipFill>
          <p:spPr>
            <a:xfrm>
              <a:off x="7591854" y="2318852"/>
              <a:ext cx="2363359" cy="1329390"/>
            </a:xfrm>
            <a:prstGeom prst="rect">
              <a:avLst/>
            </a:prstGeom>
          </p:spPr>
        </p:pic>
        <p:pic>
          <p:nvPicPr>
            <p:cNvPr id="17" name="Picture 16">
              <a:extLst>
                <a:ext uri="{FF2B5EF4-FFF2-40B4-BE49-F238E27FC236}">
                  <a16:creationId xmlns:a16="http://schemas.microsoft.com/office/drawing/2014/main" id="{7DE41A19-98CC-E597-F4E6-9D11ED16DCBD}"/>
                </a:ext>
              </a:extLst>
            </p:cNvPr>
            <p:cNvPicPr>
              <a:picLocks noChangeAspect="1"/>
            </p:cNvPicPr>
            <p:nvPr/>
          </p:nvPicPr>
          <p:blipFill>
            <a:blip r:embed="rId5"/>
            <a:stretch>
              <a:fillRect/>
            </a:stretch>
          </p:blipFill>
          <p:spPr>
            <a:xfrm>
              <a:off x="7591853" y="5185734"/>
              <a:ext cx="2363359" cy="1329390"/>
            </a:xfrm>
            <a:prstGeom prst="rect">
              <a:avLst/>
            </a:prstGeom>
          </p:spPr>
        </p:pic>
        <p:pic>
          <p:nvPicPr>
            <p:cNvPr id="18" name="Picture 17">
              <a:extLst>
                <a:ext uri="{FF2B5EF4-FFF2-40B4-BE49-F238E27FC236}">
                  <a16:creationId xmlns:a16="http://schemas.microsoft.com/office/drawing/2014/main" id="{B3693CC0-6ADF-C648-E57D-9763F9DC7CBF}"/>
                </a:ext>
              </a:extLst>
            </p:cNvPr>
            <p:cNvPicPr>
              <a:picLocks noChangeAspect="1"/>
            </p:cNvPicPr>
            <p:nvPr/>
          </p:nvPicPr>
          <p:blipFill>
            <a:blip r:embed="rId6"/>
            <a:stretch>
              <a:fillRect/>
            </a:stretch>
          </p:blipFill>
          <p:spPr>
            <a:xfrm>
              <a:off x="7591854" y="885411"/>
              <a:ext cx="2363359" cy="1329390"/>
            </a:xfrm>
            <a:prstGeom prst="rect">
              <a:avLst/>
            </a:prstGeom>
          </p:spPr>
        </p:pic>
        <p:pic>
          <p:nvPicPr>
            <p:cNvPr id="19" name="Picture 18">
              <a:extLst>
                <a:ext uri="{FF2B5EF4-FFF2-40B4-BE49-F238E27FC236}">
                  <a16:creationId xmlns:a16="http://schemas.microsoft.com/office/drawing/2014/main" id="{D674E467-863F-5A42-4A99-E8CB7245D9AD}"/>
                </a:ext>
              </a:extLst>
            </p:cNvPr>
            <p:cNvPicPr>
              <a:picLocks noChangeAspect="1"/>
            </p:cNvPicPr>
            <p:nvPr/>
          </p:nvPicPr>
          <p:blipFill>
            <a:blip r:embed="rId7"/>
            <a:stretch>
              <a:fillRect/>
            </a:stretch>
          </p:blipFill>
          <p:spPr>
            <a:xfrm>
              <a:off x="7591854" y="3752293"/>
              <a:ext cx="2363359" cy="1329390"/>
            </a:xfrm>
            <a:prstGeom prst="rect">
              <a:avLst/>
            </a:prstGeom>
          </p:spPr>
        </p:pic>
      </p:grpSp>
    </p:spTree>
    <p:extLst>
      <p:ext uri="{BB962C8B-B14F-4D97-AF65-F5344CB8AC3E}">
        <p14:creationId xmlns:p14="http://schemas.microsoft.com/office/powerpoint/2010/main" val="107798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772" y="633314"/>
            <a:ext cx="5022512" cy="725586"/>
          </a:xfrm>
        </p:spPr>
        <p:txBody>
          <a:bodyPr/>
          <a:lstStyle/>
          <a:p>
            <a:r>
              <a:rPr lang="en-GB" dirty="0">
                <a:latin typeface="Arial" panose="020B0604020202020204" pitchFamily="34" charset="0"/>
                <a:cs typeface="Arial" panose="020B0604020202020204" pitchFamily="34" charset="0"/>
              </a:rPr>
              <a:t>Timeline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graphicFrame>
        <p:nvGraphicFramePr>
          <p:cNvPr id="6" name="Table 5" descr="Table showing timeline of events for the Improving Population Health Fellowships 2023.">
            <a:extLst>
              <a:ext uri="{FF2B5EF4-FFF2-40B4-BE49-F238E27FC236}">
                <a16:creationId xmlns:a16="http://schemas.microsoft.com/office/drawing/2014/main" id="{ED6F9605-2E68-470E-963A-976E50E6AAC0}"/>
              </a:ext>
            </a:extLst>
          </p:cNvPr>
          <p:cNvGraphicFramePr>
            <a:graphicFrameLocks noGrp="1"/>
          </p:cNvGraphicFramePr>
          <p:nvPr>
            <p:extLst>
              <p:ext uri="{D42A27DB-BD31-4B8C-83A1-F6EECF244321}">
                <p14:modId xmlns:p14="http://schemas.microsoft.com/office/powerpoint/2010/main" val="3173635961"/>
              </p:ext>
            </p:extLst>
          </p:nvPr>
        </p:nvGraphicFramePr>
        <p:xfrm>
          <a:off x="354568" y="1650380"/>
          <a:ext cx="9948381" cy="4378282"/>
        </p:xfrm>
        <a:graphic>
          <a:graphicData uri="http://schemas.openxmlformats.org/drawingml/2006/table">
            <a:tbl>
              <a:tblPr firstRow="1">
                <a:tableStyleId>{5C22544A-7EE6-4342-B048-85BDC9FD1C3A}</a:tableStyleId>
              </a:tblPr>
              <a:tblGrid>
                <a:gridCol w="5546502">
                  <a:extLst>
                    <a:ext uri="{9D8B030D-6E8A-4147-A177-3AD203B41FA5}">
                      <a16:colId xmlns:a16="http://schemas.microsoft.com/office/drawing/2014/main" val="3425490796"/>
                    </a:ext>
                  </a:extLst>
                </a:gridCol>
                <a:gridCol w="4401879">
                  <a:extLst>
                    <a:ext uri="{9D8B030D-6E8A-4147-A177-3AD203B41FA5}">
                      <a16:colId xmlns:a16="http://schemas.microsoft.com/office/drawing/2014/main" val="2865394557"/>
                    </a:ext>
                  </a:extLst>
                </a:gridCol>
              </a:tblGrid>
              <a:tr h="336196">
                <a:tc>
                  <a:txBody>
                    <a:bodyPr/>
                    <a:lstStyle/>
                    <a:p>
                      <a:pPr algn="ctr" fontAlgn="ctr"/>
                      <a:r>
                        <a:rPr lang="en-GB" sz="2000" b="1" i="0" u="none" strike="noStrike" dirty="0">
                          <a:solidFill>
                            <a:schemeClr val="bg1"/>
                          </a:solidFill>
                          <a:effectLst/>
                          <a:latin typeface="Arial" panose="020B0604020202020204" pitchFamily="34" charset="0"/>
                          <a:cs typeface="Arial" panose="020B0604020202020204" pitchFamily="34" charset="0"/>
                        </a:rPr>
                        <a:t>Event</a:t>
                      </a:r>
                    </a:p>
                  </a:txBody>
                  <a:tcPr marL="3520" marR="3520" marT="3520" marB="0" anchor="ctr"/>
                </a:tc>
                <a:tc>
                  <a:txBody>
                    <a:bodyPr/>
                    <a:lstStyle/>
                    <a:p>
                      <a:pPr algn="ctr" fontAlgn="ctr"/>
                      <a:r>
                        <a:rPr lang="en-GB" sz="2000" b="1" i="0" u="none" strike="noStrike" dirty="0">
                          <a:solidFill>
                            <a:schemeClr val="bg1"/>
                          </a:solidFill>
                          <a:effectLst/>
                          <a:latin typeface="Arial" panose="020B0604020202020204" pitchFamily="34" charset="0"/>
                          <a:cs typeface="Arial" panose="020B0604020202020204" pitchFamily="34" charset="0"/>
                        </a:rPr>
                        <a:t>Date</a:t>
                      </a:r>
                    </a:p>
                  </a:txBody>
                  <a:tcPr marL="3520" marR="3520" marT="3520" marB="0" anchor="ctr"/>
                </a:tc>
                <a:extLst>
                  <a:ext uri="{0D108BD9-81ED-4DB2-BD59-A6C34878D82A}">
                    <a16:rowId xmlns:a16="http://schemas.microsoft.com/office/drawing/2014/main" val="2155146317"/>
                  </a:ext>
                </a:extLst>
              </a:tr>
              <a:tr h="500078">
                <a:tc>
                  <a:txBody>
                    <a:bodyPr/>
                    <a:lstStyle/>
                    <a:p>
                      <a:pPr algn="l" fontAlgn="ctr"/>
                      <a:r>
                        <a:rPr lang="en-GB" sz="2000" b="0" i="0" u="none" strike="noStrike" dirty="0">
                          <a:solidFill>
                            <a:srgbClr val="000000"/>
                          </a:solidFill>
                          <a:effectLst/>
                          <a:latin typeface="Arial" panose="020B0604020202020204" pitchFamily="34" charset="0"/>
                          <a:cs typeface="Arial" panose="020B0604020202020204" pitchFamily="34" charset="0"/>
                        </a:rPr>
                        <a:t> Information pack available</a:t>
                      </a:r>
                    </a:p>
                  </a:txBody>
                  <a:tcPr marL="3520" marR="3520" marT="3520" marB="0" anchor="ctr"/>
                </a:tc>
                <a:tc>
                  <a:txBody>
                    <a:bodyPr/>
                    <a:lstStyle/>
                    <a:p>
                      <a:pPr algn="ctr" fontAlgn="ctr"/>
                      <a:r>
                        <a:rPr lang="en-GB" sz="2000" b="0" i="0" u="none" strike="noStrike" dirty="0">
                          <a:solidFill>
                            <a:srgbClr val="000000"/>
                          </a:solidFill>
                          <a:effectLst/>
                          <a:latin typeface="Arial" panose="020B0604020202020204" pitchFamily="34" charset="0"/>
                          <a:cs typeface="Arial" panose="020B0604020202020204" pitchFamily="34" charset="0"/>
                        </a:rPr>
                        <a:t>30 October 2024</a:t>
                      </a:r>
                    </a:p>
                  </a:txBody>
                  <a:tcPr marL="3520" marR="3520" marT="3520" marB="0" anchor="ctr"/>
                </a:tc>
                <a:extLst>
                  <a:ext uri="{0D108BD9-81ED-4DB2-BD59-A6C34878D82A}">
                    <a16:rowId xmlns:a16="http://schemas.microsoft.com/office/drawing/2014/main" val="1604788643"/>
                  </a:ext>
                </a:extLst>
              </a:tr>
              <a:tr h="500078">
                <a:tc>
                  <a:txBody>
                    <a:bodyPr/>
                    <a:lstStyle/>
                    <a:p>
                      <a:pPr algn="l" fontAlgn="ctr"/>
                      <a:r>
                        <a:rPr lang="en-GB" sz="2000" b="1" u="none" strike="noStrike" dirty="0">
                          <a:effectLst/>
                          <a:latin typeface="Arial" panose="020B0604020202020204" pitchFamily="34" charset="0"/>
                          <a:cs typeface="Arial" panose="020B0604020202020204" pitchFamily="34" charset="0"/>
                        </a:rPr>
                        <a:t> Applications open</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u="none" strike="noStrike" dirty="0">
                          <a:effectLst/>
                          <a:latin typeface="Arial" panose="020B0604020202020204" pitchFamily="34" charset="0"/>
                          <a:cs typeface="Arial" panose="020B0604020202020204" pitchFamily="34" charset="0"/>
                        </a:rPr>
                        <a:t>13 November 2024</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3520" marR="3520" marT="3520" marB="0" anchor="ctr"/>
                </a:tc>
                <a:extLst>
                  <a:ext uri="{0D108BD9-81ED-4DB2-BD59-A6C34878D82A}">
                    <a16:rowId xmlns:a16="http://schemas.microsoft.com/office/drawing/2014/main" val="46869357"/>
                  </a:ext>
                </a:extLst>
              </a:tr>
              <a:tr h="500078">
                <a:tc>
                  <a:txBody>
                    <a:bodyPr/>
                    <a:lstStyle/>
                    <a:p>
                      <a:pPr algn="l" fontAlgn="ctr"/>
                      <a:r>
                        <a:rPr lang="en-GB" sz="2000" u="none" strike="noStrike" dirty="0">
                          <a:effectLst/>
                          <a:latin typeface="Arial" panose="020B0604020202020204" pitchFamily="34" charset="0"/>
                          <a:cs typeface="Arial" panose="020B0604020202020204" pitchFamily="34" charset="0"/>
                        </a:rPr>
                        <a:t> Event: first virtual information event</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u="none" strike="noStrike" dirty="0">
                          <a:effectLst/>
                          <a:latin typeface="Arial" panose="020B0604020202020204" pitchFamily="34" charset="0"/>
                          <a:cs typeface="Arial" panose="020B0604020202020204" pitchFamily="34" charset="0"/>
                        </a:rPr>
                        <a:t>November 2024 – date TBC</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3520" marR="3520" marT="3520" marB="0" anchor="ctr"/>
                </a:tc>
                <a:extLst>
                  <a:ext uri="{0D108BD9-81ED-4DB2-BD59-A6C34878D82A}">
                    <a16:rowId xmlns:a16="http://schemas.microsoft.com/office/drawing/2014/main" val="2132111700"/>
                  </a:ext>
                </a:extLst>
              </a:tr>
              <a:tr h="541540">
                <a:tc>
                  <a:txBody>
                    <a:bodyPr/>
                    <a:lstStyle/>
                    <a:p>
                      <a:pPr algn="l" fontAlgn="ctr"/>
                      <a:r>
                        <a:rPr lang="en-GB" sz="2000" u="none" strike="noStrike" dirty="0">
                          <a:effectLst/>
                          <a:latin typeface="Arial" panose="020B0604020202020204" pitchFamily="34" charset="0"/>
                          <a:cs typeface="Arial" panose="020B0604020202020204" pitchFamily="34" charset="0"/>
                        </a:rPr>
                        <a:t> Event: second virtual information event</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i="0" u="none" strike="noStrike" dirty="0">
                          <a:solidFill>
                            <a:srgbClr val="000000"/>
                          </a:solidFill>
                          <a:effectLst/>
                          <a:latin typeface="Arial" panose="020B0604020202020204" pitchFamily="34" charset="0"/>
                          <a:cs typeface="Arial" panose="020B0604020202020204" pitchFamily="34" charset="0"/>
                        </a:rPr>
                        <a:t>December 2024 – date TBC</a:t>
                      </a:r>
                    </a:p>
                  </a:txBody>
                  <a:tcPr marL="3520" marR="3520" marT="3520" marB="0" anchor="ctr"/>
                </a:tc>
                <a:extLst>
                  <a:ext uri="{0D108BD9-81ED-4DB2-BD59-A6C34878D82A}">
                    <a16:rowId xmlns:a16="http://schemas.microsoft.com/office/drawing/2014/main" val="1712437408"/>
                  </a:ext>
                </a:extLst>
              </a:tr>
              <a:tr h="500078">
                <a:tc>
                  <a:txBody>
                    <a:bodyPr/>
                    <a:lstStyle/>
                    <a:p>
                      <a:pPr algn="l" fontAlgn="ctr"/>
                      <a:r>
                        <a:rPr lang="en-GB" sz="2000" b="1" u="none" strike="noStrike" dirty="0">
                          <a:effectLst/>
                          <a:latin typeface="Arial" panose="020B0604020202020204" pitchFamily="34" charset="0"/>
                          <a:cs typeface="Arial" panose="020B0604020202020204" pitchFamily="34" charset="0"/>
                        </a:rPr>
                        <a:t> Applications close</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i="0" u="none" strike="noStrike" dirty="0">
                          <a:solidFill>
                            <a:srgbClr val="000000"/>
                          </a:solidFill>
                          <a:effectLst/>
                          <a:latin typeface="Arial" panose="020B0604020202020204" pitchFamily="34" charset="0"/>
                          <a:cs typeface="Arial" panose="020B0604020202020204" pitchFamily="34" charset="0"/>
                        </a:rPr>
                        <a:t>24 January 2025</a:t>
                      </a:r>
                    </a:p>
                  </a:txBody>
                  <a:tcPr marL="3520" marR="3520" marT="3520" marB="0" anchor="ctr"/>
                </a:tc>
                <a:extLst>
                  <a:ext uri="{0D108BD9-81ED-4DB2-BD59-A6C34878D82A}">
                    <a16:rowId xmlns:a16="http://schemas.microsoft.com/office/drawing/2014/main" val="1245282841"/>
                  </a:ext>
                </a:extLst>
              </a:tr>
              <a:tr h="500078">
                <a:tc>
                  <a:txBody>
                    <a:bodyPr/>
                    <a:lstStyle/>
                    <a:p>
                      <a:pPr algn="l" fontAlgn="ctr"/>
                      <a:r>
                        <a:rPr lang="en-GB" sz="2000" u="none" strike="noStrike" dirty="0">
                          <a:effectLst/>
                          <a:latin typeface="Arial" panose="020B0604020202020204" pitchFamily="34" charset="0"/>
                          <a:cs typeface="Arial" panose="020B0604020202020204" pitchFamily="34" charset="0"/>
                        </a:rPr>
                        <a:t> Recruitment Panel</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i="0" u="none" strike="noStrike" dirty="0">
                          <a:solidFill>
                            <a:srgbClr val="000000"/>
                          </a:solidFill>
                          <a:effectLst/>
                          <a:latin typeface="Arial" panose="020B0604020202020204" pitchFamily="34" charset="0"/>
                          <a:cs typeface="Arial" panose="020B0604020202020204" pitchFamily="34" charset="0"/>
                        </a:rPr>
                        <a:t>27-29 January 2025</a:t>
                      </a:r>
                    </a:p>
                  </a:txBody>
                  <a:tcPr marL="3520" marR="3520" marT="3520" marB="0" anchor="ctr"/>
                </a:tc>
                <a:extLst>
                  <a:ext uri="{0D108BD9-81ED-4DB2-BD59-A6C34878D82A}">
                    <a16:rowId xmlns:a16="http://schemas.microsoft.com/office/drawing/2014/main" val="41738890"/>
                  </a:ext>
                </a:extLst>
              </a:tr>
              <a:tr h="500078">
                <a:tc>
                  <a:txBody>
                    <a:bodyPr/>
                    <a:lstStyle/>
                    <a:p>
                      <a:pPr algn="l" fontAlgn="ctr"/>
                      <a:r>
                        <a:rPr lang="en-GB" sz="2000" u="none" strike="noStrike" dirty="0">
                          <a:effectLst/>
                          <a:latin typeface="Arial" panose="020B0604020202020204" pitchFamily="34" charset="0"/>
                          <a:cs typeface="Arial" panose="020B0604020202020204" pitchFamily="34" charset="0"/>
                        </a:rPr>
                        <a:t> Notify applicants of outcome</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i="0" u="none" strike="noStrike" dirty="0">
                          <a:solidFill>
                            <a:srgbClr val="000000"/>
                          </a:solidFill>
                          <a:effectLst/>
                          <a:latin typeface="Arial" panose="020B0604020202020204" pitchFamily="34" charset="0"/>
                          <a:cs typeface="Arial" panose="020B0604020202020204" pitchFamily="34" charset="0"/>
                        </a:rPr>
                        <a:t>31 January 2025</a:t>
                      </a:r>
                    </a:p>
                  </a:txBody>
                  <a:tcPr marL="3520" marR="3520" marT="3520" marB="0" anchor="ctr"/>
                </a:tc>
                <a:extLst>
                  <a:ext uri="{0D108BD9-81ED-4DB2-BD59-A6C34878D82A}">
                    <a16:rowId xmlns:a16="http://schemas.microsoft.com/office/drawing/2014/main" val="1972167964"/>
                  </a:ext>
                </a:extLst>
              </a:tr>
              <a:tr h="500078">
                <a:tc>
                  <a:txBody>
                    <a:bodyPr/>
                    <a:lstStyle/>
                    <a:p>
                      <a:pPr algn="l" fontAlgn="ctr"/>
                      <a:r>
                        <a:rPr lang="en-GB" sz="2000" u="none" strike="noStrike" dirty="0">
                          <a:effectLst/>
                          <a:latin typeface="Arial" panose="020B0604020202020204" pitchFamily="34" charset="0"/>
                          <a:cs typeface="Arial" panose="020B0604020202020204" pitchFamily="34" charset="0"/>
                        </a:rPr>
                        <a:t> Fellowship start date</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i="0" u="none" strike="noStrike" dirty="0">
                          <a:solidFill>
                            <a:srgbClr val="000000"/>
                          </a:solidFill>
                          <a:effectLst/>
                          <a:latin typeface="Arial" panose="020B0604020202020204" pitchFamily="34" charset="0"/>
                          <a:cs typeface="Arial" panose="020B0604020202020204" pitchFamily="34" charset="0"/>
                        </a:rPr>
                        <a:t>1</a:t>
                      </a:r>
                      <a:r>
                        <a:rPr lang="en-GB" sz="2000" b="0" i="0" u="none" strike="noStrike" baseline="30000" dirty="0">
                          <a:solidFill>
                            <a:srgbClr val="000000"/>
                          </a:solidFill>
                          <a:effectLst/>
                          <a:latin typeface="Arial" panose="020B0604020202020204" pitchFamily="34" charset="0"/>
                          <a:cs typeface="Arial" panose="020B0604020202020204" pitchFamily="34" charset="0"/>
                        </a:rPr>
                        <a:t>st</a:t>
                      </a:r>
                      <a:r>
                        <a:rPr lang="en-GB" sz="2000" b="0" i="0" u="none" strike="noStrike" dirty="0">
                          <a:solidFill>
                            <a:srgbClr val="000000"/>
                          </a:solidFill>
                          <a:effectLst/>
                          <a:latin typeface="Arial" panose="020B0604020202020204" pitchFamily="34" charset="0"/>
                          <a:cs typeface="Arial" panose="020B0604020202020204" pitchFamily="34" charset="0"/>
                        </a:rPr>
                        <a:t> April 2025</a:t>
                      </a:r>
                    </a:p>
                  </a:txBody>
                  <a:tcPr marL="3520" marR="3520" marT="3520" marB="0" anchor="ctr"/>
                </a:tc>
                <a:extLst>
                  <a:ext uri="{0D108BD9-81ED-4DB2-BD59-A6C34878D82A}">
                    <a16:rowId xmlns:a16="http://schemas.microsoft.com/office/drawing/2014/main" val="1052709084"/>
                  </a:ext>
                </a:extLst>
              </a:tr>
            </a:tbl>
          </a:graphicData>
        </a:graphic>
      </p:graphicFrame>
    </p:spTree>
    <p:extLst>
      <p:ext uri="{BB962C8B-B14F-4D97-AF65-F5344CB8AC3E}">
        <p14:creationId xmlns:p14="http://schemas.microsoft.com/office/powerpoint/2010/main" val="272152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Fellowship expectations:</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1887541"/>
            <a:ext cx="9539890" cy="4471665"/>
          </a:xfrm>
        </p:spPr>
        <p:txBody>
          <a:bodyPr/>
          <a:lstStyle/>
          <a:p>
            <a:r>
              <a:rPr lang="en-GB" sz="1800" dirty="0">
                <a:latin typeface="Arial" panose="020B0604020202020204" pitchFamily="34" charset="0"/>
                <a:cs typeface="Arial" panose="020B0604020202020204" pitchFamily="34" charset="0"/>
              </a:rPr>
              <a:t>The Improving Population Health Fellowships will run between 1 April  2025 and 31 March 2026. </a:t>
            </a:r>
          </a:p>
          <a:p>
            <a:pPr marL="285750" indent="-285750">
              <a:spcAft>
                <a:spcPts val="600"/>
              </a:spcAft>
              <a:buFont typeface="Arial" panose="020B0604020202020204" pitchFamily="34" charset="0"/>
              <a:buChar char="•"/>
            </a:pPr>
            <a:r>
              <a:rPr lang="en-GB" sz="1800" dirty="0">
                <a:latin typeface="Arial" panose="020B0604020202020204" pitchFamily="34" charset="0"/>
                <a:cs typeface="Arial" panose="020B0604020202020204" pitchFamily="34" charset="0"/>
              </a:rPr>
              <a:t>Fellows will be expected to dedicate one day a week of their time to attend training and work on a fellowship project </a:t>
            </a:r>
          </a:p>
          <a:p>
            <a:pPr marL="285750" indent="-285750">
              <a:spcAft>
                <a:spcPts val="600"/>
              </a:spcAft>
              <a:buFont typeface="Arial" panose="020B0604020202020204" pitchFamily="34" charset="0"/>
              <a:buChar char="•"/>
            </a:pPr>
            <a:r>
              <a:rPr lang="en-GB" sz="1800" dirty="0">
                <a:latin typeface="Arial" panose="020B0604020202020204" pitchFamily="34" charset="0"/>
                <a:cs typeface="Arial" panose="020B0604020202020204" pitchFamily="34" charset="0"/>
              </a:rPr>
              <a:t>Projects will be bespoke to the Fellowship themes, criteria and a list of potential projects will be provided</a:t>
            </a:r>
          </a:p>
          <a:p>
            <a:pPr marL="285750" indent="-285750">
              <a:spcAft>
                <a:spcPts val="600"/>
              </a:spcAft>
              <a:buFont typeface="Arial" panose="020B0604020202020204" pitchFamily="34" charset="0"/>
              <a:buChar char="•"/>
            </a:pPr>
            <a:r>
              <a:rPr lang="en-GB" sz="1800" dirty="0">
                <a:latin typeface="Arial" panose="020B0604020202020204" pitchFamily="34" charset="0"/>
                <a:cs typeface="Arial" panose="020B0604020202020204" pitchFamily="34" charset="0"/>
              </a:rPr>
              <a:t>Projects could be delivered in the applicant’s usual place of work or contribute to wider joined up or system approaches taking place across the area. Submission of an interim and final report is required as part of the programme </a:t>
            </a:r>
          </a:p>
          <a:p>
            <a:pPr marL="285750" indent="-285750">
              <a:spcAft>
                <a:spcPts val="600"/>
              </a:spcAft>
              <a:buFont typeface="Arial" panose="020B0604020202020204" pitchFamily="34" charset="0"/>
              <a:buChar char="•"/>
            </a:pPr>
            <a:r>
              <a:rPr lang="en-GB" sz="1800" dirty="0">
                <a:latin typeface="Arial" panose="020B0604020202020204" pitchFamily="34" charset="0"/>
                <a:cs typeface="Arial" panose="020B0604020202020204" pitchFamily="34" charset="0"/>
              </a:rPr>
              <a:t>Meetings and trainings may be face to face at a central location or virtually over MS Teams. Fellows are expected to attend all meetings and trainings and therefore fellows must be able to travel to meetings and will also require a device and an internet connection.</a:t>
            </a:r>
          </a:p>
        </p:txBody>
      </p:sp>
      <p:pic>
        <p:nvPicPr>
          <p:cNvPr id="6" name="Picture 5" descr="Improving Population Health Fellowship graphic">
            <a:extLst>
              <a:ext uri="{FF2B5EF4-FFF2-40B4-BE49-F238E27FC236}">
                <a16:creationId xmlns:a16="http://schemas.microsoft.com/office/drawing/2014/main" id="{17D06CD9-2E6E-5D26-4D9F-B7C2E7A2D9CF}"/>
              </a:ext>
            </a:extLst>
          </p:cNvPr>
          <p:cNvPicPr>
            <a:picLocks noChangeAspect="1"/>
          </p:cNvPicPr>
          <p:nvPr/>
        </p:nvPicPr>
        <p:blipFill>
          <a:blip r:embed="rId2"/>
          <a:stretch>
            <a:fillRect/>
          </a:stretch>
        </p:blipFill>
        <p:spPr>
          <a:xfrm>
            <a:off x="6709410" y="154681"/>
            <a:ext cx="3695595" cy="1557162"/>
          </a:xfrm>
          <a:prstGeom prst="rect">
            <a:avLst/>
          </a:prstGeom>
        </p:spPr>
      </p:pic>
    </p:spTree>
    <p:extLst>
      <p:ext uri="{BB962C8B-B14F-4D97-AF65-F5344CB8AC3E}">
        <p14:creationId xmlns:p14="http://schemas.microsoft.com/office/powerpoint/2010/main" val="2381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Benefits for organisations…</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1877774"/>
            <a:ext cx="9343066" cy="4691318"/>
          </a:xfrm>
        </p:spPr>
        <p:txBody>
          <a:bodyPr/>
          <a:lstStyle/>
          <a:p>
            <a:pPr algn="l"/>
            <a:r>
              <a:rPr lang="en-GB" sz="1400" b="1" i="0" dirty="0">
                <a:effectLst/>
                <a:latin typeface="Arial" panose="020B0604020202020204" pitchFamily="34" charset="0"/>
                <a:cs typeface="Arial" panose="020B0604020202020204" pitchFamily="34" charset="0"/>
              </a:rPr>
              <a:t>Fellowships will:</a:t>
            </a:r>
          </a:p>
          <a:p>
            <a:pPr marL="285750" indent="-285750" algn="l">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Provide the opportunity to change behaviour, empower employees, and build authentic relationships with networks and partners across West Yorkshire</a:t>
            </a:r>
          </a:p>
          <a:p>
            <a:pPr marL="285750" indent="-285750">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Support professional and personal development, with no cost to the fellows organisation/employer</a:t>
            </a:r>
          </a:p>
          <a:p>
            <a:pPr marL="285750" indent="-285750">
              <a:buFont typeface="Arial" panose="020B0604020202020204" pitchFamily="34" charset="0"/>
              <a:buChar char="•"/>
            </a:pPr>
            <a:r>
              <a:rPr lang="en-GB" sz="1400" dirty="0">
                <a:solidFill>
                  <a:srgbClr val="333333"/>
                </a:solidFill>
                <a:latin typeface="Arial" panose="020B0604020202020204" pitchFamily="34" charset="0"/>
                <a:cs typeface="Arial" panose="020B0604020202020204" pitchFamily="34" charset="0"/>
              </a:rPr>
              <a:t>M</a:t>
            </a:r>
            <a:r>
              <a:rPr lang="en-GB" sz="1400" b="0" i="0" dirty="0">
                <a:solidFill>
                  <a:srgbClr val="333333"/>
                </a:solidFill>
                <a:effectLst/>
                <a:latin typeface="Arial" panose="020B0604020202020204" pitchFamily="34" charset="0"/>
                <a:cs typeface="Arial" panose="020B0604020202020204" pitchFamily="34" charset="0"/>
              </a:rPr>
              <a:t>eet the shifting needs of employees </a:t>
            </a:r>
            <a:r>
              <a:rPr lang="en-GB" sz="1400" dirty="0">
                <a:solidFill>
                  <a:srgbClr val="333333"/>
                </a:solidFill>
                <a:latin typeface="Arial" panose="020B0604020202020204" pitchFamily="34" charset="0"/>
                <a:cs typeface="Arial" panose="020B0604020202020204" pitchFamily="34" charset="0"/>
              </a:rPr>
              <a:t>, organisations and communities/populations </a:t>
            </a:r>
            <a:r>
              <a:rPr lang="en-GB" sz="1400" b="0" i="0" dirty="0">
                <a:solidFill>
                  <a:srgbClr val="333333"/>
                </a:solidFill>
                <a:effectLst/>
                <a:latin typeface="Arial" panose="020B0604020202020204" pitchFamily="34" charset="0"/>
                <a:cs typeface="Arial" panose="020B0604020202020204" pitchFamily="34" charset="0"/>
              </a:rPr>
              <a:t>they serve</a:t>
            </a:r>
          </a:p>
          <a:p>
            <a:pPr marL="285750" indent="-285750">
              <a:buFont typeface="Arial" panose="020B0604020202020204" pitchFamily="34" charset="0"/>
              <a:buChar char="•"/>
            </a:pPr>
            <a:r>
              <a:rPr lang="en-GB" sz="1400" dirty="0">
                <a:solidFill>
                  <a:srgbClr val="202124"/>
                </a:solidFill>
                <a:latin typeface="Arial" panose="020B0604020202020204" pitchFamily="34" charset="0"/>
                <a:cs typeface="Arial" panose="020B0604020202020204" pitchFamily="34" charset="0"/>
              </a:rPr>
              <a:t>G</a:t>
            </a:r>
            <a:r>
              <a:rPr lang="en-GB" sz="1400" i="0" dirty="0">
                <a:solidFill>
                  <a:srgbClr val="202124"/>
                </a:solidFill>
                <a:effectLst/>
                <a:latin typeface="Arial" panose="020B0604020202020204" pitchFamily="34" charset="0"/>
                <a:cs typeface="Arial" panose="020B0604020202020204" pitchFamily="34" charset="0"/>
              </a:rPr>
              <a:t>ive employees the confidence, insights, and motivation to expand or extend their work</a:t>
            </a:r>
            <a:endParaRPr lang="en-GB" sz="1400" b="0" i="0" dirty="0">
              <a:effectLst/>
              <a:latin typeface="Arial" panose="020B0604020202020204" pitchFamily="34" charset="0"/>
              <a:cs typeface="Arial" panose="020B0604020202020204" pitchFamily="34" charset="0"/>
            </a:endParaRPr>
          </a:p>
          <a:p>
            <a:pPr algn="l"/>
            <a:r>
              <a:rPr lang="en-GB" sz="1400" b="1" i="0" dirty="0">
                <a:effectLst/>
                <a:latin typeface="Arial" panose="020B0604020202020204" pitchFamily="34" charset="0"/>
                <a:cs typeface="Arial" panose="020B0604020202020204" pitchFamily="34" charset="0"/>
              </a:rPr>
              <a:t>Fellows will:</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G</a:t>
            </a:r>
            <a:r>
              <a:rPr lang="en-GB" sz="1400" b="0" i="0" dirty="0">
                <a:effectLst/>
                <a:latin typeface="Arial" panose="020B0604020202020204" pitchFamily="34" charset="0"/>
                <a:cs typeface="Arial" panose="020B0604020202020204" pitchFamily="34" charset="0"/>
              </a:rPr>
              <a:t>ain valuable exposure and experience while learning under the guidance of mentors and experts</a:t>
            </a:r>
          </a:p>
          <a:p>
            <a:pPr marL="285750" indent="-285750" algn="l">
              <a:buFont typeface="Arial" panose="020B0604020202020204" pitchFamily="34" charset="0"/>
              <a:buChar char="•"/>
            </a:pPr>
            <a:r>
              <a:rPr lang="en-GB" sz="1400" b="0" i="0" dirty="0">
                <a:solidFill>
                  <a:srgbClr val="050505"/>
                </a:solidFill>
                <a:effectLst/>
                <a:latin typeface="Arial" panose="020B0604020202020204" pitchFamily="34" charset="0"/>
                <a:cs typeface="Arial" panose="020B0604020202020204" pitchFamily="34" charset="0"/>
              </a:rPr>
              <a:t>Receive guidance, institutional support, and professional development to the fellow</a:t>
            </a:r>
          </a:p>
          <a:p>
            <a:pPr marL="285750" indent="-285750">
              <a:buFont typeface="Arial" panose="020B0604020202020204" pitchFamily="34" charset="0"/>
              <a:buChar char="•"/>
            </a:pPr>
            <a:r>
              <a:rPr lang="en-GB" sz="1400" dirty="0">
                <a:solidFill>
                  <a:srgbClr val="050505"/>
                </a:solidFill>
                <a:latin typeface="Arial" panose="020B0604020202020204" pitchFamily="34" charset="0"/>
                <a:cs typeface="Arial" panose="020B0604020202020204" pitchFamily="34" charset="0"/>
              </a:rPr>
              <a:t>G</a:t>
            </a:r>
            <a:r>
              <a:rPr lang="en-GB" sz="1400" b="0" i="0" dirty="0">
                <a:solidFill>
                  <a:srgbClr val="050505"/>
                </a:solidFill>
                <a:effectLst/>
                <a:latin typeface="Arial" panose="020B0604020202020204" pitchFamily="34" charset="0"/>
                <a:cs typeface="Arial" panose="020B0604020202020204" pitchFamily="34" charset="0"/>
              </a:rPr>
              <a:t>ain practical knowledge through experiential learning</a:t>
            </a:r>
          </a:p>
          <a:p>
            <a:pPr marL="285750" indent="-285750">
              <a:buFont typeface="Arial" panose="020B0604020202020204" pitchFamily="34" charset="0"/>
              <a:buChar char="•"/>
            </a:pPr>
            <a:r>
              <a:rPr lang="en-GB" sz="1400" b="0" i="0" dirty="0">
                <a:solidFill>
                  <a:srgbClr val="050505"/>
                </a:solidFill>
                <a:effectLst/>
                <a:latin typeface="Arial" panose="020B0604020202020204" pitchFamily="34" charset="0"/>
                <a:cs typeface="Arial" panose="020B0604020202020204" pitchFamily="34" charset="0"/>
              </a:rPr>
              <a:t>Be a champion within the organisation to support development in their chosen speciality</a:t>
            </a:r>
          </a:p>
          <a:p>
            <a:pPr algn="l"/>
            <a:r>
              <a:rPr lang="en-GB" sz="1400" b="1" dirty="0">
                <a:solidFill>
                  <a:srgbClr val="050505"/>
                </a:solidFill>
                <a:latin typeface="Arial" panose="020B0604020202020204" pitchFamily="34" charset="0"/>
                <a:cs typeface="Arial" panose="020B0604020202020204" pitchFamily="34" charset="0"/>
              </a:rPr>
              <a:t>F</a:t>
            </a:r>
            <a:r>
              <a:rPr lang="en-GB" sz="1400" b="1" i="0" dirty="0">
                <a:solidFill>
                  <a:srgbClr val="050505"/>
                </a:solidFill>
                <a:effectLst/>
                <a:latin typeface="Arial" panose="020B0604020202020204" pitchFamily="34" charset="0"/>
                <a:cs typeface="Arial" panose="020B0604020202020204" pitchFamily="34" charset="0"/>
              </a:rPr>
              <a:t>ellows will bring back to the organisations:</a:t>
            </a:r>
          </a:p>
          <a:p>
            <a:pPr marL="285750" indent="-285750" algn="l">
              <a:buFont typeface="Arial" panose="020B0604020202020204" pitchFamily="34" charset="0"/>
              <a:buChar char="•"/>
            </a:pPr>
            <a:r>
              <a:rPr lang="en-GB" sz="1400" dirty="0">
                <a:solidFill>
                  <a:srgbClr val="050505"/>
                </a:solidFill>
                <a:latin typeface="Arial" panose="020B0604020202020204" pitchFamily="34" charset="0"/>
                <a:cs typeface="Arial" panose="020B0604020202020204" pitchFamily="34" charset="0"/>
              </a:rPr>
              <a:t>N</a:t>
            </a:r>
            <a:r>
              <a:rPr lang="en-GB" sz="1400" b="0" i="0" dirty="0">
                <a:solidFill>
                  <a:srgbClr val="050505"/>
                </a:solidFill>
                <a:effectLst/>
                <a:latin typeface="Arial" panose="020B0604020202020204" pitchFamily="34" charset="0"/>
                <a:cs typeface="Arial" panose="020B0604020202020204" pitchFamily="34" charset="0"/>
              </a:rPr>
              <a:t>ew ideas, tactics, and perspectives </a:t>
            </a:r>
          </a:p>
          <a:p>
            <a:pPr marL="285750" indent="-285750" algn="l">
              <a:buFont typeface="Arial" panose="020B0604020202020204" pitchFamily="34" charset="0"/>
              <a:buChar char="•"/>
            </a:pPr>
            <a:r>
              <a:rPr lang="en-GB" sz="1400" b="0" i="0" dirty="0">
                <a:solidFill>
                  <a:srgbClr val="050505"/>
                </a:solidFill>
                <a:effectLst/>
                <a:latin typeface="Arial" panose="020B0604020202020204" pitchFamily="34" charset="0"/>
                <a:cs typeface="Arial" panose="020B0604020202020204" pitchFamily="34" charset="0"/>
              </a:rPr>
              <a:t>Taking part in social responsibility and community engagement</a:t>
            </a:r>
          </a:p>
          <a:p>
            <a:pPr marL="285750" indent="-285750" algn="l">
              <a:buFont typeface="Arial" panose="020B0604020202020204" pitchFamily="34" charset="0"/>
              <a:buChar char="•"/>
            </a:pPr>
            <a:r>
              <a:rPr lang="en-GB" sz="1400" b="0" i="0" dirty="0">
                <a:solidFill>
                  <a:srgbClr val="050505"/>
                </a:solidFill>
                <a:effectLst/>
                <a:latin typeface="Arial" panose="020B0604020202020204" pitchFamily="34" charset="0"/>
                <a:cs typeface="Arial" panose="020B0604020202020204" pitchFamily="34" charset="0"/>
              </a:rPr>
              <a:t>Contribution to the future success of the organisation in a given field</a:t>
            </a:r>
          </a:p>
        </p:txBody>
      </p:sp>
      <p:pic>
        <p:nvPicPr>
          <p:cNvPr id="3" name="Picture 2" descr="Improving Population Health Fellowship graphic">
            <a:extLst>
              <a:ext uri="{FF2B5EF4-FFF2-40B4-BE49-F238E27FC236}">
                <a16:creationId xmlns:a16="http://schemas.microsoft.com/office/drawing/2014/main" id="{33A5290B-9BAB-7646-1F6D-B3035C2C188A}"/>
              </a:ext>
            </a:extLst>
          </p:cNvPr>
          <p:cNvPicPr>
            <a:picLocks noChangeAspect="1"/>
          </p:cNvPicPr>
          <p:nvPr/>
        </p:nvPicPr>
        <p:blipFill>
          <a:blip r:embed="rId2"/>
          <a:stretch>
            <a:fillRect/>
          </a:stretch>
        </p:blipFill>
        <p:spPr>
          <a:xfrm>
            <a:off x="6715098" y="154681"/>
            <a:ext cx="3695595" cy="1557162"/>
          </a:xfrm>
          <a:prstGeom prst="rect">
            <a:avLst/>
          </a:prstGeom>
        </p:spPr>
      </p:pic>
    </p:spTree>
    <p:extLst>
      <p:ext uri="{BB962C8B-B14F-4D97-AF65-F5344CB8AC3E}">
        <p14:creationId xmlns:p14="http://schemas.microsoft.com/office/powerpoint/2010/main" val="105021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Benefits of being a fellow…</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2029522"/>
            <a:ext cx="9374964" cy="4329685"/>
          </a:xfrm>
        </p:spPr>
        <p:txBody>
          <a:bodyPr/>
          <a:lstStyle/>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Enhance knowledge, skills, and capability by delivering a fellowship project in your chosen specialism</a:t>
            </a: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Mentor support throughout your fellowship journey e.g., embedding learning and developing relationships across West Yorkshire</a:t>
            </a: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Free Foundation Programme in Public Health training delivered by Health Education England and University of Leeds </a:t>
            </a: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Bespoke training in your chosen area with access to materials and educational opportunities</a:t>
            </a: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Expand your professional networks through engagement with other fellows</a:t>
            </a: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Access to the Improving Population Health Programmes of work in West Yorkshire e.g., Health Inequalities Academy and Network, Adversity Trauma and Resilience (ATR) Programme,  Suicide Prevention Programme, Climate Change Programme, Prevention Programme and Antimicrobial Resistance (AMR) Programme.</a:t>
            </a: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Build relationships with our five places (Bradford District and Craven, Calderdale, Kirklees, Leeds and Wakefield)</a:t>
            </a: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Exposure to experts, programmes and organisations pioneering positive change</a:t>
            </a:r>
          </a:p>
          <a:p>
            <a:pPr marL="28575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Publication of fellowship projects on our website and partner websites </a:t>
            </a:r>
          </a:p>
        </p:txBody>
      </p:sp>
      <p:pic>
        <p:nvPicPr>
          <p:cNvPr id="3" name="Picture 2" descr="Improving Population Health Fellowship graphic">
            <a:extLst>
              <a:ext uri="{FF2B5EF4-FFF2-40B4-BE49-F238E27FC236}">
                <a16:creationId xmlns:a16="http://schemas.microsoft.com/office/drawing/2014/main" id="{41D7DA60-4780-9D75-4976-2DFE9C8F1A52}"/>
              </a:ext>
            </a:extLst>
          </p:cNvPr>
          <p:cNvPicPr>
            <a:picLocks noChangeAspect="1"/>
          </p:cNvPicPr>
          <p:nvPr/>
        </p:nvPicPr>
        <p:blipFill>
          <a:blip r:embed="rId2"/>
          <a:stretch>
            <a:fillRect/>
          </a:stretch>
        </p:blipFill>
        <p:spPr>
          <a:xfrm>
            <a:off x="6715098" y="154681"/>
            <a:ext cx="3695595" cy="1557162"/>
          </a:xfrm>
          <a:prstGeom prst="rect">
            <a:avLst/>
          </a:prstGeom>
        </p:spPr>
      </p:pic>
    </p:spTree>
    <p:extLst>
      <p:ext uri="{BB962C8B-B14F-4D97-AF65-F5344CB8AC3E}">
        <p14:creationId xmlns:p14="http://schemas.microsoft.com/office/powerpoint/2010/main" val="122657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sp>
        <p:nvSpPr>
          <p:cNvPr id="2" name="Title 1"/>
          <p:cNvSpPr>
            <a:spLocks noGrp="1"/>
          </p:cNvSpPr>
          <p:nvPr>
            <p:ph type="ctrTitle"/>
          </p:nvPr>
        </p:nvSpPr>
        <p:spPr>
          <a:xfrm>
            <a:off x="407663" y="351449"/>
            <a:ext cx="6990664" cy="725586"/>
          </a:xfrm>
        </p:spPr>
        <p:txBody>
          <a:bodyPr>
            <a:normAutofit fontScale="90000"/>
          </a:bodyPr>
          <a:lstStyle/>
          <a:p>
            <a:r>
              <a:rPr lang="en-GB" b="1" dirty="0">
                <a:latin typeface="Arial" panose="020B0604020202020204" pitchFamily="34" charset="0"/>
                <a:cs typeface="Arial" panose="020B0604020202020204" pitchFamily="34" charset="0"/>
              </a:rPr>
              <a:t>Health Equity </a:t>
            </a:r>
            <a:r>
              <a:rPr lang="en-GB" dirty="0">
                <a:latin typeface="Arial" panose="020B0604020202020204" pitchFamily="34" charset="0"/>
                <a:cs typeface="Arial" panose="020B0604020202020204" pitchFamily="34" charset="0"/>
              </a:rPr>
              <a:t>Fellows 2025</a:t>
            </a:r>
          </a:p>
        </p:txBody>
      </p:sp>
      <p:sp>
        <p:nvSpPr>
          <p:cNvPr id="3" name="Subtitle 2"/>
          <p:cNvSpPr>
            <a:spLocks noGrp="1"/>
          </p:cNvSpPr>
          <p:nvPr>
            <p:ph type="subTitle" idx="1"/>
          </p:nvPr>
        </p:nvSpPr>
        <p:spPr>
          <a:xfrm>
            <a:off x="557561" y="2985493"/>
            <a:ext cx="9344722" cy="3166607"/>
          </a:xfrm>
        </p:spPr>
        <p:txBody>
          <a:bodyPr>
            <a:normAutofit/>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Equity Fellows are part of the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West Yorkshire Health and Care Partnership Health Inequalities Academy</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working towards the ambition to equip all staff with an understanding of the individual and collective action we can take to create a more equitable health and care system.</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set strategic ambitions to reduce health inequalities. The need for these ambitions has been reinforced by health inequalities made worse by the COVID-19 pandemic and the recent cost of living challenges faced by our population.</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Addressing health inequalities requires a whole system approach from strategic planning and leadership to community level service delivery.  This fellowship programme seeks to develop colleagues across West Yorkshire who understand the foundations of health inequity and have the knowledge, skills, and courage to build more equitable organisations and communities.</a:t>
            </a:r>
          </a:p>
        </p:txBody>
      </p:sp>
      <p:graphicFrame>
        <p:nvGraphicFramePr>
          <p:cNvPr id="5" name="Table 4">
            <a:extLst>
              <a:ext uri="{FF2B5EF4-FFF2-40B4-BE49-F238E27FC236}">
                <a16:creationId xmlns:a16="http://schemas.microsoft.com/office/drawing/2014/main" id="{0EBC4277-5BC3-411B-AB3B-6CACE85E3C4A}"/>
              </a:ext>
            </a:extLst>
          </p:cNvPr>
          <p:cNvGraphicFramePr>
            <a:graphicFrameLocks noGrp="1"/>
          </p:cNvGraphicFramePr>
          <p:nvPr>
            <p:extLst>
              <p:ext uri="{D42A27DB-BD31-4B8C-83A1-F6EECF244321}">
                <p14:modId xmlns:p14="http://schemas.microsoft.com/office/powerpoint/2010/main" val="1844112708"/>
              </p:ext>
            </p:extLst>
          </p:nvPr>
        </p:nvGraphicFramePr>
        <p:xfrm>
          <a:off x="557561" y="1233154"/>
          <a:ext cx="6311072" cy="1454627"/>
        </p:xfrm>
        <a:graphic>
          <a:graphicData uri="http://schemas.openxmlformats.org/drawingml/2006/table">
            <a:tbl>
              <a:tblPr firstRow="1" firstCol="1" bandRow="1"/>
              <a:tblGrid>
                <a:gridCol w="6311072">
                  <a:extLst>
                    <a:ext uri="{9D8B030D-6E8A-4147-A177-3AD203B41FA5}">
                      <a16:colId xmlns:a16="http://schemas.microsoft.com/office/drawing/2014/main" val="3909089036"/>
                    </a:ext>
                  </a:extLst>
                </a:gridCol>
              </a:tblGrid>
              <a:tr h="343569">
                <a:tc>
                  <a:txBody>
                    <a:bodyPr/>
                    <a:lstStyle/>
                    <a:p>
                      <a:pPr algn="l">
                        <a:lnSpc>
                          <a:spcPct val="115000"/>
                        </a:lnSpc>
                        <a:spcAft>
                          <a:spcPts val="1000"/>
                        </a:spcAft>
                      </a:pPr>
                      <a:r>
                        <a:rPr lang="en-GB" sz="1600" b="1" dirty="0">
                          <a:solidFill>
                            <a:srgbClr val="215868"/>
                          </a:solidFill>
                          <a:effectLst/>
                          <a:latin typeface="Arial" panose="020B0604020202020204" pitchFamily="34" charset="0"/>
                          <a:ea typeface="Calibri" panose="020F0502020204030204" pitchFamily="34" charset="0"/>
                          <a:cs typeface="Arial" panose="020B0604020202020204" pitchFamily="34" charset="0"/>
                        </a:rPr>
                        <a:t>Programme objectives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021900826"/>
                  </a:ext>
                </a:extLst>
              </a:tr>
              <a:tr h="1111058">
                <a:tc>
                  <a:txBody>
                    <a:bodyPr/>
                    <a:lstStyle/>
                    <a:p>
                      <a:pPr marL="342900" lvl="0" indent="-342900">
                        <a:buFont typeface="Symbol" panose="05050102010706020507" pitchFamily="18" charset="2"/>
                        <a:buChar char=""/>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Identify and respond to health inequity and inequalities</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Build equity and inequalities champions across West Yorkshire</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Create a health equity fellow peer Network</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Share learning and best practice across WY</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5357003"/>
                  </a:ext>
                </a:extLst>
              </a:tr>
            </a:tbl>
          </a:graphicData>
        </a:graphic>
      </p:graphicFrame>
      <p:pic>
        <p:nvPicPr>
          <p:cNvPr id="6" name="Picture 5" descr="Logo for Improving Population Health Fellowship: Health Equity Fellows">
            <a:extLst>
              <a:ext uri="{FF2B5EF4-FFF2-40B4-BE49-F238E27FC236}">
                <a16:creationId xmlns:a16="http://schemas.microsoft.com/office/drawing/2014/main" id="{F59C02BC-83AC-43BF-A9D4-7B5BE8FD9253}"/>
              </a:ext>
            </a:extLst>
          </p:cNvPr>
          <p:cNvPicPr>
            <a:picLocks noChangeAspect="1"/>
          </p:cNvPicPr>
          <p:nvPr/>
        </p:nvPicPr>
        <p:blipFill>
          <a:blip r:embed="rId4"/>
          <a:stretch>
            <a:fillRect/>
          </a:stretch>
        </p:blipFill>
        <p:spPr>
          <a:xfrm>
            <a:off x="7398327" y="1233154"/>
            <a:ext cx="2586003" cy="1454627"/>
          </a:xfrm>
          <a:prstGeom prst="rect">
            <a:avLst/>
          </a:prstGeom>
        </p:spPr>
      </p:pic>
    </p:spTree>
    <p:extLst>
      <p:ext uri="{BB962C8B-B14F-4D97-AF65-F5344CB8AC3E}">
        <p14:creationId xmlns:p14="http://schemas.microsoft.com/office/powerpoint/2010/main" val="72816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sp>
        <p:nvSpPr>
          <p:cNvPr id="2" name="Title 1"/>
          <p:cNvSpPr>
            <a:spLocks noGrp="1"/>
          </p:cNvSpPr>
          <p:nvPr>
            <p:ph type="ctrTitle"/>
          </p:nvPr>
        </p:nvSpPr>
        <p:spPr>
          <a:xfrm>
            <a:off x="407663" y="351449"/>
            <a:ext cx="6990664" cy="725586"/>
          </a:xfrm>
        </p:spPr>
        <p:txBody>
          <a:bodyPr>
            <a:normAutofit fontScale="90000"/>
          </a:bodyPr>
          <a:lstStyle/>
          <a:p>
            <a:r>
              <a:rPr lang="en-GB" b="1" dirty="0">
                <a:latin typeface="Arial" panose="020B0604020202020204" pitchFamily="34" charset="0"/>
                <a:cs typeface="Arial" panose="020B0604020202020204" pitchFamily="34" charset="0"/>
              </a:rPr>
              <a:t>Health Equity </a:t>
            </a:r>
            <a:r>
              <a:rPr lang="en-GB" dirty="0">
                <a:latin typeface="Arial" panose="020B0604020202020204" pitchFamily="34" charset="0"/>
                <a:cs typeface="Arial" panose="020B0604020202020204" pitchFamily="34" charset="0"/>
              </a:rPr>
              <a:t>Fellows 2025</a:t>
            </a:r>
          </a:p>
        </p:txBody>
      </p:sp>
      <p:sp>
        <p:nvSpPr>
          <p:cNvPr id="3" name="Subtitle 2"/>
          <p:cNvSpPr>
            <a:spLocks noGrp="1"/>
          </p:cNvSpPr>
          <p:nvPr>
            <p:ph type="subTitle" idx="1"/>
          </p:nvPr>
        </p:nvSpPr>
        <p:spPr>
          <a:xfrm>
            <a:off x="557561" y="1330036"/>
            <a:ext cx="9344722" cy="4524353"/>
          </a:xfrm>
        </p:spPr>
        <p:txBody>
          <a:bodyPr>
            <a:normAutofit/>
          </a:bodyPr>
          <a:lstStyle/>
          <a:p>
            <a:r>
              <a:rPr lang="en-GB" sz="2000" b="1" dirty="0">
                <a:solidFill>
                  <a:schemeClr val="tx1"/>
                </a:solidFill>
                <a:latin typeface="Arial" panose="020B0604020202020204" pitchFamily="34" charset="0"/>
                <a:cs typeface="Arial" panose="020B0604020202020204" pitchFamily="34" charset="0"/>
              </a:rPr>
              <a:t>To apply you must:  </a:t>
            </a:r>
          </a:p>
          <a:p>
            <a:endParaRPr lang="en-GB" sz="200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Be passionate about health equity</a:t>
            </a:r>
          </a:p>
          <a:p>
            <a:pPr marL="285750" indent="-28575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Seek the knowledge, skills, and courage to create more equitable organisations and communities</a:t>
            </a:r>
          </a:p>
          <a:p>
            <a:pPr marL="285750" indent="-28575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Want to become health equity champions and work with others to achieve change</a:t>
            </a:r>
          </a:p>
          <a:p>
            <a:pPr marL="285750" indent="-28575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Be committed to the delivery of a Health Equity Fellow project</a:t>
            </a:r>
          </a:p>
        </p:txBody>
      </p:sp>
      <p:pic>
        <p:nvPicPr>
          <p:cNvPr id="5" name="Picture 4" descr="Logo for Improving Population Health Fellowship: Health Equity Fellows">
            <a:extLst>
              <a:ext uri="{FF2B5EF4-FFF2-40B4-BE49-F238E27FC236}">
                <a16:creationId xmlns:a16="http://schemas.microsoft.com/office/drawing/2014/main" id="{F8FC3278-3F38-4FA3-B739-2918E59CB8B1}"/>
              </a:ext>
            </a:extLst>
          </p:cNvPr>
          <p:cNvPicPr>
            <a:picLocks noChangeAspect="1"/>
          </p:cNvPicPr>
          <p:nvPr/>
        </p:nvPicPr>
        <p:blipFill>
          <a:blip r:embed="rId3"/>
          <a:stretch>
            <a:fillRect/>
          </a:stretch>
        </p:blipFill>
        <p:spPr>
          <a:xfrm>
            <a:off x="7398326" y="1077035"/>
            <a:ext cx="2523871" cy="1419678"/>
          </a:xfrm>
          <a:prstGeom prst="rect">
            <a:avLst/>
          </a:prstGeom>
        </p:spPr>
      </p:pic>
    </p:spTree>
    <p:extLst>
      <p:ext uri="{BB962C8B-B14F-4D97-AF65-F5344CB8AC3E}">
        <p14:creationId xmlns:p14="http://schemas.microsoft.com/office/powerpoint/2010/main" val="18141106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653B898-3FF5-4C85-8EA8-4F9749373DB2}">
  <we:reference id="ec54a0d4-1494-4e42-b65a-78000cc718aa" version="1.0.0.0" store="EXCatalog" storeType="EXCatalog"/>
  <we:alternateReferences>
    <we:reference id="WA200003509" version="1.0.0.0" store="en-GB"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2210</TotalTime>
  <Words>4659</Words>
  <Application>Microsoft Office PowerPoint</Application>
  <PresentationFormat>Custom</PresentationFormat>
  <Paragraphs>331</Paragraphs>
  <Slides>27</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Calibri Light</vt:lpstr>
      <vt:lpstr>FRUTIGER 45 LIGHT</vt:lpstr>
      <vt:lpstr>Frutiger LT 55 Roman</vt:lpstr>
      <vt:lpstr>Symbol</vt:lpstr>
      <vt:lpstr>Office Theme</vt:lpstr>
      <vt:lpstr>Custom Design</vt:lpstr>
      <vt:lpstr>3_Custom Design</vt:lpstr>
      <vt:lpstr>4_Custom Design</vt:lpstr>
      <vt:lpstr>Improving Population Health Fellowships 2025</vt:lpstr>
      <vt:lpstr>Background</vt:lpstr>
      <vt:lpstr>Improving Population Health Fellowships 2025</vt:lpstr>
      <vt:lpstr>Timeline</vt:lpstr>
      <vt:lpstr>Fellowship expectations:</vt:lpstr>
      <vt:lpstr>Benefits for organisations…</vt:lpstr>
      <vt:lpstr>Benefits of being a fellow…</vt:lpstr>
      <vt:lpstr>Health Equity Fellows 2025</vt:lpstr>
      <vt:lpstr>Health Equity Fellows 2025</vt:lpstr>
      <vt:lpstr>Adversity, Trauma and Resilience (ATR) Fellows 2025</vt:lpstr>
      <vt:lpstr>ATR Fellows 2025</vt:lpstr>
      <vt:lpstr>Suicide Prevention Fellows 2025</vt:lpstr>
      <vt:lpstr>Suicide Prevention Fellows 2025</vt:lpstr>
      <vt:lpstr>Climate Change Fellows 2025</vt:lpstr>
      <vt:lpstr>Antimicrobial Resistance (AMR) Fellows 2025</vt:lpstr>
      <vt:lpstr>Antimicrobial Resistance (AMR) Fellows 2025</vt:lpstr>
      <vt:lpstr>Foundation Programme in Public Health</vt:lpstr>
      <vt:lpstr>Who should apply?</vt:lpstr>
      <vt:lpstr>How to apply?</vt:lpstr>
      <vt:lpstr>Selection criteria and process</vt:lpstr>
      <vt:lpstr>Frequently asked questions (FAQs): who can apply?</vt:lpstr>
      <vt:lpstr>FAQs: accessibility</vt:lpstr>
      <vt:lpstr>FAQs: funding</vt:lpstr>
      <vt:lpstr>FAQs: Dedicated one day per week</vt:lpstr>
      <vt:lpstr>FAQs: your project</vt:lpstr>
      <vt:lpstr>FAQs: fellowship training</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Carlill</dc:creator>
  <cp:lastModifiedBy>SHERRIFF, Paula (NHS WEST YORKSHIRE ICB - 03R)</cp:lastModifiedBy>
  <cp:revision>80</cp:revision>
  <dcterms:created xsi:type="dcterms:W3CDTF">2019-08-22T14:28:50Z</dcterms:created>
  <dcterms:modified xsi:type="dcterms:W3CDTF">2024-11-29T11:14:40Z</dcterms:modified>
</cp:coreProperties>
</file>