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78" r:id="rId6"/>
    <p:sldMasterId id="2147483685" r:id="rId7"/>
    <p:sldMasterId id="2147483690" r:id="rId8"/>
  </p:sldMasterIdLst>
  <p:notesMasterIdLst>
    <p:notesMasterId r:id="rId34"/>
  </p:notesMasterIdLst>
  <p:sldIdLst>
    <p:sldId id="352" r:id="rId9"/>
    <p:sldId id="257" r:id="rId10"/>
    <p:sldId id="278" r:id="rId11"/>
    <p:sldId id="309" r:id="rId12"/>
    <p:sldId id="277" r:id="rId13"/>
    <p:sldId id="296" r:id="rId14"/>
    <p:sldId id="297" r:id="rId15"/>
    <p:sldId id="298" r:id="rId16"/>
    <p:sldId id="318" r:id="rId17"/>
    <p:sldId id="293" r:id="rId18"/>
    <p:sldId id="345" r:id="rId19"/>
    <p:sldId id="346" r:id="rId20"/>
    <p:sldId id="336" r:id="rId21"/>
    <p:sldId id="347" r:id="rId22"/>
    <p:sldId id="348" r:id="rId23"/>
    <p:sldId id="349" r:id="rId24"/>
    <p:sldId id="337" r:id="rId25"/>
    <p:sldId id="344" r:id="rId26"/>
    <p:sldId id="339" r:id="rId27"/>
    <p:sldId id="286" r:id="rId28"/>
    <p:sldId id="287" r:id="rId29"/>
    <p:sldId id="321" r:id="rId30"/>
    <p:sldId id="343" r:id="rId31"/>
    <p:sldId id="342" r:id="rId32"/>
    <p:sldId id="35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CF708B-699E-9754-5396-7BCBAD048D33}" name="Ahmed, Robina" initials="AR" userId="S::robina.ahmed@leeds.gov.uk::92afba9f-d5ca-428f-be1d-8350cee9ff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232"/>
    <a:srgbClr val="1515E9"/>
    <a:srgbClr val="008D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B30B6-F388-D2F9-8B0A-ED84D531A88B}" v="7" dt="2023-11-28T14:50:14.253"/>
    <p1510:client id="{555194AA-DD76-37F2-8D8D-10069A262905}" v="31" dt="2023-11-27T15:16:42.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0138B-E269-4001-A2AD-46C5396A8D5C}" type="datetimeFigureOut">
              <a:rPr lang="en-GB" smtClean="0"/>
              <a:t>01/12/2023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F0770-703D-49DC-B84A-EC01341B9CCE}" type="slidenum">
              <a:rPr lang="en-GB" smtClean="0"/>
              <a:t>‹#›</a:t>
            </a:fld>
            <a:endParaRPr lang="en-GB"/>
          </a:p>
        </p:txBody>
      </p:sp>
    </p:spTree>
    <p:extLst>
      <p:ext uri="{BB962C8B-B14F-4D97-AF65-F5344CB8AC3E}">
        <p14:creationId xmlns:p14="http://schemas.microsoft.com/office/powerpoint/2010/main" val="364339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D9F0770-703D-49DC-B84A-EC01341B9CCE}" type="slidenum">
              <a:rPr lang="en-GB" smtClean="0"/>
              <a:t>1</a:t>
            </a:fld>
            <a:endParaRPr lang="en-GB"/>
          </a:p>
        </p:txBody>
      </p:sp>
    </p:spTree>
    <p:extLst>
      <p:ext uri="{BB962C8B-B14F-4D97-AF65-F5344CB8AC3E}">
        <p14:creationId xmlns:p14="http://schemas.microsoft.com/office/powerpoint/2010/main" val="1403321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6104F-2C8A-4B06-9EB8-8130140777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773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D9F0770-703D-49DC-B84A-EC01341B9CCE}" type="slidenum">
              <a:rPr lang="en-GB" smtClean="0"/>
              <a:t>11</a:t>
            </a:fld>
            <a:endParaRPr lang="en-GB"/>
          </a:p>
        </p:txBody>
      </p:sp>
    </p:spTree>
    <p:extLst>
      <p:ext uri="{BB962C8B-B14F-4D97-AF65-F5344CB8AC3E}">
        <p14:creationId xmlns:p14="http://schemas.microsoft.com/office/powerpoint/2010/main" val="1057975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D9F0770-703D-49DC-B84A-EC01341B9CCE}" type="slidenum">
              <a:rPr lang="en-GB" smtClean="0"/>
              <a:t>12</a:t>
            </a:fld>
            <a:endParaRPr lang="en-GB"/>
          </a:p>
        </p:txBody>
      </p:sp>
    </p:spTree>
    <p:extLst>
      <p:ext uri="{BB962C8B-B14F-4D97-AF65-F5344CB8AC3E}">
        <p14:creationId xmlns:p14="http://schemas.microsoft.com/office/powerpoint/2010/main" val="223099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a:latin typeface="Arial"/>
              <a:cs typeface="Arial"/>
            </a:endParaRPr>
          </a:p>
        </p:txBody>
      </p:sp>
      <p:sp>
        <p:nvSpPr>
          <p:cNvPr id="4" name="Slide Number Placeholder 3"/>
          <p:cNvSpPr>
            <a:spLocks noGrp="1"/>
          </p:cNvSpPr>
          <p:nvPr>
            <p:ph type="sldNum" sz="quarter" idx="5"/>
          </p:nvPr>
        </p:nvSpPr>
        <p:spPr/>
        <p:txBody>
          <a:bodyPr/>
          <a:lstStyle/>
          <a:p>
            <a:fld id="{CAE6104F-2C8A-4B06-9EB8-81301407778E}" type="slidenum">
              <a:rPr lang="en-GB" smtClean="0"/>
              <a:t>13</a:t>
            </a:fld>
            <a:endParaRPr lang="en-GB"/>
          </a:p>
        </p:txBody>
      </p:sp>
    </p:spTree>
    <p:extLst>
      <p:ext uri="{BB962C8B-B14F-4D97-AF65-F5344CB8AC3E}">
        <p14:creationId xmlns:p14="http://schemas.microsoft.com/office/powerpoint/2010/main" val="417084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D9F0770-703D-49DC-B84A-EC01341B9CCE}" type="slidenum">
              <a:rPr lang="en-GB" smtClean="0"/>
              <a:t>14</a:t>
            </a:fld>
            <a:endParaRPr lang="en-GB"/>
          </a:p>
        </p:txBody>
      </p:sp>
    </p:spTree>
    <p:extLst>
      <p:ext uri="{BB962C8B-B14F-4D97-AF65-F5344CB8AC3E}">
        <p14:creationId xmlns:p14="http://schemas.microsoft.com/office/powerpoint/2010/main" val="479668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D9F0770-703D-49DC-B84A-EC01341B9CCE}" type="slidenum">
              <a:rPr lang="en-GB" smtClean="0"/>
              <a:t>15</a:t>
            </a:fld>
            <a:endParaRPr lang="en-GB"/>
          </a:p>
        </p:txBody>
      </p:sp>
    </p:spTree>
    <p:extLst>
      <p:ext uri="{BB962C8B-B14F-4D97-AF65-F5344CB8AC3E}">
        <p14:creationId xmlns:p14="http://schemas.microsoft.com/office/powerpoint/2010/main" val="392469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cs typeface="Calibri"/>
            </a:endParaRPr>
          </a:p>
        </p:txBody>
      </p:sp>
      <p:sp>
        <p:nvSpPr>
          <p:cNvPr id="4" name="Slide Number Placeholder 3"/>
          <p:cNvSpPr>
            <a:spLocks noGrp="1"/>
          </p:cNvSpPr>
          <p:nvPr>
            <p:ph type="sldNum" sz="quarter" idx="5"/>
          </p:nvPr>
        </p:nvSpPr>
        <p:spPr/>
        <p:txBody>
          <a:bodyPr/>
          <a:lstStyle/>
          <a:p>
            <a:fld id="{ED9F0770-703D-49DC-B84A-EC01341B9CCE}" type="slidenum">
              <a:rPr lang="en-GB" smtClean="0"/>
              <a:t>16</a:t>
            </a:fld>
            <a:endParaRPr lang="en-GB"/>
          </a:p>
        </p:txBody>
      </p:sp>
    </p:spTree>
    <p:extLst>
      <p:ext uri="{BB962C8B-B14F-4D97-AF65-F5344CB8AC3E}">
        <p14:creationId xmlns:p14="http://schemas.microsoft.com/office/powerpoint/2010/main" val="1759705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D9F0770-703D-49DC-B84A-EC01341B9CCE}" type="slidenum">
              <a:rPr lang="en-GB" smtClean="0"/>
              <a:t>17</a:t>
            </a:fld>
            <a:endParaRPr lang="en-GB"/>
          </a:p>
        </p:txBody>
      </p:sp>
    </p:spTree>
    <p:extLst>
      <p:ext uri="{BB962C8B-B14F-4D97-AF65-F5344CB8AC3E}">
        <p14:creationId xmlns:p14="http://schemas.microsoft.com/office/powerpoint/2010/main" val="325840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D9F0770-703D-49DC-B84A-EC01341B9CCE}" type="slidenum">
              <a:rPr lang="en-GB" smtClean="0"/>
              <a:t>18</a:t>
            </a:fld>
            <a:endParaRPr lang="en-GB"/>
          </a:p>
        </p:txBody>
      </p:sp>
    </p:spTree>
    <p:extLst>
      <p:ext uri="{BB962C8B-B14F-4D97-AF65-F5344CB8AC3E}">
        <p14:creationId xmlns:p14="http://schemas.microsoft.com/office/powerpoint/2010/main" val="1247948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23423-254C-4AB7-A8E6-D960EB8F0E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9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D9F0770-703D-49DC-B84A-EC01341B9CCE}" type="slidenum">
              <a:rPr lang="en-GB" smtClean="0"/>
              <a:t>2</a:t>
            </a:fld>
            <a:endParaRPr lang="en-GB"/>
          </a:p>
        </p:txBody>
      </p:sp>
    </p:spTree>
    <p:extLst>
      <p:ext uri="{BB962C8B-B14F-4D97-AF65-F5344CB8AC3E}">
        <p14:creationId xmlns:p14="http://schemas.microsoft.com/office/powerpoint/2010/main" val="1558635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129E4EA9-1A00-4833-A918-7A9A7F22B493}" type="slidenum">
              <a:rPr lang="en-GB" smtClean="0"/>
              <a:t>20</a:t>
            </a:fld>
            <a:endParaRPr lang="en-GB"/>
          </a:p>
        </p:txBody>
      </p:sp>
    </p:spTree>
    <p:extLst>
      <p:ext uri="{BB962C8B-B14F-4D97-AF65-F5344CB8AC3E}">
        <p14:creationId xmlns:p14="http://schemas.microsoft.com/office/powerpoint/2010/main" val="3643535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129E4EA9-1A00-4833-A918-7A9A7F22B493}" type="slidenum">
              <a:rPr lang="en-GB" smtClean="0"/>
              <a:t>21</a:t>
            </a:fld>
            <a:endParaRPr lang="en-GB"/>
          </a:p>
        </p:txBody>
      </p:sp>
    </p:spTree>
    <p:extLst>
      <p:ext uri="{BB962C8B-B14F-4D97-AF65-F5344CB8AC3E}">
        <p14:creationId xmlns:p14="http://schemas.microsoft.com/office/powerpoint/2010/main" val="2084510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23423-254C-4AB7-A8E6-D960EB8F0E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01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471F5525-3C80-4A1C-8F70-988B05A8C076}" type="slidenum">
              <a:rPr lang="en-GB" smtClean="0"/>
              <a:t>23</a:t>
            </a:fld>
            <a:endParaRPr lang="en-GB"/>
          </a:p>
        </p:txBody>
      </p:sp>
    </p:spTree>
    <p:extLst>
      <p:ext uri="{BB962C8B-B14F-4D97-AF65-F5344CB8AC3E}">
        <p14:creationId xmlns:p14="http://schemas.microsoft.com/office/powerpoint/2010/main" val="3302794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D9F0770-703D-49DC-B84A-EC01341B9CCE}" type="slidenum">
              <a:rPr lang="en-GB" smtClean="0"/>
              <a:t>24</a:t>
            </a:fld>
            <a:endParaRPr lang="en-GB"/>
          </a:p>
        </p:txBody>
      </p:sp>
    </p:spTree>
    <p:extLst>
      <p:ext uri="{BB962C8B-B14F-4D97-AF65-F5344CB8AC3E}">
        <p14:creationId xmlns:p14="http://schemas.microsoft.com/office/powerpoint/2010/main" val="107953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D9F0770-703D-49DC-B84A-EC01341B9CCE}" type="slidenum">
              <a:rPr lang="en-GB" smtClean="0"/>
              <a:t>3</a:t>
            </a:fld>
            <a:endParaRPr lang="en-GB"/>
          </a:p>
        </p:txBody>
      </p:sp>
    </p:spTree>
    <p:extLst>
      <p:ext uri="{BB962C8B-B14F-4D97-AF65-F5344CB8AC3E}">
        <p14:creationId xmlns:p14="http://schemas.microsoft.com/office/powerpoint/2010/main" val="2632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23423-254C-4AB7-A8E6-D960EB8F0E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03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6104F-2C8A-4B06-9EB8-8130140777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2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5"/>
          </p:nvPr>
        </p:nvSpPr>
        <p:spPr/>
        <p:txBody>
          <a:bodyPr/>
          <a:lstStyle/>
          <a:p>
            <a:fld id="{CAE6104F-2C8A-4B06-9EB8-81301407778E}" type="slidenum">
              <a:rPr lang="en-GB" smtClean="0"/>
              <a:t>6</a:t>
            </a:fld>
            <a:endParaRPr lang="en-GB"/>
          </a:p>
        </p:txBody>
      </p:sp>
    </p:spTree>
    <p:extLst>
      <p:ext uri="{BB962C8B-B14F-4D97-AF65-F5344CB8AC3E}">
        <p14:creationId xmlns:p14="http://schemas.microsoft.com/office/powerpoint/2010/main" val="33900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5"/>
          </p:nvPr>
        </p:nvSpPr>
        <p:spPr/>
        <p:txBody>
          <a:bodyPr/>
          <a:lstStyle/>
          <a:p>
            <a:fld id="{CAE6104F-2C8A-4B06-9EB8-81301407778E}" type="slidenum">
              <a:rPr lang="en-GB" smtClean="0"/>
              <a:t>7</a:t>
            </a:fld>
            <a:endParaRPr lang="en-GB"/>
          </a:p>
        </p:txBody>
      </p:sp>
    </p:spTree>
    <p:extLst>
      <p:ext uri="{BB962C8B-B14F-4D97-AF65-F5344CB8AC3E}">
        <p14:creationId xmlns:p14="http://schemas.microsoft.com/office/powerpoint/2010/main" val="2893940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5"/>
          </p:nvPr>
        </p:nvSpPr>
        <p:spPr/>
        <p:txBody>
          <a:bodyPr/>
          <a:lstStyle/>
          <a:p>
            <a:fld id="{CAE6104F-2C8A-4B06-9EB8-81301407778E}" type="slidenum">
              <a:rPr lang="en-GB" smtClean="0"/>
              <a:t>8</a:t>
            </a:fld>
            <a:endParaRPr lang="en-GB"/>
          </a:p>
        </p:txBody>
      </p:sp>
    </p:spTree>
    <p:extLst>
      <p:ext uri="{BB962C8B-B14F-4D97-AF65-F5344CB8AC3E}">
        <p14:creationId xmlns:p14="http://schemas.microsoft.com/office/powerpoint/2010/main" val="1593789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ED9F0770-703D-49DC-B84A-EC01341B9CCE}" type="slidenum">
              <a:rPr lang="en-GB" smtClean="0"/>
              <a:t>9</a:t>
            </a:fld>
            <a:endParaRPr lang="en-GB"/>
          </a:p>
        </p:txBody>
      </p:sp>
    </p:spTree>
    <p:extLst>
      <p:ext uri="{BB962C8B-B14F-4D97-AF65-F5344CB8AC3E}">
        <p14:creationId xmlns:p14="http://schemas.microsoft.com/office/powerpoint/2010/main" val="25255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3994977-7218-45EC-981D-7F2597680BA9}" type="datetimeFigureOut">
              <a:rPr lang="en-GB" smtClean="0"/>
              <a:t>01/12/2023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98F759F-5324-4564-9674-274DD24559CA}" type="slidenum">
              <a:rPr lang="en-GB" smtClean="0"/>
              <a:t>‹#›</a:t>
            </a:fld>
            <a:endParaRPr lang="en-GB"/>
          </a:p>
        </p:txBody>
      </p:sp>
    </p:spTree>
    <p:extLst>
      <p:ext uri="{BB962C8B-B14F-4D97-AF65-F5344CB8AC3E}">
        <p14:creationId xmlns:p14="http://schemas.microsoft.com/office/powerpoint/2010/main" val="129204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14163"/>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370396"/>
            <a:ext cx="10972800" cy="32378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320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417" y="1733857"/>
            <a:ext cx="10363200" cy="1362075"/>
          </a:xfrm>
          <a:prstGeom prst="rect">
            <a:avLst/>
          </a:prstGeo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624417" y="233669"/>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9230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206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358301"/>
            <a:ext cx="5384800" cy="3249987"/>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58301"/>
            <a:ext cx="5384800" cy="3249987"/>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661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206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53688"/>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993451"/>
            <a:ext cx="5386917" cy="2626931"/>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353688"/>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1993451"/>
            <a:ext cx="5389033" cy="2626931"/>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662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206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3892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424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803427"/>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4431999"/>
          </a:xfrm>
          <a:prstGeom prst="rect">
            <a:avLst/>
          </a:prstGeom>
        </p:spPr>
        <p:txBody>
          <a:bodyPr/>
          <a:lstStyle>
            <a:lvl1pPr>
              <a:defRPr sz="3733"/>
            </a:lvl1pPr>
            <a:lvl2pPr>
              <a:defRPr sz="3467"/>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209526"/>
            <a:ext cx="4011084" cy="3495524"/>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115946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1115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412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624120" y="3317723"/>
            <a:ext cx="8534400" cy="1752600"/>
          </a:xfrm>
        </p:spPr>
        <p:txBody>
          <a:bodyPr>
            <a:normAutofit/>
          </a:bodyPr>
          <a:lstStyle>
            <a:lvl1pPr marL="0" indent="0" algn="l">
              <a:buNone/>
              <a:defRPr sz="40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60087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0396"/>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0396"/>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13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791" y="2358574"/>
            <a:ext cx="10363200" cy="653143"/>
          </a:xfrm>
        </p:spPr>
        <p:txBody>
          <a:bodyPr/>
          <a:lstStyle/>
          <a:p>
            <a:r>
              <a:rPr lang="en-US"/>
              <a:t>Click to edit Master title style</a:t>
            </a:r>
          </a:p>
        </p:txBody>
      </p:sp>
      <p:sp>
        <p:nvSpPr>
          <p:cNvPr id="3" name="Subtitle 2"/>
          <p:cNvSpPr>
            <a:spLocks noGrp="1"/>
          </p:cNvSpPr>
          <p:nvPr>
            <p:ph type="subTitle" idx="1"/>
          </p:nvPr>
        </p:nvSpPr>
        <p:spPr>
          <a:xfrm>
            <a:off x="683791" y="3023811"/>
            <a:ext cx="8534400" cy="1173239"/>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14366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6578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36578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2754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863903"/>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4" y="338668"/>
            <a:ext cx="6973711" cy="5714925"/>
          </a:xfrm>
        </p:spPr>
        <p:txBody>
          <a:bodyPr/>
          <a:lstStyle>
            <a:lvl1pPr>
              <a:defRPr sz="3733"/>
            </a:lvl1pPr>
            <a:lvl2pPr>
              <a:defRPr sz="3467"/>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306287"/>
            <a:ext cx="4011084" cy="481987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222084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48124"/>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609601" y="612775"/>
            <a:ext cx="10582527"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609600" y="5814862"/>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175443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38353"/>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idx="1"/>
          </p:nvPr>
        </p:nvSpPr>
        <p:spPr>
          <a:xfrm>
            <a:off x="609600" y="1394587"/>
            <a:ext cx="10972800" cy="4525963"/>
          </a:xfrm>
          <a:prstGeom prst="rect">
            <a:avLst/>
          </a:prstGeom>
        </p:spPr>
        <p:txBody>
          <a:bodyPr vert="horz" lIns="91440" tIns="45720" rIns="91440" bIns="45720" rtlCol="0">
            <a:normAutofit/>
          </a:bodyPr>
          <a:lstStyle>
            <a:lvl1pPr>
              <a:spcAft>
                <a:spcPts val="300"/>
              </a:spcAft>
              <a:defRPr/>
            </a:lvl1pPr>
            <a:lvl2pPr>
              <a:spcAft>
                <a:spcPts val="300"/>
              </a:spcAft>
              <a:defRPr/>
            </a:lvl2pPr>
            <a:lvl3pPr>
              <a:spcAft>
                <a:spcPts val="300"/>
              </a:spcAft>
              <a:defRPr/>
            </a:lvl3pPr>
            <a:lvl4pPr>
              <a:spcAft>
                <a:spcPts val="300"/>
              </a:spcAft>
              <a:defRPr/>
            </a:lvl4pPr>
            <a:lvl5pPr>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5485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8353"/>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394587"/>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a:xfrm>
            <a:off x="625727" y="6283782"/>
            <a:ext cx="2844800" cy="365125"/>
          </a:xfrm>
          <a:prstGeom prst="rect">
            <a:avLst/>
          </a:prstGeom>
        </p:spPr>
        <p:txBody>
          <a:bodyPr/>
          <a:lstStyle>
            <a:lvl1pPr>
              <a:defRPr sz="1000"/>
            </a:lvl1pPr>
          </a:lstStyle>
          <a:p>
            <a:pPr defTabSz="685800"/>
            <a:fld id="{F89A6CB3-8547-5041-8461-31E311134943}" type="datetimeFigureOut">
              <a:rPr lang="en-US" smtClean="0">
                <a:solidFill>
                  <a:prstClr val="black"/>
                </a:solidFill>
              </a:rPr>
              <a:pPr defTabSz="685800"/>
              <a:t>12/1/2023</a:t>
            </a:fld>
            <a:endParaRPr lang="en-US">
              <a:solidFill>
                <a:prstClr val="black"/>
              </a:solidFill>
            </a:endParaRPr>
          </a:p>
        </p:txBody>
      </p:sp>
      <p:sp>
        <p:nvSpPr>
          <p:cNvPr id="5" name="Footer Placeholder 5"/>
          <p:cNvSpPr>
            <a:spLocks noGrp="1"/>
          </p:cNvSpPr>
          <p:nvPr>
            <p:ph type="ftr" sz="quarter" idx="11"/>
          </p:nvPr>
        </p:nvSpPr>
        <p:spPr>
          <a:xfrm>
            <a:off x="4165600" y="6283782"/>
            <a:ext cx="3860800" cy="365125"/>
          </a:xfrm>
          <a:prstGeom prst="rect">
            <a:avLst/>
          </a:prstGeom>
        </p:spPr>
        <p:txBody>
          <a:bodyPr/>
          <a:lstStyle>
            <a:lvl1pPr>
              <a:defRPr sz="1000"/>
            </a:lvl1pPr>
          </a:lstStyle>
          <a:p>
            <a:pPr defTabSz="685800"/>
            <a:endParaRPr lang="en-US">
              <a:solidFill>
                <a:prstClr val="black"/>
              </a:solidFill>
            </a:endParaRPr>
          </a:p>
        </p:txBody>
      </p:sp>
      <p:sp>
        <p:nvSpPr>
          <p:cNvPr id="6" name="Slide Number Placeholder 6"/>
          <p:cNvSpPr>
            <a:spLocks noGrp="1"/>
          </p:cNvSpPr>
          <p:nvPr>
            <p:ph type="sldNum" sz="quarter" idx="12"/>
          </p:nvPr>
        </p:nvSpPr>
        <p:spPr>
          <a:xfrm>
            <a:off x="8737600" y="6283782"/>
            <a:ext cx="2844800" cy="365125"/>
          </a:xfrm>
          <a:prstGeom prst="rect">
            <a:avLst/>
          </a:prstGeom>
        </p:spPr>
        <p:txBody>
          <a:bodyPr/>
          <a:lstStyle>
            <a:lvl1pPr>
              <a:defRPr sz="1000"/>
            </a:lvl1pPr>
          </a:lstStyle>
          <a:p>
            <a:pPr defTabSz="685800"/>
            <a:fld id="{E45E43FF-73FE-AF46-BC3C-E834D04FCBF1}" type="slidenum">
              <a:rPr lang="en-US" smtClean="0">
                <a:solidFill>
                  <a:prstClr val="black"/>
                </a:solidFill>
              </a:rPr>
              <a:pPr defTabSz="685800"/>
              <a:t>‹#›</a:t>
            </a:fld>
            <a:endParaRPr lang="en-US">
              <a:solidFill>
                <a:prstClr val="black"/>
              </a:solidFill>
            </a:endParaRPr>
          </a:p>
        </p:txBody>
      </p:sp>
    </p:spTree>
    <p:extLst>
      <p:ext uri="{BB962C8B-B14F-4D97-AF65-F5344CB8AC3E}">
        <p14:creationId xmlns:p14="http://schemas.microsoft.com/office/powerpoint/2010/main" val="1717921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3"/>
            <a:ext cx="4011084" cy="100904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508003"/>
            <a:ext cx="6815667" cy="5618163"/>
          </a:xfrm>
          <a:prstGeom prst="rect">
            <a:avLst/>
          </a:prstGeo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25727" y="6283782"/>
            <a:ext cx="2844800" cy="365125"/>
          </a:xfrm>
          <a:prstGeom prst="rect">
            <a:avLst/>
          </a:prstGeom>
        </p:spPr>
        <p:txBody>
          <a:bodyPr/>
          <a:lstStyle>
            <a:lvl1pPr>
              <a:defRPr sz="1000"/>
            </a:lvl1pPr>
          </a:lstStyle>
          <a:p>
            <a:pPr defTabSz="685800"/>
            <a:fld id="{F89A6CB3-8547-5041-8461-31E311134943}" type="datetimeFigureOut">
              <a:rPr lang="en-US" smtClean="0">
                <a:solidFill>
                  <a:prstClr val="black"/>
                </a:solidFill>
              </a:rPr>
              <a:pPr defTabSz="685800"/>
              <a:t>12/1/2023</a:t>
            </a:fld>
            <a:endParaRPr lang="en-US">
              <a:solidFill>
                <a:prstClr val="black"/>
              </a:solidFill>
            </a:endParaRPr>
          </a:p>
        </p:txBody>
      </p:sp>
      <p:sp>
        <p:nvSpPr>
          <p:cNvPr id="6" name="Footer Placeholder 5"/>
          <p:cNvSpPr>
            <a:spLocks noGrp="1"/>
          </p:cNvSpPr>
          <p:nvPr>
            <p:ph type="ftr" sz="quarter" idx="11"/>
          </p:nvPr>
        </p:nvSpPr>
        <p:spPr>
          <a:xfrm>
            <a:off x="4165600" y="6283782"/>
            <a:ext cx="3860800" cy="365125"/>
          </a:xfrm>
          <a:prstGeom prst="rect">
            <a:avLst/>
          </a:prstGeom>
        </p:spPr>
        <p:txBody>
          <a:bodyPr/>
          <a:lstStyle>
            <a:lvl1pPr>
              <a:defRPr sz="1000"/>
            </a:lvl1pPr>
          </a:lstStyle>
          <a:p>
            <a:pPr defTabSz="685800"/>
            <a:endParaRPr lang="en-US">
              <a:solidFill>
                <a:prstClr val="black"/>
              </a:solidFill>
            </a:endParaRPr>
          </a:p>
        </p:txBody>
      </p:sp>
      <p:sp>
        <p:nvSpPr>
          <p:cNvPr id="7" name="Slide Number Placeholder 6"/>
          <p:cNvSpPr>
            <a:spLocks noGrp="1"/>
          </p:cNvSpPr>
          <p:nvPr>
            <p:ph type="sldNum" sz="quarter" idx="12"/>
          </p:nvPr>
        </p:nvSpPr>
        <p:spPr>
          <a:xfrm>
            <a:off x="8737600" y="6283782"/>
            <a:ext cx="2844800" cy="365125"/>
          </a:xfrm>
          <a:prstGeom prst="rect">
            <a:avLst/>
          </a:prstGeom>
        </p:spPr>
        <p:txBody>
          <a:bodyPr/>
          <a:lstStyle>
            <a:lvl1pPr>
              <a:defRPr sz="1000"/>
            </a:lvl1pPr>
          </a:lstStyle>
          <a:p>
            <a:pPr defTabSz="685800"/>
            <a:fld id="{E45E43FF-73FE-AF46-BC3C-E834D04FCBF1}" type="slidenum">
              <a:rPr lang="en-US" smtClean="0">
                <a:solidFill>
                  <a:prstClr val="black"/>
                </a:solidFill>
              </a:rPr>
              <a:pPr defTabSz="685800"/>
              <a:t>‹#›</a:t>
            </a:fld>
            <a:endParaRPr lang="en-US">
              <a:solidFill>
                <a:prstClr val="black"/>
              </a:solidFill>
            </a:endParaRPr>
          </a:p>
        </p:txBody>
      </p:sp>
    </p:spTree>
    <p:extLst>
      <p:ext uri="{BB962C8B-B14F-4D97-AF65-F5344CB8AC3E}">
        <p14:creationId xmlns:p14="http://schemas.microsoft.com/office/powerpoint/2010/main" val="1121181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958" y="5223928"/>
            <a:ext cx="8866316" cy="406841"/>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081" y="612777"/>
            <a:ext cx="10921192" cy="4273701"/>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628958" y="5681811"/>
            <a:ext cx="8866316" cy="577783"/>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Date Placeholder 3"/>
          <p:cNvSpPr>
            <a:spLocks noGrp="1"/>
          </p:cNvSpPr>
          <p:nvPr>
            <p:ph type="dt" sz="half" idx="10"/>
          </p:nvPr>
        </p:nvSpPr>
        <p:spPr>
          <a:xfrm>
            <a:off x="609600" y="623540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00"/>
            <a:fld id="{56FB04D4-31A6-574E-B4D4-B4C9850CC3A2}" type="datetimeFigureOut">
              <a:rPr lang="en-US" smtClean="0">
                <a:solidFill>
                  <a:prstClr val="black">
                    <a:tint val="75000"/>
                  </a:prstClr>
                </a:solidFill>
              </a:rPr>
              <a:pPr defTabSz="685800"/>
              <a:t>12/1/2023</a:t>
            </a:fld>
            <a:endParaRPr lang="en-US">
              <a:solidFill>
                <a:prstClr val="black">
                  <a:tint val="75000"/>
                </a:prstClr>
              </a:solidFill>
            </a:endParaRPr>
          </a:p>
        </p:txBody>
      </p:sp>
      <p:sp>
        <p:nvSpPr>
          <p:cNvPr id="9" name="Footer Placeholder 4"/>
          <p:cNvSpPr>
            <a:spLocks noGrp="1"/>
          </p:cNvSpPr>
          <p:nvPr>
            <p:ph type="ftr" sz="quarter" idx="3"/>
          </p:nvPr>
        </p:nvSpPr>
        <p:spPr>
          <a:xfrm>
            <a:off x="4165600" y="623540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00"/>
            <a:endParaRPr lang="en-US">
              <a:solidFill>
                <a:prstClr val="black">
                  <a:tint val="75000"/>
                </a:prstClr>
              </a:solidFill>
            </a:endParaRPr>
          </a:p>
        </p:txBody>
      </p:sp>
      <p:sp>
        <p:nvSpPr>
          <p:cNvPr id="10" name="Slide Number Placeholder 5"/>
          <p:cNvSpPr>
            <a:spLocks noGrp="1"/>
          </p:cNvSpPr>
          <p:nvPr>
            <p:ph type="sldNum" sz="quarter" idx="4"/>
          </p:nvPr>
        </p:nvSpPr>
        <p:spPr>
          <a:xfrm>
            <a:off x="8737600" y="623540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fld id="{C18C2B93-3BB2-214A-A6E8-319C6317F88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01947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38353"/>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idx="1"/>
          </p:nvPr>
        </p:nvSpPr>
        <p:spPr>
          <a:xfrm>
            <a:off x="609600" y="1394585"/>
            <a:ext cx="10972800" cy="4525963"/>
          </a:xfrm>
          <a:prstGeom prst="rect">
            <a:avLst/>
          </a:prstGeom>
        </p:spPr>
        <p:txBody>
          <a:bodyPr vert="horz" lIns="91440" tIns="45720" rIns="91440" bIns="45720" rtlCol="0">
            <a:normAutofit/>
          </a:bodyPr>
          <a:lstStyle>
            <a:lvl1pPr>
              <a:spcAft>
                <a:spcPts val="400"/>
              </a:spcAft>
              <a:defRPr/>
            </a:lvl1pPr>
            <a:lvl2pPr>
              <a:spcAft>
                <a:spcPts val="400"/>
              </a:spcAft>
              <a:defRPr/>
            </a:lvl2pPr>
            <a:lvl3pPr>
              <a:spcAft>
                <a:spcPts val="400"/>
              </a:spcAft>
              <a:defRPr/>
            </a:lvl3pPr>
            <a:lvl4pPr>
              <a:spcAft>
                <a:spcPts val="400"/>
              </a:spcAft>
              <a:defRPr/>
            </a:lvl4pPr>
            <a:lvl5pPr>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446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8353"/>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394585"/>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a:xfrm>
            <a:off x="625727" y="6283780"/>
            <a:ext cx="2844800" cy="365125"/>
          </a:xfrm>
          <a:prstGeom prst="rect">
            <a:avLst/>
          </a:prstGeom>
        </p:spPr>
        <p:txBody>
          <a:bodyPr/>
          <a:lstStyle>
            <a:lvl1pPr>
              <a:defRPr sz="1333"/>
            </a:lvl1pPr>
          </a:lstStyle>
          <a:p>
            <a:fld id="{F89A6CB3-8547-5041-8461-31E311134943}" type="datetimeFigureOut">
              <a:rPr lang="en-US" smtClean="0"/>
              <a:pPr/>
              <a:t>12/1/2023</a:t>
            </a:fld>
            <a:endParaRPr lang="en-US"/>
          </a:p>
        </p:txBody>
      </p:sp>
      <p:sp>
        <p:nvSpPr>
          <p:cNvPr id="5" name="Footer Placeholder 5"/>
          <p:cNvSpPr>
            <a:spLocks noGrp="1"/>
          </p:cNvSpPr>
          <p:nvPr>
            <p:ph type="ftr" sz="quarter" idx="11"/>
          </p:nvPr>
        </p:nvSpPr>
        <p:spPr>
          <a:xfrm>
            <a:off x="4165600" y="6283780"/>
            <a:ext cx="3860800" cy="365125"/>
          </a:xfrm>
          <a:prstGeom prst="rect">
            <a:avLst/>
          </a:prstGeom>
        </p:spPr>
        <p:txBody>
          <a:bodyPr/>
          <a:lstStyle>
            <a:lvl1pPr>
              <a:defRPr sz="1333"/>
            </a:lvl1pPr>
          </a:lstStyle>
          <a:p>
            <a:endParaRPr lang="en-US"/>
          </a:p>
        </p:txBody>
      </p:sp>
      <p:sp>
        <p:nvSpPr>
          <p:cNvPr id="6" name="Slide Number Placeholder 6"/>
          <p:cNvSpPr>
            <a:spLocks noGrp="1"/>
          </p:cNvSpPr>
          <p:nvPr>
            <p:ph type="sldNum" sz="quarter" idx="12"/>
          </p:nvPr>
        </p:nvSpPr>
        <p:spPr>
          <a:xfrm>
            <a:off x="8737600" y="6283780"/>
            <a:ext cx="2844800" cy="365125"/>
          </a:xfrm>
          <a:prstGeom prst="rect">
            <a:avLst/>
          </a:prstGeom>
        </p:spPr>
        <p:txBody>
          <a:bodyPr/>
          <a:lstStyle>
            <a:lvl1pPr>
              <a:defRPr sz="1333"/>
            </a:lvl1pPr>
          </a:lstStyle>
          <a:p>
            <a:fld id="{E45E43FF-73FE-AF46-BC3C-E834D04FCBF1}" type="slidenum">
              <a:rPr lang="en-US" smtClean="0"/>
              <a:pPr/>
              <a:t>‹#›</a:t>
            </a:fld>
            <a:endParaRPr lang="en-US"/>
          </a:p>
        </p:txBody>
      </p:sp>
    </p:spTree>
    <p:extLst>
      <p:ext uri="{BB962C8B-B14F-4D97-AF65-F5344CB8AC3E}">
        <p14:creationId xmlns:p14="http://schemas.microsoft.com/office/powerpoint/2010/main" val="3985282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009045"/>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08001"/>
            <a:ext cx="6815667" cy="5618163"/>
          </a:xfrm>
          <a:prstGeom prst="rect">
            <a:avLst/>
          </a:prstGeom>
        </p:spPr>
        <p:txBody>
          <a:bodyPr/>
          <a:lstStyle>
            <a:lvl1pPr>
              <a:defRPr sz="3733"/>
            </a:lvl1pPr>
            <a:lvl2pPr>
              <a:defRPr sz="3467"/>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25727" y="6283780"/>
            <a:ext cx="2844800" cy="365125"/>
          </a:xfrm>
          <a:prstGeom prst="rect">
            <a:avLst/>
          </a:prstGeom>
        </p:spPr>
        <p:txBody>
          <a:bodyPr/>
          <a:lstStyle>
            <a:lvl1pPr>
              <a:defRPr sz="1333"/>
            </a:lvl1pPr>
          </a:lstStyle>
          <a:p>
            <a:fld id="{F89A6CB3-8547-5041-8461-31E311134943}" type="datetimeFigureOut">
              <a:rPr lang="en-US" smtClean="0"/>
              <a:pPr/>
              <a:t>12/1/2023</a:t>
            </a:fld>
            <a:endParaRPr lang="en-US"/>
          </a:p>
        </p:txBody>
      </p:sp>
      <p:sp>
        <p:nvSpPr>
          <p:cNvPr id="6" name="Footer Placeholder 5"/>
          <p:cNvSpPr>
            <a:spLocks noGrp="1"/>
          </p:cNvSpPr>
          <p:nvPr>
            <p:ph type="ftr" sz="quarter" idx="11"/>
          </p:nvPr>
        </p:nvSpPr>
        <p:spPr>
          <a:xfrm>
            <a:off x="4165600" y="6283780"/>
            <a:ext cx="3860800" cy="365125"/>
          </a:xfrm>
          <a:prstGeom prst="rect">
            <a:avLst/>
          </a:prstGeom>
        </p:spPr>
        <p:txBody>
          <a:bodyPr/>
          <a:lstStyle>
            <a:lvl1pPr>
              <a:defRPr sz="1333"/>
            </a:lvl1pPr>
          </a:lstStyle>
          <a:p>
            <a:endParaRPr lang="en-US"/>
          </a:p>
        </p:txBody>
      </p:sp>
      <p:sp>
        <p:nvSpPr>
          <p:cNvPr id="7" name="Slide Number Placeholder 6"/>
          <p:cNvSpPr>
            <a:spLocks noGrp="1"/>
          </p:cNvSpPr>
          <p:nvPr>
            <p:ph type="sldNum" sz="quarter" idx="12"/>
          </p:nvPr>
        </p:nvSpPr>
        <p:spPr>
          <a:xfrm>
            <a:off x="8737600" y="6283780"/>
            <a:ext cx="2844800" cy="365125"/>
          </a:xfrm>
          <a:prstGeom prst="rect">
            <a:avLst/>
          </a:prstGeom>
        </p:spPr>
        <p:txBody>
          <a:bodyPr/>
          <a:lstStyle>
            <a:lvl1pPr>
              <a:defRPr sz="1333"/>
            </a:lvl1pPr>
          </a:lstStyle>
          <a:p>
            <a:fld id="{E45E43FF-73FE-AF46-BC3C-E834D04FCBF1}" type="slidenum">
              <a:rPr lang="en-US" smtClean="0"/>
              <a:pPr/>
              <a:t>‹#›</a:t>
            </a:fld>
            <a:endParaRPr lang="en-US"/>
          </a:p>
        </p:txBody>
      </p:sp>
    </p:spTree>
    <p:extLst>
      <p:ext uri="{BB962C8B-B14F-4D97-AF65-F5344CB8AC3E}">
        <p14:creationId xmlns:p14="http://schemas.microsoft.com/office/powerpoint/2010/main" val="299303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3437" y="2834551"/>
            <a:ext cx="10363200" cy="1362075"/>
          </a:xfrm>
        </p:spPr>
        <p:txBody>
          <a:bodyPr anchor="t"/>
          <a:lstStyle>
            <a:lvl1pPr algn="l">
              <a:defRPr sz="3733" b="1" cap="all"/>
            </a:lvl1pPr>
          </a:lstStyle>
          <a:p>
            <a:r>
              <a:rPr lang="en-US"/>
              <a:t>Click to edit Master title style</a:t>
            </a:r>
          </a:p>
        </p:txBody>
      </p:sp>
      <p:sp>
        <p:nvSpPr>
          <p:cNvPr id="3" name="Text Placeholder 2"/>
          <p:cNvSpPr>
            <a:spLocks noGrp="1"/>
          </p:cNvSpPr>
          <p:nvPr>
            <p:ph type="body" idx="1"/>
          </p:nvPr>
        </p:nvSpPr>
        <p:spPr>
          <a:xfrm>
            <a:off x="753437" y="1334364"/>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3994977-7218-45EC-981D-7F2597680BA9}" type="datetimeFigureOut">
              <a:rPr lang="en-GB" smtClean="0"/>
              <a:t>01/12/2023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98F759F-5324-4564-9674-274DD24559CA}" type="slidenum">
              <a:rPr lang="en-GB" smtClean="0"/>
              <a:t>‹#›</a:t>
            </a:fld>
            <a:endParaRPr lang="en-GB"/>
          </a:p>
        </p:txBody>
      </p:sp>
    </p:spTree>
    <p:extLst>
      <p:ext uri="{BB962C8B-B14F-4D97-AF65-F5344CB8AC3E}">
        <p14:creationId xmlns:p14="http://schemas.microsoft.com/office/powerpoint/2010/main" val="2570560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957" y="5223926"/>
            <a:ext cx="8866316" cy="406841"/>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645081" y="612775"/>
            <a:ext cx="10921192" cy="4273701"/>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628957" y="5681809"/>
            <a:ext cx="8866316" cy="57778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Date Placeholder 3"/>
          <p:cNvSpPr>
            <a:spLocks noGrp="1"/>
          </p:cNvSpPr>
          <p:nvPr>
            <p:ph type="dt" sz="half" idx="10"/>
          </p:nvPr>
        </p:nvSpPr>
        <p:spPr>
          <a:xfrm>
            <a:off x="609600" y="6235400"/>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6FB04D4-31A6-574E-B4D4-B4C9850CC3A2}" type="datetimeFigureOut">
              <a:rPr lang="en-US" smtClean="0"/>
              <a:t>12/1/2023</a:t>
            </a:fld>
            <a:endParaRPr lang="en-US"/>
          </a:p>
        </p:txBody>
      </p:sp>
      <p:sp>
        <p:nvSpPr>
          <p:cNvPr id="9" name="Footer Placeholder 4"/>
          <p:cNvSpPr>
            <a:spLocks noGrp="1"/>
          </p:cNvSpPr>
          <p:nvPr>
            <p:ph type="ftr" sz="quarter" idx="3"/>
          </p:nvPr>
        </p:nvSpPr>
        <p:spPr>
          <a:xfrm>
            <a:off x="4165600" y="6235400"/>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10" name="Slide Number Placeholder 5"/>
          <p:cNvSpPr>
            <a:spLocks noGrp="1"/>
          </p:cNvSpPr>
          <p:nvPr>
            <p:ph type="sldNum" sz="quarter" idx="4"/>
          </p:nvPr>
        </p:nvSpPr>
        <p:spPr>
          <a:xfrm>
            <a:off x="8737600" y="6235400"/>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18C2B93-3BB2-214A-A6E8-319C6317F88F}" type="slidenum">
              <a:rPr lang="en-US" smtClean="0"/>
              <a:t>‹#›</a:t>
            </a:fld>
            <a:endParaRPr lang="en-US"/>
          </a:p>
        </p:txBody>
      </p:sp>
    </p:spTree>
    <p:extLst>
      <p:ext uri="{BB962C8B-B14F-4D97-AF65-F5344CB8AC3E}">
        <p14:creationId xmlns:p14="http://schemas.microsoft.com/office/powerpoint/2010/main" val="1456040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417" y="1733857"/>
            <a:ext cx="10363200" cy="1362075"/>
          </a:xfrm>
          <a:prstGeom prst="rect">
            <a:avLst/>
          </a:prstGeom>
        </p:spPr>
        <p:txBody>
          <a:bodyPr anchor="t"/>
          <a:lstStyle>
            <a:lvl1pPr algn="l">
              <a:defRPr sz="3333" b="1" cap="all"/>
            </a:lvl1pPr>
          </a:lstStyle>
          <a:p>
            <a:r>
              <a:rPr lang="en-GB"/>
              <a:t>Click to edit Master title style</a:t>
            </a:r>
            <a:endParaRPr lang="en-US"/>
          </a:p>
        </p:txBody>
      </p:sp>
      <p:sp>
        <p:nvSpPr>
          <p:cNvPr id="3" name="Text Placeholder 2"/>
          <p:cNvSpPr>
            <a:spLocks noGrp="1"/>
          </p:cNvSpPr>
          <p:nvPr>
            <p:ph type="body" idx="1"/>
          </p:nvPr>
        </p:nvSpPr>
        <p:spPr>
          <a:xfrm>
            <a:off x="624417" y="233669"/>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317801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81353"/>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81353"/>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425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732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B04D4-31A6-574E-B4D4-B4C9850CC3A2}"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C2B93-3BB2-214A-A6E8-319C6317F88F}" type="slidenum">
              <a:rPr lang="en-US" smtClean="0"/>
              <a:t>‹#›</a:t>
            </a:fld>
            <a:endParaRPr lang="en-US"/>
          </a:p>
        </p:txBody>
      </p:sp>
      <p:sp>
        <p:nvSpPr>
          <p:cNvPr id="7" name="Title Placeholder 1"/>
          <p:cNvSpPr>
            <a:spLocks noGrp="1"/>
          </p:cNvSpPr>
          <p:nvPr>
            <p:ph type="title"/>
          </p:nvPr>
        </p:nvSpPr>
        <p:spPr>
          <a:xfrm>
            <a:off x="609600" y="250449"/>
            <a:ext cx="10972800" cy="838124"/>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837784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495905"/>
            <a:ext cx="5384800" cy="563025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95908"/>
            <a:ext cx="5384800" cy="563025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B04D4-31A6-574E-B4D4-B4C9850CC3A2}"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C2B93-3BB2-214A-A6E8-319C6317F88F}" type="slidenum">
              <a:rPr lang="en-US" smtClean="0"/>
              <a:t>‹#›</a:t>
            </a:fld>
            <a:endParaRPr lang="en-US"/>
          </a:p>
        </p:txBody>
      </p:sp>
    </p:spTree>
    <p:extLst>
      <p:ext uri="{BB962C8B-B14F-4D97-AF65-F5344CB8AC3E}">
        <p14:creationId xmlns:p14="http://schemas.microsoft.com/office/powerpoint/2010/main" val="256894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81353"/>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81353"/>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585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565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230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95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406096"/>
            <a:ext cx="4011084" cy="755045"/>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369812"/>
            <a:ext cx="6815667" cy="5853113"/>
          </a:xfrm>
        </p:spPr>
        <p:txBody>
          <a:bodyPr/>
          <a:lstStyle>
            <a:lvl1pPr>
              <a:defRPr sz="3733"/>
            </a:lvl1pPr>
            <a:lvl2pPr>
              <a:defRPr sz="3467"/>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302057"/>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330739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6384" y="3796715"/>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696384" y="447525"/>
            <a:ext cx="10802157" cy="3276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696384" y="436345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14959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38353"/>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381354"/>
            <a:ext cx="10972800" cy="3214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128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14163"/>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8" name="Text Placeholder 2"/>
          <p:cNvSpPr>
            <a:spLocks noGrp="1"/>
          </p:cNvSpPr>
          <p:nvPr>
            <p:ph type="body" idx="1"/>
          </p:nvPr>
        </p:nvSpPr>
        <p:spPr>
          <a:xfrm>
            <a:off x="609600" y="1370397"/>
            <a:ext cx="10972800" cy="29959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011348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4163"/>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7039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4147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spcAft>
          <a:spcPts val="400"/>
        </a:spcAft>
        <a:buFont typeface="Arial"/>
        <a:buChar char="•"/>
        <a:defRPr sz="3733" kern="1200" baseline="0">
          <a:solidFill>
            <a:schemeClr val="tx1"/>
          </a:solidFill>
          <a:latin typeface="Arial"/>
          <a:ea typeface="+mn-ea"/>
          <a:cs typeface="+mn-cs"/>
        </a:defRPr>
      </a:lvl1pPr>
      <a:lvl2pPr marL="990575" indent="-380990" algn="l" defTabSz="609585" rtl="0" eaLnBrk="1" latinLnBrk="0" hangingPunct="1">
        <a:spcBef>
          <a:spcPct val="20000"/>
        </a:spcBef>
        <a:spcAft>
          <a:spcPts val="400"/>
        </a:spcAft>
        <a:buFont typeface="Arial"/>
        <a:buChar char="–"/>
        <a:defRPr sz="3467" kern="1200" baseline="0">
          <a:solidFill>
            <a:schemeClr val="tx1"/>
          </a:solidFill>
          <a:latin typeface="Arial"/>
          <a:ea typeface="+mn-ea"/>
          <a:cs typeface="+mn-cs"/>
        </a:defRPr>
      </a:lvl2pPr>
      <a:lvl3pPr marL="1523962" indent="-304792" algn="l" defTabSz="609585" rtl="0" eaLnBrk="1" latinLnBrk="0" hangingPunct="1">
        <a:spcBef>
          <a:spcPct val="20000"/>
        </a:spcBef>
        <a:spcAft>
          <a:spcPts val="400"/>
        </a:spcAft>
        <a:buFont typeface="Arial"/>
        <a:buChar char="•"/>
        <a:defRPr sz="3200" kern="1200" baseline="0">
          <a:solidFill>
            <a:schemeClr val="tx1"/>
          </a:solidFill>
          <a:latin typeface="Arial"/>
          <a:ea typeface="+mn-ea"/>
          <a:cs typeface="+mn-cs"/>
        </a:defRPr>
      </a:lvl3pPr>
      <a:lvl4pPr marL="2133547" indent="-304792" algn="l" defTabSz="609585" rtl="0" eaLnBrk="1" latinLnBrk="0" hangingPunct="1">
        <a:spcBef>
          <a:spcPct val="20000"/>
        </a:spcBef>
        <a:spcAft>
          <a:spcPts val="400"/>
        </a:spcAft>
        <a:buFont typeface="Arial"/>
        <a:buChar char="–"/>
        <a:defRPr sz="2667" kern="1200" baseline="0">
          <a:solidFill>
            <a:schemeClr val="tx1"/>
          </a:solidFill>
          <a:latin typeface="Arial"/>
          <a:ea typeface="+mn-ea"/>
          <a:cs typeface="+mn-cs"/>
        </a:defRPr>
      </a:lvl4pPr>
      <a:lvl5pPr marL="2743131" indent="-304792" algn="l" defTabSz="609585" rtl="0" eaLnBrk="1" latinLnBrk="0" hangingPunct="1">
        <a:spcBef>
          <a:spcPct val="20000"/>
        </a:spcBef>
        <a:spcAft>
          <a:spcPts val="400"/>
        </a:spcAft>
        <a:buFont typeface="Arial"/>
        <a:buChar char="»"/>
        <a:defRPr sz="2667" kern="1200" baseline="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5044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609600" y="140668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42385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686" r:id="rId5"/>
    <p:sldLayoutId id="2147483687" r:id="rId6"/>
    <p:sldLayoutId id="2147483688" r:id="rId7"/>
    <p:sldLayoutId id="2147483689" r:id="rId8"/>
    <p:sldLayoutId id="2147483693" r:id="rId9"/>
    <p:sldLayoutId id="2147483694" r:id="rId10"/>
    <p:sldLayoutId id="2147483695" r:id="rId11"/>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spcAft>
          <a:spcPts val="400"/>
        </a:spcAft>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spcAft>
          <a:spcPts val="400"/>
        </a:spcAft>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09526"/>
            <a:ext cx="10972800" cy="49166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6FB04D4-31A6-574E-B4D4-B4C9850CC3A2}" type="datetimeFigureOut">
              <a:rPr lang="en-US" smtClean="0"/>
              <a:t>12/1/2023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18C2B93-3BB2-214A-A6E8-319C6317F88F}" type="slidenum">
              <a:rPr lang="en-US" smtClean="0"/>
              <a:t>‹#›</a:t>
            </a:fld>
            <a:endParaRPr lang="en-US"/>
          </a:p>
        </p:txBody>
      </p:sp>
      <p:sp>
        <p:nvSpPr>
          <p:cNvPr id="7" name="Title Placeholder 1"/>
          <p:cNvSpPr>
            <a:spLocks noGrp="1"/>
          </p:cNvSpPr>
          <p:nvPr>
            <p:ph type="title"/>
          </p:nvPr>
        </p:nvSpPr>
        <p:spPr>
          <a:xfrm>
            <a:off x="609600" y="250449"/>
            <a:ext cx="10972800" cy="838124"/>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556795036"/>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609585" rtl="0" eaLnBrk="1" latinLnBrk="0" hangingPunct="1">
        <a:spcBef>
          <a:spcPct val="0"/>
        </a:spcBef>
        <a:buNone/>
        <a:defRPr sz="4000" b="1" i="0" kern="1200" baseline="0">
          <a:solidFill>
            <a:schemeClr val="tx2"/>
          </a:solidFill>
          <a:latin typeface="Verdana"/>
          <a:ea typeface="+mj-ea"/>
          <a:cs typeface="+mj-cs"/>
        </a:defRPr>
      </a:lvl1pPr>
    </p:titleStyle>
    <p:bodyStyle>
      <a:lvl1pPr marL="457189" indent="-457189" algn="l" defTabSz="609585" rtl="0" eaLnBrk="1" latinLnBrk="0" hangingPunct="1">
        <a:spcBef>
          <a:spcPct val="20000"/>
        </a:spcBef>
        <a:spcAft>
          <a:spcPts val="400"/>
        </a:spcAft>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spcAft>
          <a:spcPts val="400"/>
        </a:spcAft>
        <a:buFont typeface="Arial"/>
        <a:buChar char="–"/>
        <a:defRPr sz="3733" kern="1200">
          <a:solidFill>
            <a:schemeClr val="tx1"/>
          </a:solidFill>
          <a:latin typeface="Arial"/>
          <a:ea typeface="+mn-ea"/>
          <a:cs typeface="+mn-cs"/>
        </a:defRPr>
      </a:lvl2pPr>
      <a:lvl3pPr marL="1523962" indent="-304792" algn="l" defTabSz="609585" rtl="0" eaLnBrk="1" latinLnBrk="0" hangingPunct="1">
        <a:spcBef>
          <a:spcPct val="20000"/>
        </a:spcBef>
        <a:spcAft>
          <a:spcPts val="400"/>
        </a:spcAft>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ina.ahmed@leeds.gov.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Annabelle.Frecklington@leeds.gov.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nhs.uk/live-well/best-way-to-wash-your-hands/" TargetMode="External"/><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hyperlink" Target="mailto:enquiries@care-repair-leeds.org.uk" TargetMode="External"/><Relationship Id="rId3" Type="http://schemas.openxmlformats.org/officeDocument/2006/relationships/image" Target="../media/image13.png"/><Relationship Id="rId7" Type="http://schemas.openxmlformats.org/officeDocument/2006/relationships/hyperlink" Target="https://care-repair-leeds.org.uk/home-plus-2/" TargetMode="External"/><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hyperlink" Target="https://active.leeds.gov.uk/active-leeds-for-health" TargetMode="External"/><Relationship Id="rId5" Type="http://schemas.openxmlformats.org/officeDocument/2006/relationships/hyperlink" Target="mailto:health.programmes@leeds.gov.uk" TargetMode="External"/><Relationship Id="rId4" Type="http://schemas.openxmlformats.org/officeDocument/2006/relationships/hyperlink" Target="https://active.leeds.gov.uk/active-leeds-for-health/strength-and-balance-programme-(falls-prevention)" TargetMode="Externa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hyperlink" Target="mailto:leedsadults@leeds.gov.uk" TargetMode="External"/><Relationship Id="rId4" Type="http://schemas.openxmlformats.org/officeDocument/2006/relationships/hyperlink" Target="https://www.leeds.gov.uk/adult-social-car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hyperlink" Target="https://www.leedsdirectory.org/directory/neighbourhood-networks" TargetMode="External"/><Relationship Id="rId4" Type="http://schemas.openxmlformats.org/officeDocument/2006/relationships/hyperlink" Target="http://www.mindwell-leeds.org.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eedsfoodaidnetwork.co.uk/"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hyperlink" Target="https://www.leedscf.org.uk/lunch-clubs-202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leeds.gov.uk/campaign/cost-of-living" TargetMode="External"/><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hyperlink" Target="https://www.zerowasteleeds.org.uk/projects/leeds-winter-coat-appeal/" TargetMode="External"/><Relationship Id="rId5" Type="http://schemas.openxmlformats.org/officeDocument/2006/relationships/hyperlink" Target="https://www.leeds.gov.uk/leedsmic" TargetMode="External"/><Relationship Id="rId4" Type="http://schemas.openxmlformats.org/officeDocument/2006/relationships/hyperlink" Target="https://www.leeds.gov.uk/campaign/welcome-spac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eds.gov.uk/phrc/public-health-training/winter-wellbeing-checklists" TargetMode="External"/><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2.xml"/><Relationship Id="rId4" Type="http://schemas.openxmlformats.org/officeDocument/2006/relationships/hyperlink" Target="http://www.metoffice.gov.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31.png"/><Relationship Id="rId5" Type="http://schemas.openxmlformats.org/officeDocument/2006/relationships/hyperlink" Target="https://www.gov.uk/government/publications/cold-weather-plan-action-cards-for-cold-weather-alert-service" TargetMode="Externa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hyperlink" Target="https://winterfriends.org/become-a-winter-friend/" TargetMode="Externa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hyperlink" Target="https://www.nhs.uk/conditions/vaccinations/pneumococcal-vaccination/" TargetMode="External"/><Relationship Id="rId3" Type="http://schemas.openxmlformats.org/officeDocument/2006/relationships/hyperlink" Target="https://www.leeds.gov.uk/phrc" TargetMode="External"/><Relationship Id="rId7" Type="http://schemas.openxmlformats.org/officeDocument/2006/relationships/hyperlink" Target="https://www.nhs.uk/conditions/covid-19/covid-19-vaccination/getting-a-covid-19-vaccine/" TargetMode="External"/><Relationship Id="rId2" Type="http://schemas.openxmlformats.org/officeDocument/2006/relationships/notesSlide" Target="../notesSlides/notesSlide24.xml"/><Relationship Id="rId1" Type="http://schemas.openxmlformats.org/officeDocument/2006/relationships/slideLayout" Target="../slideLayouts/slideLayout31.xml"/><Relationship Id="rId6" Type="http://schemas.openxmlformats.org/officeDocument/2006/relationships/hyperlink" Target="https://www.nhs.uk/conditions/vaccinations/flu-influenza-vaccine/" TargetMode="External"/><Relationship Id="rId11" Type="http://schemas.openxmlformats.org/officeDocument/2006/relationships/hyperlink" Target="https://drive.google.com/file/d/1254tYyokaRjczeujHK_PcxNOyb1PKXT4/view?usp=sharing" TargetMode="External"/><Relationship Id="rId5" Type="http://schemas.openxmlformats.org/officeDocument/2006/relationships/hyperlink" Target="mailto:leedsdirectory@leeds.gov.uk" TargetMode="External"/><Relationship Id="rId10" Type="http://schemas.openxmlformats.org/officeDocument/2006/relationships/hyperlink" Target="https://future.nhs.uk/system/login?nextURL=%2Fconnect%2Eti%2FCommsLink%2Fview%3FobjectId%3D45361744" TargetMode="External"/><Relationship Id="rId4" Type="http://schemas.openxmlformats.org/officeDocument/2006/relationships/hyperlink" Target="https://www.leedsdirectory.org/" TargetMode="External"/><Relationship Id="rId9" Type="http://schemas.openxmlformats.org/officeDocument/2006/relationships/hyperlink" Target="https://www.nhs.uk/conditions/vaccinations/shingles-vaccinat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adverse-weather-and-health-pla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AB8F-DB58-D891-3A00-B868A6EEC102}"/>
              </a:ext>
            </a:extLst>
          </p:cNvPr>
          <p:cNvSpPr>
            <a:spLocks noGrp="1"/>
          </p:cNvSpPr>
          <p:nvPr>
            <p:ph type="ctrTitle"/>
          </p:nvPr>
        </p:nvSpPr>
        <p:spPr>
          <a:xfrm>
            <a:off x="481174" y="1336916"/>
            <a:ext cx="9629955" cy="1185105"/>
          </a:xfrm>
        </p:spPr>
        <p:txBody>
          <a:bodyPr vert="horz" lIns="91440" tIns="45720" rIns="91440" bIns="45720" rtlCol="0" anchor="ctr">
            <a:noAutofit/>
          </a:bodyPr>
          <a:lstStyle/>
          <a:p>
            <a:r>
              <a:rPr lang="en-GB" sz="4400"/>
              <a:t>Winter wellbeing messages </a:t>
            </a:r>
            <a:r>
              <a:rPr lang="en-GB" sz="4400" b="0">
                <a:solidFill>
                  <a:schemeClr val="accent1">
                    <a:lumMod val="75000"/>
                  </a:schemeClr>
                </a:solidFill>
              </a:rPr>
              <a:t>Leeds Older People's Forum</a:t>
            </a:r>
            <a:endParaRPr lang="en-GB" sz="4400" b="0">
              <a:solidFill>
                <a:schemeClr val="accent1">
                  <a:lumMod val="75000"/>
                </a:schemeClr>
              </a:solidFill>
              <a:ea typeface="Verdana"/>
            </a:endParaRPr>
          </a:p>
        </p:txBody>
      </p:sp>
      <p:sp>
        <p:nvSpPr>
          <p:cNvPr id="3" name="Subtitle 2">
            <a:extLst>
              <a:ext uri="{FF2B5EF4-FFF2-40B4-BE49-F238E27FC236}">
                <a16:creationId xmlns:a16="http://schemas.microsoft.com/office/drawing/2014/main" id="{82D42049-A6A3-4881-097B-6DC17E3B3B66}"/>
              </a:ext>
            </a:extLst>
          </p:cNvPr>
          <p:cNvSpPr>
            <a:spLocks noGrp="1"/>
          </p:cNvSpPr>
          <p:nvPr>
            <p:ph type="subTitle" idx="1"/>
          </p:nvPr>
        </p:nvSpPr>
        <p:spPr>
          <a:xfrm>
            <a:off x="481174" y="3034903"/>
            <a:ext cx="11229651" cy="1935239"/>
          </a:xfrm>
        </p:spPr>
        <p:txBody>
          <a:bodyPr vert="horz" lIns="91440" tIns="45720" rIns="91440" bIns="45720" rtlCol="0" anchor="t">
            <a:noAutofit/>
          </a:bodyPr>
          <a:lstStyle/>
          <a:p>
            <a:r>
              <a:rPr lang="en-GB" sz="2100">
                <a:solidFill>
                  <a:schemeClr val="tx2"/>
                </a:solidFill>
                <a:latin typeface="+mj-lt"/>
                <a:cs typeface="Arial"/>
              </a:rPr>
              <a:t>Robina Ahmed </a:t>
            </a:r>
            <a:r>
              <a:rPr lang="en-GB" sz="2100">
                <a:latin typeface="+mj-lt"/>
                <a:cs typeface="Arial"/>
              </a:rPr>
              <a:t>(Advanced Health Improvement Specialist – Older People,           Public Health, LCC) </a:t>
            </a:r>
            <a:r>
              <a:rPr lang="en-GB" sz="2100">
                <a:latin typeface="+mj-lt"/>
                <a:cs typeface="Arial"/>
                <a:hlinkClick r:id="rId3"/>
              </a:rPr>
              <a:t>Robina.ahmed@leeds.gov.uk</a:t>
            </a:r>
            <a:r>
              <a:rPr lang="en-GB" sz="2100">
                <a:latin typeface="+mj-lt"/>
                <a:cs typeface="Arial"/>
              </a:rPr>
              <a:t> </a:t>
            </a:r>
          </a:p>
          <a:p>
            <a:r>
              <a:rPr lang="en-GB" sz="2100">
                <a:solidFill>
                  <a:schemeClr val="tx2"/>
                </a:solidFill>
                <a:latin typeface="+mj-lt"/>
                <a:cs typeface="Arial"/>
              </a:rPr>
              <a:t>Annie Frecklington </a:t>
            </a:r>
            <a:r>
              <a:rPr lang="en-GB" sz="2100">
                <a:latin typeface="+mj-lt"/>
                <a:cs typeface="Arial"/>
              </a:rPr>
              <a:t>(Advanced Health Improvement Specialist – Health Protection, Public Health, LCC) </a:t>
            </a:r>
            <a:r>
              <a:rPr lang="en-GB" sz="2100">
                <a:latin typeface="+mj-lt"/>
                <a:cs typeface="Arial"/>
                <a:hlinkClick r:id="rId4"/>
              </a:rPr>
              <a:t>Annabelle.Frecklington@leeds.gov.uk</a:t>
            </a:r>
            <a:r>
              <a:rPr lang="en-GB" sz="2100">
                <a:latin typeface="+mj-lt"/>
                <a:cs typeface="Arial"/>
              </a:rPr>
              <a:t> </a:t>
            </a:r>
          </a:p>
        </p:txBody>
      </p:sp>
    </p:spTree>
    <p:extLst>
      <p:ext uri="{BB962C8B-B14F-4D97-AF65-F5344CB8AC3E}">
        <p14:creationId xmlns:p14="http://schemas.microsoft.com/office/powerpoint/2010/main" val="2224890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B6ED-F3FB-42CC-898C-FF7C20E2DC14}"/>
              </a:ext>
            </a:extLst>
          </p:cNvPr>
          <p:cNvSpPr>
            <a:spLocks noGrp="1"/>
          </p:cNvSpPr>
          <p:nvPr>
            <p:ph type="title"/>
          </p:nvPr>
        </p:nvSpPr>
        <p:spPr>
          <a:xfrm>
            <a:off x="609600" y="334916"/>
            <a:ext cx="10972800" cy="781504"/>
          </a:xfrm>
        </p:spPr>
        <p:txBody>
          <a:bodyPr/>
          <a:lstStyle/>
          <a:p>
            <a:r>
              <a:rPr lang="en-GB">
                <a:latin typeface="Verdana" panose="020B0604030504040204" pitchFamily="34" charset="0"/>
                <a:ea typeface="Verdana" panose="020B0604030504040204" pitchFamily="34" charset="0"/>
              </a:rPr>
              <a:t>Safe behaviours &amp; actions</a:t>
            </a:r>
          </a:p>
        </p:txBody>
      </p:sp>
      <p:sp>
        <p:nvSpPr>
          <p:cNvPr id="3" name="Content Placeholder 2">
            <a:extLst>
              <a:ext uri="{FF2B5EF4-FFF2-40B4-BE49-F238E27FC236}">
                <a16:creationId xmlns:a16="http://schemas.microsoft.com/office/drawing/2014/main" id="{0344B08B-A700-4F8A-BB85-E2E2B968DF2F}"/>
              </a:ext>
            </a:extLst>
          </p:cNvPr>
          <p:cNvSpPr>
            <a:spLocks noGrp="1"/>
          </p:cNvSpPr>
          <p:nvPr>
            <p:ph idx="1"/>
          </p:nvPr>
        </p:nvSpPr>
        <p:spPr>
          <a:xfrm>
            <a:off x="693234" y="1157379"/>
            <a:ext cx="10647557" cy="3843368"/>
          </a:xfrm>
        </p:spPr>
        <p:txBody>
          <a:bodyPr vert="horz" lIns="91440" tIns="45720" rIns="91440" bIns="45720" rtlCol="0" anchor="t">
            <a:noAutofit/>
          </a:bodyPr>
          <a:lstStyle/>
          <a:p>
            <a:pPr marL="0" indent="0">
              <a:buNone/>
            </a:pPr>
            <a:r>
              <a:rPr lang="en-GB" sz="2200">
                <a:latin typeface="Verdana" panose="020B0604030504040204" pitchFamily="34" charset="0"/>
                <a:ea typeface="Verdana" panose="020B0604030504040204" pitchFamily="34" charset="0"/>
                <a:cs typeface="Arial"/>
              </a:rPr>
              <a:t>Individuals can still reduce the risk of catching and passing on respiratory illnesses:</a:t>
            </a:r>
          </a:p>
          <a:p>
            <a:pPr marL="456565" indent="-456565"/>
            <a:r>
              <a:rPr lang="en-GB" sz="2200">
                <a:latin typeface="Verdana" panose="020B0604030504040204" pitchFamily="34" charset="0"/>
                <a:ea typeface="Verdana" panose="020B0604030504040204" pitchFamily="34" charset="0"/>
                <a:cs typeface="Arial"/>
              </a:rPr>
              <a:t>Getting vaccinated</a:t>
            </a:r>
          </a:p>
          <a:p>
            <a:pPr marL="456565" indent="-456565"/>
            <a:r>
              <a:rPr lang="en-GB" sz="2200">
                <a:latin typeface="Verdana"/>
                <a:ea typeface="Verdana"/>
                <a:cs typeface="Arial"/>
              </a:rPr>
              <a:t>Ventilation - letting fresh air in</a:t>
            </a:r>
          </a:p>
          <a:p>
            <a:pPr marL="456565" indent="-456565"/>
            <a:r>
              <a:rPr lang="en-GB" sz="2200">
                <a:latin typeface="Verdana"/>
                <a:ea typeface="Verdana"/>
                <a:cs typeface="Arial"/>
              </a:rPr>
              <a:t>Trying to stay at home if you are unwell</a:t>
            </a:r>
          </a:p>
          <a:p>
            <a:pPr marL="456565" indent="-456565"/>
            <a:r>
              <a:rPr lang="en-GB" sz="2200">
                <a:latin typeface="Verdana" panose="020B0604030504040204" pitchFamily="34" charset="0"/>
                <a:ea typeface="Verdana" panose="020B0604030504040204" pitchFamily="34" charset="0"/>
                <a:cs typeface="Arial"/>
              </a:rPr>
              <a:t>Washing your hands and following advice to ‘Catch it, Bin it, Kill it’ -  </a:t>
            </a:r>
            <a:r>
              <a:rPr lang="en-GB" sz="2200">
                <a:latin typeface="Verdana" panose="020B0604030504040204" pitchFamily="34" charset="0"/>
                <a:ea typeface="Verdana" panose="020B0604030504040204" pitchFamily="34" charset="0"/>
                <a:cs typeface="Arial"/>
                <a:hlinkClick r:id="rId3"/>
              </a:rPr>
              <a:t>https://www.nhs.uk/live-well/best-way-to-wash-your-hands/</a:t>
            </a:r>
            <a:r>
              <a:rPr lang="en-GB" sz="2200">
                <a:latin typeface="Verdana" panose="020B0604030504040204" pitchFamily="34" charset="0"/>
                <a:ea typeface="Verdana" panose="020B0604030504040204" pitchFamily="34" charset="0"/>
                <a:cs typeface="Arial"/>
              </a:rPr>
              <a:t> </a:t>
            </a:r>
          </a:p>
          <a:p>
            <a:pPr marL="456565" indent="-456565"/>
            <a:endParaRPr lang="en-GB" sz="2200">
              <a:latin typeface="Verdana" panose="020B0604030504040204" pitchFamily="34" charset="0"/>
              <a:ea typeface="Verdana" panose="020B0604030504040204" pitchFamily="34" charset="0"/>
              <a:cs typeface="Arial"/>
            </a:endParaRPr>
          </a:p>
        </p:txBody>
      </p:sp>
      <p:pic>
        <p:nvPicPr>
          <p:cNvPr id="4" name="Picture 3">
            <a:extLst>
              <a:ext uri="{FF2B5EF4-FFF2-40B4-BE49-F238E27FC236}">
                <a16:creationId xmlns:a16="http://schemas.microsoft.com/office/drawing/2014/main" id="{B3CF9200-BB4B-452C-806A-75CE1DC53154}"/>
              </a:ext>
            </a:extLst>
          </p:cNvPr>
          <p:cNvPicPr>
            <a:picLocks noChangeAspect="1"/>
          </p:cNvPicPr>
          <p:nvPr/>
        </p:nvPicPr>
        <p:blipFill>
          <a:blip r:embed="rId4"/>
          <a:stretch>
            <a:fillRect/>
          </a:stretch>
        </p:blipFill>
        <p:spPr>
          <a:xfrm>
            <a:off x="900817" y="4322633"/>
            <a:ext cx="2006156" cy="1713764"/>
          </a:xfrm>
          <a:prstGeom prst="rect">
            <a:avLst/>
          </a:prstGeom>
        </p:spPr>
      </p:pic>
      <p:pic>
        <p:nvPicPr>
          <p:cNvPr id="5" name="Picture 4">
            <a:extLst>
              <a:ext uri="{FF2B5EF4-FFF2-40B4-BE49-F238E27FC236}">
                <a16:creationId xmlns:a16="http://schemas.microsoft.com/office/drawing/2014/main" id="{1E8BB5A6-9578-43A7-B57D-182722387195}"/>
              </a:ext>
            </a:extLst>
          </p:cNvPr>
          <p:cNvPicPr>
            <a:picLocks noChangeAspect="1"/>
          </p:cNvPicPr>
          <p:nvPr/>
        </p:nvPicPr>
        <p:blipFill>
          <a:blip r:embed="rId5"/>
          <a:stretch>
            <a:fillRect/>
          </a:stretch>
        </p:blipFill>
        <p:spPr>
          <a:xfrm>
            <a:off x="3566737" y="4377048"/>
            <a:ext cx="1809088" cy="1642182"/>
          </a:xfrm>
          <a:prstGeom prst="rect">
            <a:avLst/>
          </a:prstGeom>
        </p:spPr>
      </p:pic>
      <p:pic>
        <p:nvPicPr>
          <p:cNvPr id="6" name="Picture 5">
            <a:extLst>
              <a:ext uri="{FF2B5EF4-FFF2-40B4-BE49-F238E27FC236}">
                <a16:creationId xmlns:a16="http://schemas.microsoft.com/office/drawing/2014/main" id="{420627B5-F80A-4ECA-AF12-C3A7B2F18F14}"/>
              </a:ext>
            </a:extLst>
          </p:cNvPr>
          <p:cNvPicPr>
            <a:picLocks noChangeAspect="1"/>
          </p:cNvPicPr>
          <p:nvPr/>
        </p:nvPicPr>
        <p:blipFill>
          <a:blip r:embed="rId6"/>
          <a:stretch>
            <a:fillRect/>
          </a:stretch>
        </p:blipFill>
        <p:spPr>
          <a:xfrm>
            <a:off x="6119149" y="4317441"/>
            <a:ext cx="1947778" cy="1584508"/>
          </a:xfrm>
          <a:prstGeom prst="rect">
            <a:avLst/>
          </a:prstGeom>
        </p:spPr>
      </p:pic>
      <p:pic>
        <p:nvPicPr>
          <p:cNvPr id="7" name="Content Placeholder 8">
            <a:extLst>
              <a:ext uri="{FF2B5EF4-FFF2-40B4-BE49-F238E27FC236}">
                <a16:creationId xmlns:a16="http://schemas.microsoft.com/office/drawing/2014/main" id="{51067D73-30DB-4587-9EC7-58E7C7F37FA8}"/>
              </a:ext>
            </a:extLst>
          </p:cNvPr>
          <p:cNvPicPr>
            <a:picLocks noChangeAspect="1"/>
          </p:cNvPicPr>
          <p:nvPr/>
        </p:nvPicPr>
        <p:blipFill rotWithShape="1">
          <a:blip r:embed="rId7"/>
          <a:srcRect l="38852" t="65188" r="47500" b="14545"/>
          <a:stretch/>
        </p:blipFill>
        <p:spPr bwMode="auto">
          <a:xfrm>
            <a:off x="8588001" y="4245858"/>
            <a:ext cx="2006156" cy="17137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659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778A46-BBD0-71DB-F4C1-110940B6E3FE}"/>
              </a:ext>
            </a:extLst>
          </p:cNvPr>
          <p:cNvSpPr>
            <a:spLocks noGrp="1"/>
          </p:cNvSpPr>
          <p:nvPr>
            <p:ph idx="1"/>
          </p:nvPr>
        </p:nvSpPr>
        <p:spPr>
          <a:xfrm>
            <a:off x="1695305" y="1976620"/>
            <a:ext cx="8801389" cy="2904759"/>
          </a:xfrm>
        </p:spPr>
        <p:txBody>
          <a:bodyPr vert="horz" lIns="91440" tIns="45720" rIns="91440" bIns="45720" rtlCol="0" anchor="t">
            <a:normAutofit/>
          </a:bodyPr>
          <a:lstStyle/>
          <a:p>
            <a:pPr marL="0" indent="0" algn="ctr">
              <a:buNone/>
            </a:pPr>
            <a:r>
              <a:rPr lang="en-GB" sz="4400" b="1">
                <a:solidFill>
                  <a:schemeClr val="tx2">
                    <a:lumMod val="90000"/>
                    <a:lumOff val="10000"/>
                  </a:schemeClr>
                </a:solidFill>
                <a:latin typeface="Verdana"/>
                <a:ea typeface="Verdana"/>
              </a:rPr>
              <a:t>What support is available in Leeds for our vulnerable service users this winter?</a:t>
            </a:r>
            <a:endParaRPr lang="en-GB" sz="4400">
              <a:solidFill>
                <a:schemeClr val="tx2">
                  <a:lumMod val="90000"/>
                  <a:lumOff val="10000"/>
                </a:schemeClr>
              </a:solidFill>
              <a:cs typeface="Arial"/>
            </a:endParaRPr>
          </a:p>
        </p:txBody>
      </p:sp>
    </p:spTree>
    <p:extLst>
      <p:ext uri="{BB962C8B-B14F-4D97-AF65-F5344CB8AC3E}">
        <p14:creationId xmlns:p14="http://schemas.microsoft.com/office/powerpoint/2010/main" val="722693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DF2D-34A6-F40F-FBC1-AD179DFC3221}"/>
              </a:ext>
            </a:extLst>
          </p:cNvPr>
          <p:cNvSpPr>
            <a:spLocks noGrp="1"/>
          </p:cNvSpPr>
          <p:nvPr>
            <p:ph type="title"/>
          </p:nvPr>
        </p:nvSpPr>
        <p:spPr>
          <a:xfrm>
            <a:off x="464235" y="306592"/>
            <a:ext cx="10972800" cy="716990"/>
          </a:xfrm>
        </p:spPr>
        <p:txBody>
          <a:bodyPr/>
          <a:lstStyle/>
          <a:p>
            <a:r>
              <a:rPr lang="en-GB">
                <a:ea typeface="Verdana"/>
              </a:rPr>
              <a:t>Fall prevention</a:t>
            </a:r>
            <a:endParaRPr lang="en-GB"/>
          </a:p>
        </p:txBody>
      </p:sp>
      <p:sp>
        <p:nvSpPr>
          <p:cNvPr id="4" name="Content Placeholder 2">
            <a:extLst>
              <a:ext uri="{FF2B5EF4-FFF2-40B4-BE49-F238E27FC236}">
                <a16:creationId xmlns:a16="http://schemas.microsoft.com/office/drawing/2014/main" id="{D335C720-2842-8EC7-2E27-39F7FFF227E9}"/>
              </a:ext>
            </a:extLst>
          </p:cNvPr>
          <p:cNvSpPr>
            <a:spLocks noGrp="1"/>
          </p:cNvSpPr>
          <p:nvPr/>
        </p:nvSpPr>
        <p:spPr>
          <a:xfrm>
            <a:off x="464235" y="1023582"/>
            <a:ext cx="9509759" cy="5114981"/>
          </a:xfrm>
          <a:prstGeom prst="rect">
            <a:avLst/>
          </a:prstGeom>
        </p:spPr>
        <p:txBody>
          <a:bodyPr vert="horz" lIns="91440" tIns="45720" rIns="91440" bIns="45720" rtlCol="0" anchor="t">
            <a:noAutofit/>
          </a:bodyPr>
          <a:lst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6565" indent="-456565" algn="l"/>
            <a:r>
              <a:rPr kumimoji="0" lang="en-GB" sz="2000" b="1" i="0" u="none" strike="noStrike" kern="1200" cap="none" spc="0" normalizeH="0" baseline="0" noProof="0">
                <a:ln>
                  <a:noFill/>
                </a:ln>
                <a:effectLst/>
                <a:uLnTx/>
                <a:uFillTx/>
                <a:latin typeface="Verdana" panose="020B0604030504040204" pitchFamily="34" charset="0"/>
                <a:ea typeface="Verdana" panose="020B0604030504040204" pitchFamily="34" charset="0"/>
              </a:rPr>
              <a:t>Active Leeds </a:t>
            </a:r>
            <a:r>
              <a:rPr kumimoji="0" lang="en-GB" sz="2000" b="0" i="0" u="none" strike="noStrike" kern="1200" cap="none" spc="0" normalizeH="0" baseline="0" noProof="0">
                <a:ln>
                  <a:noFill/>
                </a:ln>
                <a:effectLst/>
                <a:uLnTx/>
                <a:uFillTx/>
                <a:latin typeface="Verdana" panose="020B0604030504040204" pitchFamily="34" charset="0"/>
                <a:ea typeface="Verdana" panose="020B0604030504040204" pitchFamily="34" charset="0"/>
              </a:rPr>
              <a:t>offers a range of activities to support people to self-manage their health conditions and build fitness, strength and balance</a:t>
            </a:r>
            <a:endParaRPr lang="en-US" sz="2000">
              <a:latin typeface="Verdana" panose="020B0604030504040204" pitchFamily="34" charset="0"/>
              <a:ea typeface="Verdana" panose="020B0604030504040204" pitchFamily="34" charset="0"/>
            </a:endParaRPr>
          </a:p>
          <a:p>
            <a:pPr marL="609600" lvl="1" indent="0">
              <a:buNone/>
            </a:pPr>
            <a:endParaRPr lang="en-GB" sz="800">
              <a:latin typeface="Verdana" panose="020B0604030504040204" pitchFamily="34" charset="0"/>
              <a:ea typeface="Verdana" panose="020B0604030504040204" pitchFamily="34" charset="0"/>
            </a:endParaRPr>
          </a:p>
          <a:p>
            <a:pPr marL="456565" indent="-456565"/>
            <a:endParaRPr lang="en-GB" sz="2000" b="1" i="0">
              <a:effectLst/>
              <a:latin typeface="Verdana"/>
              <a:ea typeface="Verdana"/>
            </a:endParaRPr>
          </a:p>
          <a:p>
            <a:pPr marL="456565" indent="-456565"/>
            <a:endParaRPr lang="en-GB" sz="2000" b="1">
              <a:latin typeface="Verdana"/>
              <a:ea typeface="Verdana"/>
            </a:endParaRPr>
          </a:p>
          <a:p>
            <a:pPr marL="456565" indent="-456565"/>
            <a:endParaRPr lang="en-GB" sz="2000" b="1" i="0">
              <a:effectLst/>
              <a:latin typeface="Verdana"/>
              <a:ea typeface="Verdana"/>
            </a:endParaRPr>
          </a:p>
          <a:p>
            <a:pPr marL="456565" indent="-456565"/>
            <a:endParaRPr lang="en-GB" sz="2000" b="1">
              <a:latin typeface="Verdana"/>
              <a:ea typeface="Verdana"/>
            </a:endParaRPr>
          </a:p>
          <a:p>
            <a:pPr marL="456565" indent="-456565"/>
            <a:endParaRPr lang="en-GB" sz="2000" b="1" i="0">
              <a:effectLst/>
              <a:latin typeface="Verdana"/>
              <a:ea typeface="Verdana"/>
            </a:endParaRPr>
          </a:p>
          <a:p>
            <a:pPr marL="456565" indent="-456565"/>
            <a:endParaRPr lang="en-GB" sz="800" b="1" i="0">
              <a:effectLst/>
              <a:latin typeface="Verdana"/>
              <a:ea typeface="Verdana"/>
            </a:endParaRPr>
          </a:p>
          <a:p>
            <a:pPr marL="456565" indent="-456565"/>
            <a:r>
              <a:rPr lang="en-GB" sz="2000" b="1" i="0">
                <a:effectLst/>
                <a:latin typeface="Verdana"/>
                <a:ea typeface="Verdana"/>
              </a:rPr>
              <a:t>Home Plus Leeds </a:t>
            </a:r>
            <a:r>
              <a:rPr lang="en-GB" sz="2000" b="0" i="0">
                <a:effectLst/>
                <a:latin typeface="Verdana"/>
                <a:ea typeface="Verdana"/>
              </a:rPr>
              <a:t>– can also support with a comprehensive home assessment to identify client needs</a:t>
            </a:r>
            <a:r>
              <a:rPr lang="en-GB" sz="2000">
                <a:latin typeface="Verdana"/>
                <a:ea typeface="Verdana"/>
              </a:rPr>
              <a:t> and make recommendations</a:t>
            </a:r>
          </a:p>
          <a:p>
            <a:pPr marL="0" indent="0">
              <a:buNone/>
            </a:pPr>
            <a:endParaRPr lang="en-GB" sz="800" b="0" i="0">
              <a:effectLst/>
              <a:latin typeface="Verdana"/>
              <a:ea typeface="Verdana"/>
            </a:endParaRPr>
          </a:p>
        </p:txBody>
      </p:sp>
      <p:pic>
        <p:nvPicPr>
          <p:cNvPr id="2050" name="Picture 2" descr="Active Leeds">
            <a:extLst>
              <a:ext uri="{FF2B5EF4-FFF2-40B4-BE49-F238E27FC236}">
                <a16:creationId xmlns:a16="http://schemas.microsoft.com/office/drawing/2014/main" id="{F1DF403D-5DD0-56D1-0531-412951754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0633" y="1230472"/>
            <a:ext cx="1696402" cy="16964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393BBC0-85DE-E107-C7C9-AE438992A66E}"/>
              </a:ext>
            </a:extLst>
          </p:cNvPr>
          <p:cNvSpPr txBox="1"/>
          <p:nvPr/>
        </p:nvSpPr>
        <p:spPr>
          <a:xfrm>
            <a:off x="609307" y="1951672"/>
            <a:ext cx="8911299" cy="1631216"/>
          </a:xfrm>
          <a:prstGeom prst="rect">
            <a:avLst/>
          </a:prstGeom>
          <a:noFill/>
        </p:spPr>
        <p:txBody>
          <a:bodyPr wrap="square">
            <a:spAutoFit/>
          </a:bodyPr>
          <a:lstStyle/>
          <a:p>
            <a:pPr marL="989951" marR="0" lvl="1" indent="-45656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rPr>
              <a:t>Find out more information on their website: </a:t>
            </a:r>
            <a:r>
              <a:rPr kumimoji="0" lang="en-GB" sz="2000" b="0"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hlinkClick r:id="rId4">
                  <a:extLst>
                    <a:ext uri="{A12FA001-AC4F-418D-AE19-62706E023703}">
                      <ahyp:hlinkClr xmlns:ahyp="http://schemas.microsoft.com/office/drawing/2018/hyperlinkcolor" val="tx"/>
                    </a:ext>
                  </a:extLst>
                </a:hlinkClick>
              </a:rPr>
              <a:t>https://active.leeds.gov.uk/active-leeds-for-health/strength-and-balance-programme-(falls-prevention)</a:t>
            </a:r>
            <a:endParaRPr kumimoji="0" lang="en-GB" sz="2000" b="0"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endParaRPr>
          </a:p>
          <a:p>
            <a:pPr marL="989951" marR="0" lvl="1" indent="-45656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rPr>
              <a:t>Or call: 0113 378 3680</a:t>
            </a:r>
          </a:p>
          <a:p>
            <a:pPr marL="989951" marR="0" lvl="1" indent="-45656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rPr>
              <a:t>Email: </a:t>
            </a:r>
            <a:r>
              <a:rPr kumimoji="0" lang="en-GB" sz="2000" b="0" i="0" u="sng" strike="noStrike" kern="1200" cap="none" spc="0" normalizeH="0" baseline="0" noProof="0">
                <a:ln>
                  <a:noFill/>
                </a:ln>
                <a:effectLst/>
                <a:uLnTx/>
                <a:uFillTx/>
                <a:latin typeface="Verdana" panose="020B0604030504040204" pitchFamily="34" charset="0"/>
                <a:ea typeface="Verdana" panose="020B0604030504040204" pitchFamily="34" charset="0"/>
                <a:cs typeface="+mn-cs"/>
                <a:hlinkClick r:id="rId5">
                  <a:extLst>
                    <a:ext uri="{A12FA001-AC4F-418D-AE19-62706E023703}">
                      <ahyp:hlinkClr xmlns:ahyp="http://schemas.microsoft.com/office/drawing/2018/hyperlinkcolor" val="tx"/>
                    </a:ext>
                  </a:extLst>
                </a:hlinkClick>
              </a:rPr>
              <a:t>health.programmes@leeds.gov.uk</a:t>
            </a:r>
            <a:endParaRPr kumimoji="0" lang="en-GB" sz="2000" b="0" i="0" u="sng" strike="noStrike" kern="1200" cap="none" spc="0" normalizeH="0" baseline="0" noProof="0">
              <a:ln>
                <a:noFill/>
              </a:ln>
              <a:effectLst/>
              <a:uLnTx/>
              <a:uFillTx/>
              <a:latin typeface="Verdana" panose="020B0604030504040204" pitchFamily="34" charset="0"/>
              <a:ea typeface="Verdana" panose="020B0604030504040204" pitchFamily="34" charset="0"/>
              <a:cs typeface="+mn-cs"/>
              <a:hlinkClick r:id="rId6">
                <a:extLst>
                  <a:ext uri="{A12FA001-AC4F-418D-AE19-62706E023703}">
                    <ahyp:hlinkClr xmlns:ahyp="http://schemas.microsoft.com/office/drawing/2018/hyperlinkcolor" val="tx"/>
                  </a:ext>
                </a:extLst>
              </a:hlinkClick>
            </a:endParaRPr>
          </a:p>
        </p:txBody>
      </p:sp>
      <p:sp>
        <p:nvSpPr>
          <p:cNvPr id="11" name="TextBox 10">
            <a:extLst>
              <a:ext uri="{FF2B5EF4-FFF2-40B4-BE49-F238E27FC236}">
                <a16:creationId xmlns:a16="http://schemas.microsoft.com/office/drawing/2014/main" id="{2CD9151D-4818-CDF9-E829-680DE1C2534D}"/>
              </a:ext>
            </a:extLst>
          </p:cNvPr>
          <p:cNvSpPr txBox="1"/>
          <p:nvPr/>
        </p:nvSpPr>
        <p:spPr>
          <a:xfrm>
            <a:off x="609307" y="4815124"/>
            <a:ext cx="7669826" cy="1323439"/>
          </a:xfrm>
          <a:prstGeom prst="rect">
            <a:avLst/>
          </a:prstGeom>
          <a:noFill/>
        </p:spPr>
        <p:txBody>
          <a:bodyPr wrap="square">
            <a:spAutoFit/>
          </a:bodyPr>
          <a:lstStyle/>
          <a:p>
            <a:pPr marL="876286"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a:ln>
                  <a:noFill/>
                </a:ln>
                <a:effectLst/>
                <a:uLnTx/>
                <a:uFillTx/>
                <a:latin typeface="Verdana"/>
                <a:ea typeface="Verdana"/>
                <a:cs typeface="+mn-cs"/>
              </a:rPr>
              <a:t>Find out more information on their website: </a:t>
            </a:r>
            <a:r>
              <a:rPr kumimoji="0" lang="en-GB" sz="2000" b="0" i="0" u="none" strike="noStrike" kern="1200" cap="none" spc="0" normalizeH="0" baseline="0" noProof="0">
                <a:ln>
                  <a:noFill/>
                </a:ln>
                <a:effectLst/>
                <a:uLnTx/>
                <a:uFillTx/>
                <a:latin typeface="Verdana"/>
                <a:ea typeface="Verdana"/>
                <a:cs typeface="+mn-cs"/>
                <a:hlinkClick r:id="rId7">
                  <a:extLst>
                    <a:ext uri="{A12FA001-AC4F-418D-AE19-62706E023703}">
                      <ahyp:hlinkClr xmlns:ahyp="http://schemas.microsoft.com/office/drawing/2018/hyperlinkcolor" val="tx"/>
                    </a:ext>
                  </a:extLst>
                </a:hlinkClick>
              </a:rPr>
              <a:t>https://care-repair-leeds.org.uk/home-plus-2/</a:t>
            </a:r>
            <a:r>
              <a:rPr kumimoji="0" lang="en-GB" sz="2000" b="0" i="0" u="none" strike="noStrike" kern="1200" cap="none" spc="0" normalizeH="0" baseline="0" noProof="0">
                <a:ln>
                  <a:noFill/>
                </a:ln>
                <a:effectLst/>
                <a:uLnTx/>
                <a:uFillTx/>
                <a:latin typeface="Verdana"/>
                <a:ea typeface="Verdana"/>
                <a:cs typeface="+mn-cs"/>
              </a:rPr>
              <a:t> </a:t>
            </a:r>
          </a:p>
          <a:p>
            <a:pPr marL="876286"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a:ln>
                  <a:noFill/>
                </a:ln>
                <a:effectLst/>
                <a:uLnTx/>
                <a:uFillTx/>
                <a:latin typeface="Verdana"/>
                <a:ea typeface="Verdana"/>
                <a:cs typeface="+mn-cs"/>
              </a:rPr>
              <a:t>Or call: </a:t>
            </a:r>
            <a:r>
              <a:rPr kumimoji="0" lang="fr-FR" sz="2000" b="0" i="0" u="none" strike="noStrike" kern="1200" cap="none" spc="0" normalizeH="0" baseline="0" noProof="0">
                <a:ln>
                  <a:noFill/>
                </a:ln>
                <a:effectLst/>
                <a:uLnTx/>
                <a:uFillTx/>
                <a:latin typeface="Verdana"/>
                <a:ea typeface="Verdana"/>
                <a:cs typeface="+mn-cs"/>
              </a:rPr>
              <a:t>0113 2406009</a:t>
            </a:r>
          </a:p>
          <a:p>
            <a:pPr marL="876286"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2000" b="0" i="0" u="none" strike="noStrike" kern="1200" cap="none" spc="0" normalizeH="0" baseline="0" noProof="0">
                <a:ln>
                  <a:noFill/>
                </a:ln>
                <a:effectLst/>
                <a:uLnTx/>
                <a:uFillTx/>
                <a:latin typeface="Verdana"/>
                <a:ea typeface="Verdana"/>
                <a:cs typeface="+mn-cs"/>
              </a:rPr>
              <a:t>Email: </a:t>
            </a:r>
            <a:r>
              <a:rPr kumimoji="0" lang="fr-FR" sz="2000" b="0" i="0" u="none" strike="noStrike" kern="1200" cap="none" spc="0" normalizeH="0" baseline="0" noProof="0">
                <a:ln>
                  <a:noFill/>
                </a:ln>
                <a:effectLst/>
                <a:uLnTx/>
                <a:uFillTx/>
                <a:latin typeface="Verdana"/>
                <a:ea typeface="Verdana"/>
                <a:cs typeface="+mn-cs"/>
                <a:hlinkClick r:id="rId8">
                  <a:extLst>
                    <a:ext uri="{A12FA001-AC4F-418D-AE19-62706E023703}">
                      <ahyp:hlinkClr xmlns:ahyp="http://schemas.microsoft.com/office/drawing/2018/hyperlinkcolor" val="tx"/>
                    </a:ext>
                  </a:extLst>
                </a:hlinkClick>
              </a:rPr>
              <a:t>enquiries@care-repair-leeds.org.uk</a:t>
            </a:r>
            <a:endParaRPr kumimoji="0" lang="en-GB" sz="2000" b="0" i="0" u="none" strike="noStrike" kern="1200" cap="none" spc="0" normalizeH="0" baseline="0" noProof="0">
              <a:ln>
                <a:noFill/>
              </a:ln>
              <a:effectLst/>
              <a:uLnTx/>
              <a:uFillTx/>
              <a:latin typeface="Verdana"/>
              <a:ea typeface="Verdana"/>
              <a:cs typeface="+mn-cs"/>
            </a:endParaRPr>
          </a:p>
        </p:txBody>
      </p:sp>
      <p:pic>
        <p:nvPicPr>
          <p:cNvPr id="2054" name="Picture 6" descr="Winter Friend resources - Winter Friends">
            <a:extLst>
              <a:ext uri="{FF2B5EF4-FFF2-40B4-BE49-F238E27FC236}">
                <a16:creationId xmlns:a16="http://schemas.microsoft.com/office/drawing/2014/main" id="{2041D2AF-0F03-169D-9DF4-4E3A82C07A6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2349" t="17969" r="23251" b="7077"/>
          <a:stretch/>
        </p:blipFill>
        <p:spPr bwMode="auto">
          <a:xfrm>
            <a:off x="9666264" y="4133570"/>
            <a:ext cx="1851662" cy="170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8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98;p7">
            <a:extLst>
              <a:ext uri="{FF2B5EF4-FFF2-40B4-BE49-F238E27FC236}">
                <a16:creationId xmlns:a16="http://schemas.microsoft.com/office/drawing/2014/main" id="{DB7F7AB4-44B0-E03C-91A4-EEEDC5364156}"/>
              </a:ext>
            </a:extLst>
          </p:cNvPr>
          <p:cNvPicPr preferRelativeResize="0"/>
          <p:nvPr/>
        </p:nvPicPr>
        <p:blipFill rotWithShape="1">
          <a:blip r:embed="rId3">
            <a:alphaModFix/>
          </a:blip>
          <a:srcRect/>
          <a:stretch/>
        </p:blipFill>
        <p:spPr>
          <a:xfrm>
            <a:off x="542306" y="331952"/>
            <a:ext cx="6249390" cy="1053595"/>
          </a:xfrm>
          <a:prstGeom prst="rect">
            <a:avLst/>
          </a:prstGeom>
          <a:noFill/>
          <a:ln>
            <a:noFill/>
          </a:ln>
        </p:spPr>
      </p:pic>
      <p:sp>
        <p:nvSpPr>
          <p:cNvPr id="5" name="Google Shape;294;p7">
            <a:extLst>
              <a:ext uri="{FF2B5EF4-FFF2-40B4-BE49-F238E27FC236}">
                <a16:creationId xmlns:a16="http://schemas.microsoft.com/office/drawing/2014/main" id="{B9150C2B-4448-18AF-8775-97F78BEF62EE}"/>
              </a:ext>
            </a:extLst>
          </p:cNvPr>
          <p:cNvSpPr txBox="1">
            <a:spLocks/>
          </p:cNvSpPr>
          <p:nvPr/>
        </p:nvSpPr>
        <p:spPr>
          <a:xfrm>
            <a:off x="470379" y="1843011"/>
            <a:ext cx="3190010" cy="3716150"/>
          </a:xfrm>
          <a:prstGeom prst="rect">
            <a:avLst/>
          </a:prstGeom>
          <a:noFill/>
          <a:ln>
            <a:noFill/>
          </a:ln>
        </p:spPr>
        <p:txBody>
          <a:bodyPr spcFirstLastPara="1" vert="horz" wrap="square" lIns="91425" tIns="45700" rIns="91425" bIns="45700" rtlCol="0" anchor="t" anchorCtr="0">
            <a:noAutofit/>
          </a:bodyPr>
          <a:lst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spcAft>
                <a:spcPts val="400"/>
              </a:spcAft>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spcAft>
                <a:spcPts val="400"/>
              </a:spcAft>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spcAft>
                <a:spcPts val="400"/>
              </a:spcAft>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buClr>
                <a:srgbClr val="888888"/>
              </a:buClr>
              <a:buSzPts val="2000"/>
              <a:buFont typeface="Arial"/>
              <a:buNone/>
            </a:pPr>
            <a:r>
              <a:rPr lang="en-GB" sz="1800" b="1">
                <a:latin typeface="Verdana" panose="020B0604030504040204" pitchFamily="34" charset="0"/>
                <a:ea typeface="Verdana" panose="020B0604030504040204" pitchFamily="34" charset="0"/>
                <a:cs typeface="Arial"/>
                <a:sym typeface="Arial"/>
              </a:rPr>
              <a:t>Improving health at home: </a:t>
            </a:r>
            <a:r>
              <a:rPr lang="en-GB" sz="1800">
                <a:latin typeface="Verdana" panose="020B0604030504040204" pitchFamily="34" charset="0"/>
                <a:ea typeface="Verdana" panose="020B0604030504040204" pitchFamily="34" charset="0"/>
                <a:cs typeface="Arial"/>
                <a:sym typeface="Arial"/>
              </a:rPr>
              <a:t>Targeted support to enable people to live safely and independently in their own home</a:t>
            </a:r>
          </a:p>
          <a:p>
            <a:pPr marL="0" indent="0">
              <a:spcBef>
                <a:spcPts val="0"/>
              </a:spcBef>
              <a:buClr>
                <a:srgbClr val="888888"/>
              </a:buClr>
              <a:buSzPts val="2000"/>
              <a:buFont typeface="Arial"/>
              <a:buNone/>
            </a:pPr>
            <a:endParaRPr lang="en-GB" sz="1800" b="1">
              <a:latin typeface="Verdana" panose="020B0604030504040204" pitchFamily="34" charset="0"/>
              <a:ea typeface="Verdana" panose="020B0604030504040204" pitchFamily="34" charset="0"/>
            </a:endParaRPr>
          </a:p>
          <a:p>
            <a:pPr marL="0" indent="0" defTabSz="914400">
              <a:spcBef>
                <a:spcPts val="0"/>
              </a:spcBef>
              <a:spcAft>
                <a:spcPts val="600"/>
              </a:spcAft>
              <a:buClr>
                <a:srgbClr val="000000"/>
              </a:buClr>
              <a:buSzPts val="1000"/>
              <a:buNone/>
              <a:tabLst>
                <a:tab pos="457200" algn="l"/>
              </a:tabLst>
              <a:defRPr/>
            </a:pPr>
            <a:r>
              <a:rPr lang="en-GB" sz="1800" kern="0">
                <a:latin typeface="Verdana" panose="020B0604030504040204" pitchFamily="34" charset="0"/>
                <a:ea typeface="Verdana" panose="020B0604030504040204" pitchFamily="34" charset="0"/>
                <a:cs typeface="Arial"/>
                <a:sym typeface="Arial"/>
              </a:rPr>
              <a:t>A holistic assessment of client needs, facilitating minor works or minor warmth measures, providing advice and assistance, including equipment.</a:t>
            </a:r>
          </a:p>
          <a:p>
            <a:pPr marL="0" indent="0">
              <a:spcBef>
                <a:spcPts val="0"/>
              </a:spcBef>
              <a:buClr>
                <a:srgbClr val="888888"/>
              </a:buClr>
              <a:buSzPts val="2000"/>
              <a:buFont typeface="Arial"/>
              <a:buNone/>
            </a:pPr>
            <a:endParaRPr lang="en-GB" sz="1800">
              <a:latin typeface="Verdana" panose="020B0604030504040204" pitchFamily="34" charset="0"/>
              <a:ea typeface="Verdana" panose="020B0604030504040204" pitchFamily="34" charset="0"/>
            </a:endParaRPr>
          </a:p>
        </p:txBody>
      </p:sp>
      <p:pic>
        <p:nvPicPr>
          <p:cNvPr id="6" name="Google Shape;299;p7" descr="A person wearing a hat&#10;&#10;Description generated with high confidence">
            <a:extLst>
              <a:ext uri="{FF2B5EF4-FFF2-40B4-BE49-F238E27FC236}">
                <a16:creationId xmlns:a16="http://schemas.microsoft.com/office/drawing/2014/main" id="{A934524A-FD06-1E3F-DF67-FBBB5FBF7FAF}"/>
              </a:ext>
            </a:extLst>
          </p:cNvPr>
          <p:cNvPicPr preferRelativeResize="0"/>
          <p:nvPr/>
        </p:nvPicPr>
        <p:blipFill rotWithShape="1">
          <a:blip r:embed="rId4">
            <a:alphaModFix/>
          </a:blip>
          <a:srcRect/>
          <a:stretch/>
        </p:blipFill>
        <p:spPr>
          <a:xfrm>
            <a:off x="3725555" y="1788234"/>
            <a:ext cx="4721049" cy="3410855"/>
          </a:xfrm>
          <a:prstGeom prst="rect">
            <a:avLst/>
          </a:prstGeom>
          <a:noFill/>
          <a:ln>
            <a:noFill/>
          </a:ln>
        </p:spPr>
      </p:pic>
      <p:sp>
        <p:nvSpPr>
          <p:cNvPr id="7" name="TextBox 6">
            <a:extLst>
              <a:ext uri="{FF2B5EF4-FFF2-40B4-BE49-F238E27FC236}">
                <a16:creationId xmlns:a16="http://schemas.microsoft.com/office/drawing/2014/main" id="{A7E41993-8A07-FE77-9BF9-F6A15A628C32}"/>
              </a:ext>
            </a:extLst>
          </p:cNvPr>
          <p:cNvSpPr txBox="1"/>
          <p:nvPr/>
        </p:nvSpPr>
        <p:spPr>
          <a:xfrm>
            <a:off x="8694174" y="2059768"/>
            <a:ext cx="3027447" cy="3416320"/>
          </a:xfrm>
          <a:prstGeom prst="rect">
            <a:avLst/>
          </a:prstGeom>
          <a:noFill/>
        </p:spPr>
        <p:txBody>
          <a:bodyPr wrap="square" lIns="91440" tIns="45720" rIns="91440" bIns="45720" rtlCol="0" anchor="t">
            <a:spAutoFit/>
          </a:bodyPr>
          <a:lstStyle/>
          <a:p>
            <a:r>
              <a:rPr lang="en-GB" b="1">
                <a:effectLst/>
                <a:latin typeface="Verdana" panose="020B0604030504040204" pitchFamily="34" charset="0"/>
                <a:ea typeface="Verdana" panose="020B0604030504040204" pitchFamily="34" charset="0"/>
                <a:cs typeface="Arial"/>
              </a:rPr>
              <a:t>Aims to ensure equitable access </a:t>
            </a:r>
            <a:r>
              <a:rPr lang="en-GB">
                <a:effectLst/>
                <a:latin typeface="Verdana" panose="020B0604030504040204" pitchFamily="34" charset="0"/>
                <a:ea typeface="Verdana" panose="020B0604030504040204" pitchFamily="34" charset="0"/>
                <a:cs typeface="Arial"/>
              </a:rPr>
              <a:t>for at risk groups and areas of high need e.g.</a:t>
            </a:r>
            <a:r>
              <a:rPr lang="en-GB">
                <a:latin typeface="Verdana" panose="020B0604030504040204" pitchFamily="34" charset="0"/>
                <a:ea typeface="Verdana" panose="020B0604030504040204" pitchFamily="34" charset="0"/>
                <a:cs typeface="Arial"/>
              </a:rPr>
              <a:t> families with children under 5</a:t>
            </a:r>
            <a:r>
              <a:rPr lang="en-GB">
                <a:effectLst/>
                <a:latin typeface="Verdana" panose="020B0604030504040204" pitchFamily="34" charset="0"/>
                <a:ea typeface="Verdana" panose="020B0604030504040204" pitchFamily="34" charset="0"/>
                <a:cs typeface="Arial"/>
              </a:rPr>
              <a:t>, people with cold related long term health conditions, those at risk of falling, people on low incomes and those who may be isolated.</a:t>
            </a:r>
            <a:r>
              <a:rPr lang="en-GB">
                <a:latin typeface="Verdana" panose="020B0604030504040204" pitchFamily="34" charset="0"/>
                <a:ea typeface="Verdana" panose="020B0604030504040204" pitchFamily="34" charset="0"/>
                <a:cs typeface="Arial"/>
              </a:rPr>
              <a:t> </a:t>
            </a:r>
            <a:endParaRPr lang="en-GB">
              <a:effectLst/>
              <a:latin typeface="Verdana" panose="020B0604030504040204" pitchFamily="34" charset="0"/>
              <a:ea typeface="Verdana" panose="020B0604030504040204" pitchFamily="34" charset="0"/>
            </a:endParaRPr>
          </a:p>
          <a:p>
            <a:endParaRPr lang="en-GB">
              <a:latin typeface="Verdana" panose="020B0604030504040204" pitchFamily="34" charset="0"/>
              <a:ea typeface="Verdana" panose="020B0604030504040204" pitchFamily="34" charset="0"/>
            </a:endParaRPr>
          </a:p>
        </p:txBody>
      </p:sp>
      <p:pic>
        <p:nvPicPr>
          <p:cNvPr id="8" name="Google Shape;293;p7">
            <a:extLst>
              <a:ext uri="{FF2B5EF4-FFF2-40B4-BE49-F238E27FC236}">
                <a16:creationId xmlns:a16="http://schemas.microsoft.com/office/drawing/2014/main" id="{B01E88F4-7386-B691-CD4A-8ECDF32B9E77}"/>
              </a:ext>
            </a:extLst>
          </p:cNvPr>
          <p:cNvPicPr preferRelativeResize="0"/>
          <p:nvPr/>
        </p:nvPicPr>
        <p:blipFill rotWithShape="1">
          <a:blip r:embed="rId5">
            <a:alphaModFix/>
          </a:blip>
          <a:srcRect l="5937" t="19048" r="5851" b="23147"/>
          <a:stretch/>
        </p:blipFill>
        <p:spPr>
          <a:xfrm>
            <a:off x="2616057" y="5700593"/>
            <a:ext cx="1601030" cy="851139"/>
          </a:xfrm>
          <a:prstGeom prst="rect">
            <a:avLst/>
          </a:prstGeom>
          <a:noFill/>
          <a:ln>
            <a:noFill/>
          </a:ln>
        </p:spPr>
      </p:pic>
      <p:pic>
        <p:nvPicPr>
          <p:cNvPr id="9" name="Google Shape;296;p7">
            <a:extLst>
              <a:ext uri="{FF2B5EF4-FFF2-40B4-BE49-F238E27FC236}">
                <a16:creationId xmlns:a16="http://schemas.microsoft.com/office/drawing/2014/main" id="{A906B48C-8670-8E27-A612-5885F566FEBC}"/>
              </a:ext>
            </a:extLst>
          </p:cNvPr>
          <p:cNvPicPr preferRelativeResize="0"/>
          <p:nvPr/>
        </p:nvPicPr>
        <p:blipFill rotWithShape="1">
          <a:blip r:embed="rId6">
            <a:alphaModFix/>
          </a:blip>
          <a:srcRect/>
          <a:stretch/>
        </p:blipFill>
        <p:spPr>
          <a:xfrm>
            <a:off x="6278682" y="5681064"/>
            <a:ext cx="859444" cy="844721"/>
          </a:xfrm>
          <a:prstGeom prst="rect">
            <a:avLst/>
          </a:prstGeom>
          <a:noFill/>
          <a:ln>
            <a:noFill/>
          </a:ln>
        </p:spPr>
      </p:pic>
      <p:pic>
        <p:nvPicPr>
          <p:cNvPr id="10" name="Google Shape;297;p7">
            <a:extLst>
              <a:ext uri="{FF2B5EF4-FFF2-40B4-BE49-F238E27FC236}">
                <a16:creationId xmlns:a16="http://schemas.microsoft.com/office/drawing/2014/main" id="{C07A589D-23C5-192D-472A-4CEDE9F44DDE}"/>
              </a:ext>
            </a:extLst>
          </p:cNvPr>
          <p:cNvPicPr preferRelativeResize="0"/>
          <p:nvPr/>
        </p:nvPicPr>
        <p:blipFill rotWithShape="1">
          <a:blip r:embed="rId7">
            <a:alphaModFix/>
          </a:blip>
          <a:srcRect t="10824" b="9134"/>
          <a:stretch/>
        </p:blipFill>
        <p:spPr>
          <a:xfrm>
            <a:off x="4300450" y="5689899"/>
            <a:ext cx="1880328" cy="810572"/>
          </a:xfrm>
          <a:prstGeom prst="rect">
            <a:avLst/>
          </a:prstGeom>
          <a:noFill/>
          <a:ln>
            <a:noFill/>
          </a:ln>
        </p:spPr>
      </p:pic>
      <p:sp>
        <p:nvSpPr>
          <p:cNvPr id="11" name="Google Shape;300;p7">
            <a:extLst>
              <a:ext uri="{FF2B5EF4-FFF2-40B4-BE49-F238E27FC236}">
                <a16:creationId xmlns:a16="http://schemas.microsoft.com/office/drawing/2014/main" id="{094758C2-B190-CCEB-2D8B-F8BAEB484349}"/>
              </a:ext>
            </a:extLst>
          </p:cNvPr>
          <p:cNvSpPr txBox="1"/>
          <p:nvPr/>
        </p:nvSpPr>
        <p:spPr>
          <a:xfrm>
            <a:off x="1142884" y="6016625"/>
            <a:ext cx="147317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i="0" u="none" strike="noStrike" cap="none">
                <a:latin typeface="Verdana" panose="020B0604030504040204" pitchFamily="34" charset="0"/>
                <a:ea typeface="Verdana" panose="020B0604030504040204" pitchFamily="34" charset="0"/>
                <a:cs typeface="Arial"/>
                <a:sym typeface="Arial"/>
              </a:rPr>
              <a:t>Delivered by:</a:t>
            </a:r>
            <a:endParaRPr>
              <a:latin typeface="Verdana" panose="020B0604030504040204" pitchFamily="34" charset="0"/>
              <a:ea typeface="Verdana" panose="020B0604030504040204" pitchFamily="34" charset="0"/>
            </a:endParaRPr>
          </a:p>
        </p:txBody>
      </p:sp>
      <p:pic>
        <p:nvPicPr>
          <p:cNvPr id="12" name="Google Shape;302;p7" descr="Green Doctor - Save Energy and Save Money - Groundwork">
            <a:extLst>
              <a:ext uri="{FF2B5EF4-FFF2-40B4-BE49-F238E27FC236}">
                <a16:creationId xmlns:a16="http://schemas.microsoft.com/office/drawing/2014/main" id="{20E15077-BB81-08BE-210F-0FFDD77FE688}"/>
              </a:ext>
            </a:extLst>
          </p:cNvPr>
          <p:cNvPicPr preferRelativeResize="0"/>
          <p:nvPr/>
        </p:nvPicPr>
        <p:blipFill rotWithShape="1">
          <a:blip r:embed="rId8">
            <a:alphaModFix/>
          </a:blip>
          <a:srcRect/>
          <a:stretch/>
        </p:blipFill>
        <p:spPr>
          <a:xfrm>
            <a:off x="7182876" y="5707657"/>
            <a:ext cx="2101706" cy="793454"/>
          </a:xfrm>
          <a:prstGeom prst="rect">
            <a:avLst/>
          </a:prstGeom>
          <a:noFill/>
          <a:ln>
            <a:noFill/>
          </a:ln>
        </p:spPr>
      </p:pic>
      <p:pic>
        <p:nvPicPr>
          <p:cNvPr id="13" name="Google Shape;295;p7">
            <a:extLst>
              <a:ext uri="{FF2B5EF4-FFF2-40B4-BE49-F238E27FC236}">
                <a16:creationId xmlns:a16="http://schemas.microsoft.com/office/drawing/2014/main" id="{2654EEAA-C52F-DD83-7319-5E4E35521E45}"/>
              </a:ext>
            </a:extLst>
          </p:cNvPr>
          <p:cNvPicPr preferRelativeResize="0"/>
          <p:nvPr/>
        </p:nvPicPr>
        <p:blipFill rotWithShape="1">
          <a:blip r:embed="rId9">
            <a:alphaModFix/>
          </a:blip>
          <a:srcRect/>
          <a:stretch/>
        </p:blipFill>
        <p:spPr>
          <a:xfrm>
            <a:off x="8641959" y="459704"/>
            <a:ext cx="1503700" cy="526492"/>
          </a:xfrm>
          <a:prstGeom prst="rect">
            <a:avLst/>
          </a:prstGeom>
          <a:noFill/>
          <a:ln>
            <a:noFill/>
          </a:ln>
        </p:spPr>
      </p:pic>
      <p:pic>
        <p:nvPicPr>
          <p:cNvPr id="14" name="Google Shape;301;p7" descr="Care Quality Team">
            <a:extLst>
              <a:ext uri="{FF2B5EF4-FFF2-40B4-BE49-F238E27FC236}">
                <a16:creationId xmlns:a16="http://schemas.microsoft.com/office/drawing/2014/main" id="{654FADC7-6F3F-1BDA-974D-29D3A7F6263A}"/>
              </a:ext>
            </a:extLst>
          </p:cNvPr>
          <p:cNvPicPr preferRelativeResize="0"/>
          <p:nvPr/>
        </p:nvPicPr>
        <p:blipFill rotWithShape="1">
          <a:blip r:embed="rId10">
            <a:alphaModFix/>
          </a:blip>
          <a:srcRect r="4259"/>
          <a:stretch/>
        </p:blipFill>
        <p:spPr>
          <a:xfrm>
            <a:off x="10145994" y="295964"/>
            <a:ext cx="1503700" cy="690232"/>
          </a:xfrm>
          <a:prstGeom prst="rect">
            <a:avLst/>
          </a:prstGeom>
          <a:noFill/>
          <a:ln>
            <a:noFill/>
          </a:ln>
        </p:spPr>
      </p:pic>
      <p:sp>
        <p:nvSpPr>
          <p:cNvPr id="15" name="Google Shape;303;p7">
            <a:extLst>
              <a:ext uri="{FF2B5EF4-FFF2-40B4-BE49-F238E27FC236}">
                <a16:creationId xmlns:a16="http://schemas.microsoft.com/office/drawing/2014/main" id="{91344EA3-748C-D3E7-D1D1-0FB570BF7ECB}"/>
              </a:ext>
            </a:extLst>
          </p:cNvPr>
          <p:cNvSpPr txBox="1"/>
          <p:nvPr/>
        </p:nvSpPr>
        <p:spPr>
          <a:xfrm>
            <a:off x="7182876" y="524531"/>
            <a:ext cx="165347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latin typeface="Verdana" panose="020B0604030504040204" pitchFamily="34" charset="0"/>
                <a:ea typeface="Verdana" panose="020B0604030504040204" pitchFamily="34" charset="0"/>
                <a:cs typeface="Arial"/>
                <a:sym typeface="Arial"/>
              </a:rPr>
              <a:t>Commissioned since 2018 by:</a:t>
            </a:r>
            <a:endParaRPr>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1685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DF2D-34A6-F40F-FBC1-AD179DFC3221}"/>
              </a:ext>
            </a:extLst>
          </p:cNvPr>
          <p:cNvSpPr>
            <a:spLocks noGrp="1"/>
          </p:cNvSpPr>
          <p:nvPr>
            <p:ph type="title"/>
          </p:nvPr>
        </p:nvSpPr>
        <p:spPr/>
        <p:txBody>
          <a:bodyPr/>
          <a:lstStyle/>
          <a:p>
            <a:r>
              <a:rPr lang="en-GB">
                <a:ea typeface="Verdana"/>
              </a:rPr>
              <a:t>Safety in the home</a:t>
            </a:r>
            <a:endParaRPr lang="en-GB"/>
          </a:p>
        </p:txBody>
      </p:sp>
      <p:sp>
        <p:nvSpPr>
          <p:cNvPr id="4" name="Content Placeholder 2">
            <a:extLst>
              <a:ext uri="{FF2B5EF4-FFF2-40B4-BE49-F238E27FC236}">
                <a16:creationId xmlns:a16="http://schemas.microsoft.com/office/drawing/2014/main" id="{2FEB37E6-51E0-489E-BD0E-AA16A2F020E9}"/>
              </a:ext>
            </a:extLst>
          </p:cNvPr>
          <p:cNvSpPr>
            <a:spLocks noGrp="1"/>
          </p:cNvSpPr>
          <p:nvPr/>
        </p:nvSpPr>
        <p:spPr>
          <a:xfrm>
            <a:off x="368427" y="1381353"/>
            <a:ext cx="10512933" cy="2047647"/>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sz="2300" b="1">
                <a:latin typeface="Verdana" panose="020B0604030504040204" pitchFamily="34" charset="0"/>
                <a:ea typeface="Verdana" panose="020B0604030504040204" pitchFamily="34" charset="0"/>
                <a:cs typeface="Arial" panose="020B0604020202020204" pitchFamily="34" charset="0"/>
              </a:rPr>
              <a:t>LCC Adult Social Care </a:t>
            </a:r>
            <a:r>
              <a:rPr lang="en-GB" sz="2300">
                <a:latin typeface="Verdana" panose="020B0604030504040204" pitchFamily="34" charset="0"/>
                <a:ea typeface="Verdana" panose="020B0604030504040204" pitchFamily="34" charset="0"/>
                <a:cs typeface="Arial" panose="020B0604020202020204" pitchFamily="34" charset="0"/>
              </a:rPr>
              <a:t>can help vulnerable individuals that need support or adaptations in their home to keep safe. This can include a personal alarm, sensors in a chair or bed, falls alarm or additional rails to help getting up and down the stairs, or on and off the toilet</a:t>
            </a:r>
            <a:r>
              <a:rPr lang="en-GB" sz="1000">
                <a:latin typeface="Verdana" panose="020B0604030504040204" pitchFamily="34" charset="0"/>
                <a:ea typeface="Verdana" panose="020B0604030504040204" pitchFamily="34" charset="0"/>
                <a:cs typeface="Arial" panose="020B0604020202020204" pitchFamily="34" charset="0"/>
              </a:rPr>
              <a:t>.</a:t>
            </a:r>
            <a:endParaRPr lang="en-GB" sz="2300">
              <a:latin typeface="Verdana" panose="020B0604030504040204" pitchFamily="34" charset="0"/>
              <a:ea typeface="Verdana" panose="020B0604030504040204" pitchFamily="34" charset="0"/>
              <a:cs typeface="Arial" panose="020B0604020202020204" pitchFamily="34" charset="0"/>
            </a:endParaRPr>
          </a:p>
        </p:txBody>
      </p:sp>
      <p:pic>
        <p:nvPicPr>
          <p:cNvPr id="1026" name="Picture 2" descr="What to expect during assessment and care planning | Quick guides to social  care topics | Social care | NICE Communities | About | NICE">
            <a:extLst>
              <a:ext uri="{FF2B5EF4-FFF2-40B4-BE49-F238E27FC236}">
                <a16:creationId xmlns:a16="http://schemas.microsoft.com/office/drawing/2014/main" id="{741FAA40-3B1C-CDD0-2A32-0CA96F328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479" y="3021312"/>
            <a:ext cx="2933129" cy="27747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D41384-8D49-4D3C-E3F7-43A952909FD5}"/>
              </a:ext>
            </a:extLst>
          </p:cNvPr>
          <p:cNvSpPr txBox="1"/>
          <p:nvPr/>
        </p:nvSpPr>
        <p:spPr>
          <a:xfrm>
            <a:off x="322179" y="3429000"/>
            <a:ext cx="7458533" cy="1508105"/>
          </a:xfrm>
          <a:prstGeom prst="rect">
            <a:avLst/>
          </a:prstGeom>
          <a:noFill/>
        </p:spPr>
        <p:txBody>
          <a:bodyPr wrap="square">
            <a:spAutoFit/>
          </a:bodyPr>
          <a:lstStyle/>
          <a:p>
            <a:pPr marL="800100" lvl="1" indent="-342900">
              <a:buFont typeface="Courier New" panose="02070309020205020404" pitchFamily="49" charset="0"/>
              <a:buChar char="o"/>
            </a:pPr>
            <a:r>
              <a:rPr lang="en-GB" sz="2300">
                <a:latin typeface="Verdana" panose="020B0604030504040204" pitchFamily="34" charset="0"/>
                <a:ea typeface="Verdana" panose="020B0604030504040204" pitchFamily="34" charset="0"/>
                <a:cs typeface="Arial" panose="020B0604020202020204" pitchFamily="34" charset="0"/>
              </a:rPr>
              <a:t>Find out more information on: </a:t>
            </a:r>
            <a:r>
              <a:rPr lang="en-GB" sz="2300">
                <a:latin typeface="Verdana" panose="020B0604030504040204" pitchFamily="34" charset="0"/>
                <a:ea typeface="Verdana" panose="020B060403050404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https://www.leeds.gov.uk/adult-social-care</a:t>
            </a:r>
            <a:r>
              <a:rPr lang="en-GB" sz="2300">
                <a:latin typeface="Verdana" panose="020B0604030504040204" pitchFamily="34" charset="0"/>
                <a:ea typeface="Verdana" panose="020B0604030504040204" pitchFamily="34" charset="0"/>
                <a:cs typeface="Arial" panose="020B0604020202020204" pitchFamily="34" charset="0"/>
              </a:rPr>
              <a:t> </a:t>
            </a:r>
          </a:p>
          <a:p>
            <a:pPr marL="800100" lvl="1" indent="-342900">
              <a:buFont typeface="Courier New" panose="02070309020205020404" pitchFamily="49" charset="0"/>
              <a:buChar char="o"/>
            </a:pPr>
            <a:r>
              <a:rPr lang="en-GB" sz="2300">
                <a:latin typeface="Verdana" panose="020B0604030504040204" pitchFamily="34" charset="0"/>
                <a:ea typeface="Verdana" panose="020B0604030504040204" pitchFamily="34" charset="0"/>
                <a:cs typeface="Arial" panose="020B0604020202020204" pitchFamily="34" charset="0"/>
              </a:rPr>
              <a:t>Or call: 0113 222 4401 </a:t>
            </a:r>
          </a:p>
          <a:p>
            <a:pPr marL="800100" lvl="1" indent="-342900">
              <a:buFont typeface="Courier New" panose="02070309020205020404" pitchFamily="49" charset="0"/>
              <a:buChar char="o"/>
            </a:pPr>
            <a:r>
              <a:rPr lang="en-GB" sz="2300">
                <a:latin typeface="Verdana" panose="020B0604030504040204" pitchFamily="34" charset="0"/>
                <a:ea typeface="Verdana" panose="020B0604030504040204" pitchFamily="34" charset="0"/>
                <a:cs typeface="Arial" panose="020B0604020202020204" pitchFamily="34" charset="0"/>
              </a:rPr>
              <a:t>Email: </a:t>
            </a:r>
            <a:r>
              <a:rPr lang="en-GB" sz="2300">
                <a:latin typeface="Verdana" panose="020B0604030504040204" pitchFamily="34" charset="0"/>
                <a:ea typeface="Verdana" panose="020B060403050404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leedsadults@leeds.gov.uk</a:t>
            </a:r>
            <a:r>
              <a:rPr lang="en-GB" sz="2300">
                <a:latin typeface="Verdana" panose="020B0604030504040204" pitchFamily="34" charset="0"/>
                <a:ea typeface="Verdana" panose="020B0604030504040204" pitchFamily="34" charset="0"/>
                <a:cs typeface="Arial" panose="020B0604020202020204" pitchFamily="34" charset="0"/>
              </a:rPr>
              <a:t> </a:t>
            </a:r>
          </a:p>
        </p:txBody>
      </p:sp>
    </p:spTree>
    <p:extLst>
      <p:ext uri="{BB962C8B-B14F-4D97-AF65-F5344CB8AC3E}">
        <p14:creationId xmlns:p14="http://schemas.microsoft.com/office/powerpoint/2010/main" val="369128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DF2D-34A6-F40F-FBC1-AD179DFC3221}"/>
              </a:ext>
            </a:extLst>
          </p:cNvPr>
          <p:cNvSpPr>
            <a:spLocks noGrp="1"/>
          </p:cNvSpPr>
          <p:nvPr>
            <p:ph type="title"/>
          </p:nvPr>
        </p:nvSpPr>
        <p:spPr/>
        <p:txBody>
          <a:bodyPr>
            <a:normAutofit/>
          </a:bodyPr>
          <a:lstStyle/>
          <a:p>
            <a:r>
              <a:rPr lang="en-GB">
                <a:ea typeface="Verdana"/>
              </a:rPr>
              <a:t>Mental health and social isolation</a:t>
            </a:r>
            <a:endParaRPr lang="en-GB"/>
          </a:p>
        </p:txBody>
      </p:sp>
      <p:sp>
        <p:nvSpPr>
          <p:cNvPr id="4" name="Content Placeholder 2">
            <a:extLst>
              <a:ext uri="{FF2B5EF4-FFF2-40B4-BE49-F238E27FC236}">
                <a16:creationId xmlns:a16="http://schemas.microsoft.com/office/drawing/2014/main" id="{8484177F-C585-5313-50BD-C7B3A3155F9E}"/>
              </a:ext>
            </a:extLst>
          </p:cNvPr>
          <p:cNvSpPr>
            <a:spLocks noGrp="1"/>
          </p:cNvSpPr>
          <p:nvPr/>
        </p:nvSpPr>
        <p:spPr>
          <a:xfrm>
            <a:off x="609600" y="1197868"/>
            <a:ext cx="9237785" cy="1897024"/>
          </a:xfrm>
          <a:prstGeom prst="rect">
            <a:avLst/>
          </a:prstGeom>
        </p:spPr>
        <p:txBody>
          <a:bodyPr vert="horz" lIns="91440" tIns="45720" rIns="91440" bIns="45720" rtlCol="0" anchor="t">
            <a:noAutofit/>
          </a:bodyPr>
          <a:lst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6565" indent="-456565" fontAlgn="base"/>
            <a:r>
              <a:rPr lang="en-GB" sz="2150" b="1">
                <a:latin typeface="Verdana"/>
                <a:ea typeface="Verdana"/>
              </a:rPr>
              <a:t>Mindwell</a:t>
            </a:r>
            <a:r>
              <a:rPr lang="en-GB" sz="2150">
                <a:latin typeface="Verdana"/>
                <a:ea typeface="Verdana"/>
              </a:rPr>
              <a:t> is the mental health website for adults and provides information about support and services available in Leeds such as mental health services directory and se</a:t>
            </a:r>
            <a:r>
              <a:rPr lang="en-GB" sz="2150">
                <a:latin typeface="Verdana" panose="020B0604030504040204" pitchFamily="34" charset="0"/>
                <a:ea typeface="Verdana" panose="020B0604030504040204" pitchFamily="34" charset="0"/>
              </a:rPr>
              <a:t>lf-help information</a:t>
            </a:r>
          </a:p>
        </p:txBody>
      </p:sp>
      <p:pic>
        <p:nvPicPr>
          <p:cNvPr id="3074" name="Picture 2" descr="Home - MindWell">
            <a:extLst>
              <a:ext uri="{FF2B5EF4-FFF2-40B4-BE49-F238E27FC236}">
                <a16:creationId xmlns:a16="http://schemas.microsoft.com/office/drawing/2014/main" id="{648461C6-05D0-10AA-0030-4700AEAB8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7916" y="803174"/>
            <a:ext cx="2033954" cy="20339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0A38C83-5EFE-79D8-F520-4B4185E86A91}"/>
              </a:ext>
            </a:extLst>
          </p:cNvPr>
          <p:cNvSpPr txBox="1"/>
          <p:nvPr/>
        </p:nvSpPr>
        <p:spPr>
          <a:xfrm>
            <a:off x="884506" y="2460102"/>
            <a:ext cx="7853290" cy="754053"/>
          </a:xfrm>
          <a:prstGeom prst="rect">
            <a:avLst/>
          </a:prstGeom>
          <a:noFill/>
        </p:spPr>
        <p:txBody>
          <a:bodyPr wrap="square">
            <a:spAutoFit/>
          </a:bodyPr>
          <a:lstStyle/>
          <a:p>
            <a:pPr marL="800100" marR="0" lvl="1" indent="-34290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kumimoji="0" lang="en-GB" sz="2150" b="0"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rPr>
              <a:t>Find out more information on their website </a:t>
            </a:r>
            <a:r>
              <a:rPr kumimoji="0" lang="en-GB" sz="2150" b="0" i="0" u="none" strike="noStrike" kern="1200" cap="none" spc="0" normalizeH="0" baseline="0" noProof="0">
                <a:ln>
                  <a:noFill/>
                </a:ln>
                <a:effectLst/>
                <a:uLnTx/>
                <a:uFillTx/>
                <a:latin typeface="Verdana"/>
                <a:ea typeface="Verdana"/>
                <a:cs typeface="+mn-cs"/>
              </a:rPr>
              <a:t>: </a:t>
            </a:r>
            <a:r>
              <a:rPr kumimoji="0" lang="en-GB" sz="2150" b="0" i="0" u="sng" strike="noStrike" kern="1200" cap="none" spc="0" normalizeH="0" baseline="0" noProof="0">
                <a:ln>
                  <a:noFill/>
                </a:ln>
                <a:effectLst/>
                <a:uLnTx/>
                <a:uFillTx/>
                <a:latin typeface="Verdana"/>
                <a:ea typeface="Verdana"/>
                <a:cs typeface="+mn-cs"/>
                <a:hlinkClick r:id="rId4">
                  <a:extLst>
                    <a:ext uri="{A12FA001-AC4F-418D-AE19-62706E023703}">
                      <ahyp:hlinkClr xmlns:ahyp="http://schemas.microsoft.com/office/drawing/2018/hyperlinkcolor" val="tx"/>
                    </a:ext>
                  </a:extLst>
                </a:hlinkClick>
              </a:rPr>
              <a:t>www.mindwell-leeds.org.uk</a:t>
            </a:r>
          </a:p>
        </p:txBody>
      </p:sp>
      <p:sp>
        <p:nvSpPr>
          <p:cNvPr id="7" name="TextBox 6">
            <a:extLst>
              <a:ext uri="{FF2B5EF4-FFF2-40B4-BE49-F238E27FC236}">
                <a16:creationId xmlns:a16="http://schemas.microsoft.com/office/drawing/2014/main" id="{CED254D7-2D70-6B22-D807-21F000FC28C9}"/>
              </a:ext>
            </a:extLst>
          </p:cNvPr>
          <p:cNvSpPr txBox="1"/>
          <p:nvPr/>
        </p:nvSpPr>
        <p:spPr>
          <a:xfrm>
            <a:off x="609599" y="3429000"/>
            <a:ext cx="11122271" cy="1415772"/>
          </a:xfrm>
          <a:prstGeom prst="rect">
            <a:avLst/>
          </a:prstGeom>
          <a:noFill/>
        </p:spPr>
        <p:txBody>
          <a:bodyPr wrap="square">
            <a:spAutoFit/>
          </a:bodyPr>
          <a:lstStyle/>
          <a:p>
            <a:pPr marL="456565" marR="0" lvl="0" indent="-4565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50" b="1" i="0" u="none" strike="noStrike" kern="1200" cap="none" spc="0" normalizeH="0" baseline="0" noProof="0">
                <a:ln>
                  <a:noFill/>
                </a:ln>
                <a:effectLst/>
                <a:uLnTx/>
                <a:uFillTx/>
                <a:latin typeface="Verdana"/>
                <a:ea typeface="Verdana"/>
                <a:cs typeface="+mn-cs"/>
              </a:rPr>
              <a:t>Neighbourhood Networks </a:t>
            </a:r>
            <a:r>
              <a:rPr kumimoji="0" lang="en-GB" sz="2150" b="0" i="0" u="none" strike="noStrike" kern="1200" cap="none" spc="0" normalizeH="0" baseline="0" noProof="0">
                <a:ln>
                  <a:noFill/>
                </a:ln>
                <a:effectLst/>
                <a:uLnTx/>
                <a:uFillTx/>
                <a:latin typeface="Verdana"/>
                <a:ea typeface="Verdana"/>
                <a:cs typeface="+mn-cs"/>
              </a:rPr>
              <a:t>are community-based organisations that enable older people to live independently by providing services that reduce social isolation, providing opportunities for volunteering and act as a "gateway” to health &amp; wellbeing advice</a:t>
            </a:r>
          </a:p>
        </p:txBody>
      </p:sp>
      <p:sp>
        <p:nvSpPr>
          <p:cNvPr id="11" name="TextBox 10">
            <a:extLst>
              <a:ext uri="{FF2B5EF4-FFF2-40B4-BE49-F238E27FC236}">
                <a16:creationId xmlns:a16="http://schemas.microsoft.com/office/drawing/2014/main" id="{55BAEF8E-7BD9-7535-0ED2-3B51D55B3888}"/>
              </a:ext>
            </a:extLst>
          </p:cNvPr>
          <p:cNvSpPr txBox="1"/>
          <p:nvPr/>
        </p:nvSpPr>
        <p:spPr>
          <a:xfrm>
            <a:off x="609598" y="4844772"/>
            <a:ext cx="8351521" cy="1084912"/>
          </a:xfrm>
          <a:prstGeom prst="rect">
            <a:avLst/>
          </a:prstGeom>
          <a:noFill/>
        </p:spPr>
        <p:txBody>
          <a:bodyPr wrap="square">
            <a:spAutoFit/>
          </a:bodyPr>
          <a:lstStyle/>
          <a:p>
            <a:pPr marL="989330" marR="0" lvl="1" indent="-45656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150" b="0" i="0" u="none" strike="noStrike" kern="1200" cap="none" spc="0" normalizeH="0" baseline="0" noProof="0">
                <a:ln>
                  <a:noFill/>
                </a:ln>
                <a:effectLst/>
                <a:uLnTx/>
                <a:uFillTx/>
                <a:latin typeface="Verdana" panose="020B0604030504040204" pitchFamily="34" charset="0"/>
                <a:ea typeface="Verdana" panose="020B0604030504040204" pitchFamily="34" charset="0"/>
                <a:cs typeface="+mn-cs"/>
              </a:rPr>
              <a:t>Find out more information on their website </a:t>
            </a:r>
            <a:r>
              <a:rPr kumimoji="0" lang="en-GB" sz="2150" b="0" i="0" u="none" strike="noStrike" kern="1200" cap="none" spc="0" normalizeH="0" baseline="0" noProof="0">
                <a:ln>
                  <a:noFill/>
                </a:ln>
                <a:effectLst/>
                <a:uLnTx/>
                <a:uFillTx/>
                <a:latin typeface="Verdana"/>
                <a:ea typeface="Verdana"/>
                <a:cs typeface="+mn-cs"/>
              </a:rPr>
              <a:t>: </a:t>
            </a:r>
            <a:r>
              <a:rPr kumimoji="0" lang="en-GB" sz="2150" b="0" i="0" u="none" strike="noStrike" kern="1200" cap="none" spc="0" normalizeH="0" baseline="0" noProof="0">
                <a:ln>
                  <a:noFill/>
                </a:ln>
                <a:effectLst/>
                <a:uLnTx/>
                <a:uFillTx/>
                <a:latin typeface="Verdana"/>
                <a:ea typeface="Verdana"/>
                <a:cs typeface="+mn-cs"/>
                <a:hlinkClick r:id="rId5">
                  <a:extLst>
                    <a:ext uri="{A12FA001-AC4F-418D-AE19-62706E023703}">
                      <ahyp:hlinkClr xmlns:ahyp="http://schemas.microsoft.com/office/drawing/2018/hyperlinkcolor" val="tx"/>
                    </a:ext>
                  </a:extLst>
                </a:hlinkClick>
              </a:rPr>
              <a:t>https://www.leedsdirectory.org/directory/neighbourhood-networks</a:t>
            </a:r>
            <a:r>
              <a:rPr kumimoji="0" lang="en-GB" sz="2150" b="0" i="0" u="none" strike="noStrike" kern="1200" cap="none" spc="0" normalizeH="0" baseline="0" noProof="0">
                <a:ln>
                  <a:noFill/>
                </a:ln>
                <a:effectLst/>
                <a:uLnTx/>
                <a:uFillTx/>
                <a:latin typeface="Verdana"/>
                <a:ea typeface="Verdana"/>
                <a:cs typeface="+mn-cs"/>
              </a:rPr>
              <a:t> </a:t>
            </a:r>
          </a:p>
        </p:txBody>
      </p:sp>
    </p:spTree>
    <p:extLst>
      <p:ext uri="{BB962C8B-B14F-4D97-AF65-F5344CB8AC3E}">
        <p14:creationId xmlns:p14="http://schemas.microsoft.com/office/powerpoint/2010/main" val="1270446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DF2D-34A6-F40F-FBC1-AD179DFC3221}"/>
              </a:ext>
            </a:extLst>
          </p:cNvPr>
          <p:cNvSpPr>
            <a:spLocks noGrp="1"/>
          </p:cNvSpPr>
          <p:nvPr>
            <p:ph type="title"/>
          </p:nvPr>
        </p:nvSpPr>
        <p:spPr/>
        <p:txBody>
          <a:bodyPr/>
          <a:lstStyle/>
          <a:p>
            <a:r>
              <a:rPr lang="en-GB">
                <a:ea typeface="Verdana"/>
              </a:rPr>
              <a:t>Access to food</a:t>
            </a:r>
          </a:p>
        </p:txBody>
      </p:sp>
      <p:sp>
        <p:nvSpPr>
          <p:cNvPr id="5" name="Subtitle 2">
            <a:extLst>
              <a:ext uri="{FF2B5EF4-FFF2-40B4-BE49-F238E27FC236}">
                <a16:creationId xmlns:a16="http://schemas.microsoft.com/office/drawing/2014/main" id="{74116626-5917-5C0F-370F-F4C97EA99638}"/>
              </a:ext>
            </a:extLst>
          </p:cNvPr>
          <p:cNvSpPr>
            <a:spLocks noGrp="1"/>
          </p:cNvSpPr>
          <p:nvPr>
            <p:ph idx="1"/>
          </p:nvPr>
        </p:nvSpPr>
        <p:spPr>
          <a:xfrm>
            <a:off x="609600" y="1394585"/>
            <a:ext cx="10972800" cy="4525963"/>
          </a:xfrm>
        </p:spPr>
        <p:txBody>
          <a:bodyPr>
            <a:normAutofit/>
          </a:bodyPr>
          <a:lstStyle/>
          <a:p>
            <a:r>
              <a:rPr lang="en-GB" sz="2300" b="1">
                <a:latin typeface="Verdana" panose="020B0604030504040204" pitchFamily="34" charset="0"/>
                <a:ea typeface="Verdana" panose="020B0604030504040204" pitchFamily="34" charset="0"/>
              </a:rPr>
              <a:t>Leeds Food Aid Network </a:t>
            </a:r>
            <a:r>
              <a:rPr lang="en-GB" sz="2300">
                <a:latin typeface="Verdana" panose="020B0604030504040204" pitchFamily="34" charset="0"/>
                <a:ea typeface="Verdana" panose="020B0604030504040204" pitchFamily="34" charset="0"/>
              </a:rPr>
              <a:t>brings together different organisations and initiatives which provide food in the city </a:t>
            </a:r>
          </a:p>
          <a:p>
            <a:pPr lvl="1">
              <a:buFont typeface="Courier New" panose="02070309020205020404" pitchFamily="49" charset="0"/>
              <a:buChar char="o"/>
            </a:pPr>
            <a:r>
              <a:rPr lang="en-GB" sz="2300">
                <a:latin typeface="Verdana" panose="020B0604030504040204" pitchFamily="34" charset="0"/>
                <a:ea typeface="Verdana" panose="020B0604030504040204" pitchFamily="34" charset="0"/>
              </a:rPr>
              <a:t>Find out more information: </a:t>
            </a:r>
            <a:r>
              <a:rPr lang="en-GB" sz="2300">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https://leedsfoodaidnetwork.co.uk/</a:t>
            </a:r>
            <a:r>
              <a:rPr lang="en-GB" sz="2300">
                <a:latin typeface="Verdana" panose="020B0604030504040204" pitchFamily="34" charset="0"/>
                <a:ea typeface="Verdana" panose="020B0604030504040204" pitchFamily="34" charset="0"/>
              </a:rPr>
              <a:t> </a:t>
            </a:r>
          </a:p>
          <a:p>
            <a:endParaRPr lang="en-GB" sz="2300" b="1" i="0" u="none" strike="noStrike">
              <a:effectLst/>
              <a:latin typeface="Verdana" panose="020B0604030504040204" pitchFamily="34" charset="0"/>
              <a:ea typeface="Verdana" panose="020B0604030504040204" pitchFamily="34" charset="0"/>
            </a:endParaRPr>
          </a:p>
          <a:p>
            <a:r>
              <a:rPr lang="en-GB" sz="2300" b="1" i="0" u="none" strike="noStrike">
                <a:effectLst/>
                <a:latin typeface="Verdana" panose="020B0604030504040204" pitchFamily="34" charset="0"/>
                <a:ea typeface="Verdana" panose="020B0604030504040204" pitchFamily="34" charset="0"/>
              </a:rPr>
              <a:t>Lunch Clubs </a:t>
            </a:r>
            <a:r>
              <a:rPr lang="en-GB" sz="2300" b="0" i="0" u="none" strike="noStrike">
                <a:effectLst/>
                <a:latin typeface="Verdana" panose="020B0604030504040204" pitchFamily="34" charset="0"/>
                <a:ea typeface="Verdana" panose="020B0604030504040204" pitchFamily="34" charset="0"/>
              </a:rPr>
              <a:t>support older people in their communities, providing meals and, in some cases, additional wellbeing and social activities, for their members </a:t>
            </a:r>
          </a:p>
          <a:p>
            <a:pPr lvl="1">
              <a:buFont typeface="Courier New" panose="02070309020205020404" pitchFamily="49" charset="0"/>
              <a:buChar char="o"/>
            </a:pPr>
            <a:r>
              <a:rPr lang="en-GB" sz="2300">
                <a:latin typeface="Verdana" panose="020B0604030504040204" pitchFamily="34" charset="0"/>
                <a:ea typeface="Verdana" panose="020B0604030504040204" pitchFamily="34" charset="0"/>
              </a:rPr>
              <a:t>Find out more information: </a:t>
            </a:r>
            <a:r>
              <a:rPr lang="en-GB" sz="2300">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https://www.leedscf.org.uk/lunch-clubs-2023/</a:t>
            </a:r>
            <a:endParaRPr lang="en-GB" sz="2300">
              <a:latin typeface="Verdana" panose="020B0604030504040204" pitchFamily="34" charset="0"/>
              <a:ea typeface="Verdana" panose="020B0604030504040204" pitchFamily="34" charset="0"/>
            </a:endParaRPr>
          </a:p>
        </p:txBody>
      </p:sp>
      <p:pic>
        <p:nvPicPr>
          <p:cNvPr id="4098" name="Picture 2" descr="Leeds Food Aid Network">
            <a:extLst>
              <a:ext uri="{FF2B5EF4-FFF2-40B4-BE49-F238E27FC236}">
                <a16:creationId xmlns:a16="http://schemas.microsoft.com/office/drawing/2014/main" id="{6A23087C-4C92-E8B3-AFA4-0353268B4A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312" y="4720642"/>
            <a:ext cx="3656135" cy="181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34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222C-A948-449A-8647-555D4EDE9A28}"/>
              </a:ext>
            </a:extLst>
          </p:cNvPr>
          <p:cNvSpPr>
            <a:spLocks noGrp="1"/>
          </p:cNvSpPr>
          <p:nvPr>
            <p:ph type="title"/>
          </p:nvPr>
        </p:nvSpPr>
        <p:spPr>
          <a:xfrm>
            <a:off x="354676" y="223156"/>
            <a:ext cx="6166336" cy="1009045"/>
          </a:xfrm>
        </p:spPr>
        <p:txBody>
          <a:bodyPr anchor="b">
            <a:noAutofit/>
          </a:bodyPr>
          <a:lstStyle/>
          <a:p>
            <a:r>
              <a:rPr lang="en-GB" sz="4000"/>
              <a:t>Financial wellbeing</a:t>
            </a:r>
          </a:p>
        </p:txBody>
      </p:sp>
      <p:sp>
        <p:nvSpPr>
          <p:cNvPr id="3" name="Content Placeholder 2">
            <a:extLst>
              <a:ext uri="{FF2B5EF4-FFF2-40B4-BE49-F238E27FC236}">
                <a16:creationId xmlns:a16="http://schemas.microsoft.com/office/drawing/2014/main" id="{D5504127-A920-20D1-3CDD-958F672E7273}"/>
              </a:ext>
            </a:extLst>
          </p:cNvPr>
          <p:cNvSpPr>
            <a:spLocks noGrp="1"/>
          </p:cNvSpPr>
          <p:nvPr>
            <p:ph type="body" sz="half" idx="2"/>
          </p:nvPr>
        </p:nvSpPr>
        <p:spPr>
          <a:xfrm>
            <a:off x="354676" y="1439258"/>
            <a:ext cx="11482648" cy="4691063"/>
          </a:xfrm>
        </p:spPr>
        <p:txBody>
          <a:bodyPr vert="horz" lIns="91440" tIns="45720" rIns="91440" bIns="45720" rtlCol="0">
            <a:noAutofit/>
          </a:bodyPr>
          <a:lstStyle/>
          <a:p>
            <a:r>
              <a:rPr lang="en-GB" sz="1700" b="1">
                <a:latin typeface="Verdana" panose="020B0604030504040204" pitchFamily="34" charset="0"/>
                <a:ea typeface="Verdana" panose="020B0604030504040204" pitchFamily="34" charset="0"/>
              </a:rPr>
              <a:t>Together Leeds </a:t>
            </a:r>
            <a:r>
              <a:rPr lang="en-GB" sz="1700">
                <a:latin typeface="Verdana" panose="020B0604030504040204" pitchFamily="34" charset="0"/>
                <a:ea typeface="Verdana" panose="020B0604030504040204" pitchFamily="34" charset="0"/>
              </a:rPr>
              <a:t>website provides information and support for people affected by the cost of living</a:t>
            </a:r>
          </a:p>
          <a:p>
            <a:pPr marL="285750" indent="-285750">
              <a:buFont typeface="Arial" panose="020B0604020202020204" pitchFamily="34" charset="0"/>
              <a:buChar char="•"/>
            </a:pPr>
            <a:r>
              <a:rPr lang="en-GB" sz="1700">
                <a:latin typeface="Verdana" panose="020B0604030504040204" pitchFamily="34" charset="0"/>
                <a:ea typeface="Verdana" panose="020B0604030504040204" pitchFamily="34" charset="0"/>
              </a:rPr>
              <a:t>Find out more information: </a:t>
            </a:r>
            <a:r>
              <a:rPr lang="en-GB" sz="1700">
                <a:latin typeface="Verdana" panose="020B0604030504040204" pitchFamily="34" charset="0"/>
                <a:ea typeface="Verdana" panose="020B0604030504040204" pitchFamily="34" charset="0"/>
                <a:hlinkClick r:id="rId3"/>
              </a:rPr>
              <a:t>https://www.leeds.gov.uk/campaign/cost-of-living</a:t>
            </a:r>
            <a:r>
              <a:rPr lang="en-GB" sz="1700">
                <a:latin typeface="Verdana" panose="020B0604030504040204" pitchFamily="34" charset="0"/>
                <a:ea typeface="Verdana" panose="020B0604030504040204" pitchFamily="34" charset="0"/>
              </a:rPr>
              <a:t> </a:t>
            </a:r>
          </a:p>
          <a:p>
            <a:endParaRPr lang="en-GB" sz="1700">
              <a:latin typeface="Verdana" panose="020B0604030504040204" pitchFamily="34" charset="0"/>
              <a:ea typeface="Verdana" panose="020B0604030504040204" pitchFamily="34" charset="0"/>
            </a:endParaRPr>
          </a:p>
          <a:p>
            <a:r>
              <a:rPr lang="en-GB" sz="1700">
                <a:latin typeface="Verdana" panose="020B0604030504040204" pitchFamily="34" charset="0"/>
                <a:ea typeface="Verdana" panose="020B0604030504040204" pitchFamily="34" charset="0"/>
              </a:rPr>
              <a:t>This includes information on:</a:t>
            </a:r>
          </a:p>
          <a:p>
            <a:pPr marL="342900" indent="-342900">
              <a:buFont typeface="Arial" panose="020B0604020202020204" pitchFamily="34" charset="0"/>
              <a:buChar char="•"/>
            </a:pPr>
            <a:r>
              <a:rPr lang="en-GB" sz="1700" b="1">
                <a:latin typeface="Verdana" panose="020B0604030504040204" pitchFamily="34" charset="0"/>
                <a:ea typeface="Verdana" panose="020B0604030504040204" pitchFamily="34" charset="0"/>
              </a:rPr>
              <a:t>Welcome Spaces </a:t>
            </a:r>
            <a:r>
              <a:rPr lang="en-GB" sz="1700">
                <a:latin typeface="Verdana" panose="020B0604030504040204" pitchFamily="34" charset="0"/>
                <a:ea typeface="Verdana" panose="020B0604030504040204" pitchFamily="34" charset="0"/>
              </a:rPr>
              <a:t>where people can gather for free to enjoy a hot drink and some company in libraries, community centres, community hubs offered as heated, friendly and safe spaces</a:t>
            </a:r>
          </a:p>
          <a:p>
            <a:pPr marL="800089" lvl="1" indent="-342900">
              <a:buFont typeface="Arial" panose="020B0604020202020204" pitchFamily="34" charset="0"/>
              <a:buChar char="•"/>
            </a:pPr>
            <a:r>
              <a:rPr lang="en-GB" sz="1700">
                <a:latin typeface="Verdana" panose="020B0604030504040204" pitchFamily="34" charset="0"/>
                <a:ea typeface="Verdana" panose="020B0604030504040204" pitchFamily="34" charset="0"/>
              </a:rPr>
              <a:t>Find out more information: </a:t>
            </a:r>
            <a:r>
              <a:rPr lang="en-GB" sz="1700">
                <a:latin typeface="Verdana" panose="020B0604030504040204" pitchFamily="34" charset="0"/>
                <a:ea typeface="Verdana" panose="020B0604030504040204" pitchFamily="34" charset="0"/>
                <a:hlinkClick r:id="rId4"/>
              </a:rPr>
              <a:t>https://www.leeds.gov.uk/campaign/welcome-spaces</a:t>
            </a:r>
            <a:r>
              <a:rPr lang="en-GB" sz="1700">
                <a:latin typeface="Verdana" panose="020B0604030504040204" pitchFamily="34" charset="0"/>
                <a:ea typeface="Verdana" panose="020B0604030504040204" pitchFamily="34" charset="0"/>
              </a:rPr>
              <a:t> </a:t>
            </a:r>
          </a:p>
          <a:p>
            <a:pPr marL="342900" indent="-342900">
              <a:buFont typeface="Arial" panose="020B0604020202020204" pitchFamily="34" charset="0"/>
              <a:buChar char="•"/>
            </a:pPr>
            <a:endParaRPr lang="en-GB" sz="170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1700" b="1">
                <a:latin typeface="Verdana" panose="020B0604030504040204" pitchFamily="34" charset="0"/>
                <a:ea typeface="Verdana" panose="020B0604030504040204" pitchFamily="34" charset="0"/>
              </a:rPr>
              <a:t>Money Information Centre </a:t>
            </a:r>
            <a:r>
              <a:rPr lang="en-GB" sz="1700">
                <a:latin typeface="Verdana" panose="020B0604030504040204" pitchFamily="34" charset="0"/>
                <a:ea typeface="Verdana" panose="020B0604030504040204" pitchFamily="34" charset="0"/>
              </a:rPr>
              <a:t>website provides access to free, confidential and impartial help and advice on a range of money related matters such as debt, money, energy and utilities</a:t>
            </a:r>
          </a:p>
          <a:p>
            <a:pPr marL="800089" lvl="1" indent="-342900">
              <a:buFont typeface="Arial" panose="020B0604020202020204" pitchFamily="34" charset="0"/>
              <a:buChar char="•"/>
            </a:pPr>
            <a:r>
              <a:rPr lang="en-GB" sz="1700">
                <a:latin typeface="Verdana" panose="020B0604030504040204" pitchFamily="34" charset="0"/>
                <a:ea typeface="Verdana" panose="020B0604030504040204" pitchFamily="34" charset="0"/>
              </a:rPr>
              <a:t>Find out more information: </a:t>
            </a:r>
            <a:r>
              <a:rPr lang="en-GB" sz="1700">
                <a:latin typeface="Verdana" panose="020B0604030504040204" pitchFamily="34" charset="0"/>
                <a:ea typeface="Verdana" panose="020B0604030504040204" pitchFamily="34" charset="0"/>
                <a:hlinkClick r:id="rId5"/>
              </a:rPr>
              <a:t>https://www.leeds.gov.uk/leedsmic</a:t>
            </a:r>
            <a:r>
              <a:rPr lang="en-GB" sz="1700">
                <a:latin typeface="Verdana" panose="020B0604030504040204" pitchFamily="34" charset="0"/>
                <a:ea typeface="Verdana" panose="020B0604030504040204" pitchFamily="34" charset="0"/>
              </a:rPr>
              <a:t> </a:t>
            </a:r>
          </a:p>
          <a:p>
            <a:pPr marL="342900" indent="-342900">
              <a:buFont typeface="Arial" panose="020B0604020202020204" pitchFamily="34" charset="0"/>
              <a:buChar char="•"/>
            </a:pPr>
            <a:endParaRPr lang="en-GB" sz="170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1700" b="1">
                <a:latin typeface="Verdana" panose="020B0604030504040204" pitchFamily="34" charset="0"/>
                <a:ea typeface="Verdana" panose="020B0604030504040204" pitchFamily="34" charset="0"/>
              </a:rPr>
              <a:t>Leeds Winter Coat Appeal </a:t>
            </a:r>
            <a:r>
              <a:rPr lang="en-GB" sz="1700">
                <a:latin typeface="Verdana" panose="020B0604030504040204" pitchFamily="34" charset="0"/>
                <a:ea typeface="Verdana" panose="020B0604030504040204" pitchFamily="34" charset="0"/>
              </a:rPr>
              <a:t>collects and redistributes great quality, second-hand winter coats to people across Leeds for free</a:t>
            </a:r>
          </a:p>
          <a:p>
            <a:pPr marL="800089" lvl="1" indent="-342900">
              <a:buFont typeface="Arial" panose="020B0604020202020204" pitchFamily="34" charset="0"/>
              <a:buChar char="•"/>
            </a:pPr>
            <a:r>
              <a:rPr lang="en-GB" sz="1700">
                <a:latin typeface="Verdana" panose="020B0604030504040204" pitchFamily="34" charset="0"/>
                <a:ea typeface="Verdana" panose="020B0604030504040204" pitchFamily="34" charset="0"/>
              </a:rPr>
              <a:t>Find out more information: </a:t>
            </a:r>
            <a:r>
              <a:rPr lang="en-GB" sz="1700">
                <a:latin typeface="Verdana" panose="020B0604030504040204" pitchFamily="34" charset="0"/>
                <a:ea typeface="Verdana" panose="020B0604030504040204" pitchFamily="34" charset="0"/>
                <a:hlinkClick r:id="rId6"/>
              </a:rPr>
              <a:t>https://www.zerowasteleeds.org.uk/projects/leeds-winter-coat-appeal/</a:t>
            </a:r>
            <a:r>
              <a:rPr lang="en-GB" sz="1700">
                <a:latin typeface="Verdana" panose="020B0604030504040204" pitchFamily="34" charset="0"/>
                <a:ea typeface="Verdana" panose="020B0604030504040204" pitchFamily="34" charset="0"/>
              </a:rPr>
              <a:t> </a:t>
            </a:r>
          </a:p>
          <a:p>
            <a:pPr marL="456565" indent="-456565"/>
            <a:endParaRPr lang="en-GB" sz="1600">
              <a:latin typeface="Verdana" panose="020B0604030504040204" pitchFamily="34" charset="0"/>
              <a:ea typeface="Verdana" panose="020B0604030504040204" pitchFamily="34" charset="0"/>
            </a:endParaRPr>
          </a:p>
        </p:txBody>
      </p:sp>
      <p:pic>
        <p:nvPicPr>
          <p:cNvPr id="5122" name="Picture 2" descr="Senior councillors in Leeds to discuss 'warm places' plan as part of cost  of living response">
            <a:extLst>
              <a:ext uri="{FF2B5EF4-FFF2-40B4-BE49-F238E27FC236}">
                <a16:creationId xmlns:a16="http://schemas.microsoft.com/office/drawing/2014/main" id="{4A8F7316-2389-058B-1B58-C38DDA88420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4" t="18235" r="51014" b="54067"/>
          <a:stretch/>
        </p:blipFill>
        <p:spPr bwMode="auto">
          <a:xfrm>
            <a:off x="8212976" y="243167"/>
            <a:ext cx="3624348" cy="119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78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5472-F742-7D3B-E81D-67BF64BCB28E}"/>
              </a:ext>
            </a:extLst>
          </p:cNvPr>
          <p:cNvSpPr>
            <a:spLocks noGrp="1"/>
          </p:cNvSpPr>
          <p:nvPr>
            <p:ph type="title"/>
          </p:nvPr>
        </p:nvSpPr>
        <p:spPr>
          <a:xfrm>
            <a:off x="1723845" y="2742481"/>
            <a:ext cx="8744310" cy="1373037"/>
          </a:xfrm>
        </p:spPr>
        <p:txBody>
          <a:bodyPr>
            <a:noAutofit/>
          </a:bodyPr>
          <a:lstStyle/>
          <a:p>
            <a:pPr algn="ctr"/>
            <a:r>
              <a:rPr lang="en-GB" sz="4800">
                <a:solidFill>
                  <a:schemeClr val="tx2">
                    <a:lumMod val="90000"/>
                    <a:lumOff val="10000"/>
                  </a:schemeClr>
                </a:solidFill>
                <a:ea typeface="Verdana"/>
              </a:rPr>
              <a:t>What can we do now to support our service users this winter?</a:t>
            </a:r>
          </a:p>
        </p:txBody>
      </p:sp>
    </p:spTree>
    <p:extLst>
      <p:ext uri="{BB962C8B-B14F-4D97-AF65-F5344CB8AC3E}">
        <p14:creationId xmlns:p14="http://schemas.microsoft.com/office/powerpoint/2010/main" val="1585525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ED14-3E71-41BF-9C36-59B98B022CE6}"/>
              </a:ext>
            </a:extLst>
          </p:cNvPr>
          <p:cNvSpPr>
            <a:spLocks noGrp="1"/>
          </p:cNvSpPr>
          <p:nvPr>
            <p:ph type="title"/>
          </p:nvPr>
        </p:nvSpPr>
        <p:spPr>
          <a:xfrm>
            <a:off x="477638" y="255503"/>
            <a:ext cx="10972800" cy="1143000"/>
          </a:xfrm>
        </p:spPr>
        <p:txBody>
          <a:bodyPr/>
          <a:lstStyle/>
          <a:p>
            <a:r>
              <a:rPr lang="en-GB">
                <a:ea typeface="Verdana"/>
              </a:rPr>
              <a:t>Use the PH winter wellbeing checklist</a:t>
            </a:r>
          </a:p>
        </p:txBody>
      </p:sp>
      <p:sp>
        <p:nvSpPr>
          <p:cNvPr id="3" name="Content Placeholder 2">
            <a:extLst>
              <a:ext uri="{FF2B5EF4-FFF2-40B4-BE49-F238E27FC236}">
                <a16:creationId xmlns:a16="http://schemas.microsoft.com/office/drawing/2014/main" id="{C59B9F35-950D-4825-9D19-4161B52A8C4E}"/>
              </a:ext>
            </a:extLst>
          </p:cNvPr>
          <p:cNvSpPr>
            <a:spLocks noGrp="1"/>
          </p:cNvSpPr>
          <p:nvPr>
            <p:ph idx="1"/>
          </p:nvPr>
        </p:nvSpPr>
        <p:spPr>
          <a:xfrm>
            <a:off x="577687" y="1443215"/>
            <a:ext cx="7483247" cy="4351338"/>
          </a:xfrm>
        </p:spPr>
        <p:txBody>
          <a:bodyPr>
            <a:normAutofit/>
          </a:bodyPr>
          <a:lstStyle/>
          <a:p>
            <a:r>
              <a:rPr lang="en-GB" sz="1900">
                <a:latin typeface="Verdana" panose="020B0604030504040204" pitchFamily="34" charset="0"/>
                <a:ea typeface="Verdana" panose="020B0604030504040204" pitchFamily="34" charset="0"/>
              </a:rPr>
              <a:t>Checklist to help recap most of what we covered in today's session</a:t>
            </a:r>
          </a:p>
          <a:p>
            <a:endParaRPr lang="en-GB" sz="1600">
              <a:latin typeface="Verdana" panose="020B0604030504040204" pitchFamily="34" charset="0"/>
              <a:ea typeface="Verdana" panose="020B0604030504040204" pitchFamily="34" charset="0"/>
            </a:endParaRPr>
          </a:p>
          <a:p>
            <a:r>
              <a:rPr lang="en-GB" sz="1900">
                <a:latin typeface="Verdana" panose="020B0604030504040204" pitchFamily="34" charset="0"/>
                <a:ea typeface="Verdana" panose="020B0604030504040204" pitchFamily="34" charset="0"/>
              </a:rPr>
              <a:t>Can be used when making wellbeing calls with service users</a:t>
            </a:r>
          </a:p>
          <a:p>
            <a:endParaRPr lang="en-GB" sz="1600">
              <a:latin typeface="Verdana" panose="020B0604030504040204" pitchFamily="34" charset="0"/>
              <a:ea typeface="Verdana" panose="020B0604030504040204" pitchFamily="34" charset="0"/>
            </a:endParaRPr>
          </a:p>
          <a:p>
            <a:r>
              <a:rPr lang="en-GB" sz="1900">
                <a:latin typeface="Verdana" panose="020B0604030504040204" pitchFamily="34" charset="0"/>
                <a:ea typeface="Verdana" panose="020B0604030504040204" pitchFamily="34" charset="0"/>
              </a:rPr>
              <a:t>Can help ensure that people ‘at risk’ of illness due to Cold Weather are prepared for winter and can access support if needed</a:t>
            </a:r>
          </a:p>
          <a:p>
            <a:endParaRPr lang="en-GB" sz="1600">
              <a:latin typeface="Verdana" panose="020B0604030504040204" pitchFamily="34" charset="0"/>
              <a:ea typeface="Verdana" panose="020B0604030504040204" pitchFamily="34" charset="0"/>
            </a:endParaRPr>
          </a:p>
          <a:p>
            <a:r>
              <a:rPr lang="en-GB" sz="1900">
                <a:latin typeface="Verdana" panose="020B0604030504040204" pitchFamily="34" charset="0"/>
                <a:ea typeface="Verdana" panose="020B0604030504040204" pitchFamily="34" charset="0"/>
              </a:rPr>
              <a:t>Available on the Public Health Resource Centre online: </a:t>
            </a:r>
            <a:r>
              <a:rPr lang="en-GB" sz="1900">
                <a:latin typeface="Verdana" panose="020B0604030504040204" pitchFamily="34" charset="0"/>
                <a:ea typeface="Verdana" panose="020B0604030504040204" pitchFamily="34" charset="0"/>
                <a:hlinkClick r:id="rId3"/>
              </a:rPr>
              <a:t>https://www.leeds.gov.uk/phrc/public-health-training/winter-wellbeing-checklists</a:t>
            </a:r>
            <a:r>
              <a:rPr lang="en-GB" sz="1900">
                <a:latin typeface="Verdana" panose="020B0604030504040204" pitchFamily="34" charset="0"/>
                <a:ea typeface="Verdana" panose="020B0604030504040204" pitchFamily="34" charset="0"/>
              </a:rPr>
              <a:t> </a:t>
            </a:r>
          </a:p>
          <a:p>
            <a:endParaRPr lang="en-GB" sz="1900">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1CDC60AA-2729-4CA0-A7A3-C995B6C5554B}"/>
              </a:ext>
            </a:extLst>
          </p:cNvPr>
          <p:cNvPicPr>
            <a:picLocks noChangeAspect="1"/>
          </p:cNvPicPr>
          <p:nvPr/>
        </p:nvPicPr>
        <p:blipFill rotWithShape="1">
          <a:blip r:embed="rId4"/>
          <a:srcRect l="-1" r="-1937"/>
          <a:stretch/>
        </p:blipFill>
        <p:spPr>
          <a:xfrm>
            <a:off x="7848600" y="1293787"/>
            <a:ext cx="3601838" cy="4650194"/>
          </a:xfrm>
          <a:prstGeom prst="rect">
            <a:avLst/>
          </a:prstGeom>
          <a:ln>
            <a:solidFill>
              <a:schemeClr val="tx1"/>
            </a:solidFill>
          </a:ln>
        </p:spPr>
      </p:pic>
    </p:spTree>
    <p:extLst>
      <p:ext uri="{BB962C8B-B14F-4D97-AF65-F5344CB8AC3E}">
        <p14:creationId xmlns:p14="http://schemas.microsoft.com/office/powerpoint/2010/main" val="413628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55F96-02A9-AA4B-C58D-C73FCAB167F6}"/>
              </a:ext>
            </a:extLst>
          </p:cNvPr>
          <p:cNvSpPr>
            <a:spLocks noGrp="1"/>
          </p:cNvSpPr>
          <p:nvPr>
            <p:ph type="title"/>
          </p:nvPr>
        </p:nvSpPr>
        <p:spPr>
          <a:xfrm>
            <a:off x="609599" y="254896"/>
            <a:ext cx="10972800" cy="1143000"/>
          </a:xfrm>
        </p:spPr>
        <p:txBody>
          <a:bodyPr/>
          <a:lstStyle/>
          <a:p>
            <a:r>
              <a:rPr lang="en-GB"/>
              <a:t>Aims of the session</a:t>
            </a:r>
          </a:p>
        </p:txBody>
      </p:sp>
      <p:sp>
        <p:nvSpPr>
          <p:cNvPr id="3" name="Content Placeholder 2">
            <a:extLst>
              <a:ext uri="{FF2B5EF4-FFF2-40B4-BE49-F238E27FC236}">
                <a16:creationId xmlns:a16="http://schemas.microsoft.com/office/drawing/2014/main" id="{DA079A02-7139-5732-D686-5CFF78D449AC}"/>
              </a:ext>
            </a:extLst>
          </p:cNvPr>
          <p:cNvSpPr>
            <a:spLocks noGrp="1"/>
          </p:cNvSpPr>
          <p:nvPr>
            <p:ph idx="1"/>
          </p:nvPr>
        </p:nvSpPr>
        <p:spPr>
          <a:xfrm>
            <a:off x="545976" y="1505641"/>
            <a:ext cx="11100047" cy="4525963"/>
          </a:xfrm>
        </p:spPr>
        <p:txBody>
          <a:bodyPr vert="horz" lIns="91440" tIns="45720" rIns="91440" bIns="45720" rtlCol="0" anchor="t">
            <a:normAutofit/>
          </a:bodyPr>
          <a:lstStyle/>
          <a:p>
            <a:pPr marL="456565" indent="-456565"/>
            <a:r>
              <a:rPr lang="en-GB" sz="3400">
                <a:latin typeface="Verdana" panose="020B0604030504040204" pitchFamily="34" charset="0"/>
                <a:ea typeface="Verdana" panose="020B0604030504040204" pitchFamily="34" charset="0"/>
                <a:cs typeface="Arial"/>
              </a:rPr>
              <a:t>Increase awareness of the risks for vulnerable groups during winter</a:t>
            </a:r>
          </a:p>
          <a:p>
            <a:pPr marL="0" indent="0">
              <a:buNone/>
            </a:pPr>
            <a:endParaRPr lang="en-GB" sz="1000">
              <a:latin typeface="Verdana" panose="020B0604030504040204" pitchFamily="34" charset="0"/>
              <a:ea typeface="Verdana" panose="020B0604030504040204" pitchFamily="34" charset="0"/>
              <a:cs typeface="Arial"/>
            </a:endParaRPr>
          </a:p>
          <a:p>
            <a:pPr marL="456565" indent="-456565"/>
            <a:r>
              <a:rPr lang="en-GB" sz="3400">
                <a:latin typeface="Verdana" panose="020B0604030504040204" pitchFamily="34" charset="0"/>
                <a:ea typeface="Verdana" panose="020B0604030504040204" pitchFamily="34" charset="0"/>
                <a:cs typeface="Arial"/>
              </a:rPr>
              <a:t>Increase understanding of services and support available for those most at risk</a:t>
            </a:r>
          </a:p>
          <a:p>
            <a:pPr marL="0" indent="0">
              <a:buNone/>
            </a:pPr>
            <a:endParaRPr lang="en-GB" sz="1000">
              <a:latin typeface="Verdana" panose="020B0604030504040204" pitchFamily="34" charset="0"/>
              <a:ea typeface="Verdana" panose="020B0604030504040204" pitchFamily="34" charset="0"/>
              <a:cs typeface="Arial"/>
            </a:endParaRPr>
          </a:p>
          <a:p>
            <a:pPr marL="456565" indent="-456565"/>
            <a:r>
              <a:rPr lang="en-GB" sz="3400">
                <a:latin typeface="Verdana" panose="020B0604030504040204" pitchFamily="34" charset="0"/>
                <a:ea typeface="Verdana" panose="020B0604030504040204" pitchFamily="34" charset="0"/>
                <a:cs typeface="Arial"/>
              </a:rPr>
              <a:t>Signpost to key resources and guidance to further share winter prevention messages</a:t>
            </a:r>
          </a:p>
        </p:txBody>
      </p:sp>
    </p:spTree>
    <p:extLst>
      <p:ext uri="{BB962C8B-B14F-4D97-AF65-F5344CB8AC3E}">
        <p14:creationId xmlns:p14="http://schemas.microsoft.com/office/powerpoint/2010/main" val="35377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CEF0-6680-4437-A9F7-11B1B7B8A939}"/>
              </a:ext>
            </a:extLst>
          </p:cNvPr>
          <p:cNvSpPr>
            <a:spLocks noGrp="1"/>
          </p:cNvSpPr>
          <p:nvPr>
            <p:ph type="title"/>
          </p:nvPr>
        </p:nvSpPr>
        <p:spPr>
          <a:xfrm>
            <a:off x="537713" y="482768"/>
            <a:ext cx="10972800" cy="1143000"/>
          </a:xfrm>
        </p:spPr>
        <p:txBody>
          <a:bodyPr anchor="ctr">
            <a:normAutofit/>
          </a:bodyPr>
          <a:lstStyle/>
          <a:p>
            <a:r>
              <a:rPr lang="en-GB">
                <a:latin typeface="Verdana" panose="020B0604030504040204" pitchFamily="34" charset="0"/>
                <a:ea typeface="Verdana" panose="020B0604030504040204" pitchFamily="34" charset="0"/>
              </a:rPr>
              <a:t>Sign up to MET Office alerts</a:t>
            </a:r>
          </a:p>
        </p:txBody>
      </p:sp>
      <p:pic>
        <p:nvPicPr>
          <p:cNvPr id="5" name="Picture 4" descr="Logo&#10;&#10;Description automatically generated">
            <a:extLst>
              <a:ext uri="{FF2B5EF4-FFF2-40B4-BE49-F238E27FC236}">
                <a16:creationId xmlns:a16="http://schemas.microsoft.com/office/drawing/2014/main" id="{52CCBA17-A024-4DDB-894F-65FB8B167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740" y="1971387"/>
            <a:ext cx="2915225" cy="2915225"/>
          </a:xfrm>
          <a:prstGeom prst="rect">
            <a:avLst/>
          </a:prstGeom>
          <a:noFill/>
        </p:spPr>
      </p:pic>
      <p:sp>
        <p:nvSpPr>
          <p:cNvPr id="3" name="Content Placeholder 2">
            <a:extLst>
              <a:ext uri="{FF2B5EF4-FFF2-40B4-BE49-F238E27FC236}">
                <a16:creationId xmlns:a16="http://schemas.microsoft.com/office/drawing/2014/main" id="{34C23441-9C25-4A57-9E6A-AEDE30EBDBBF}"/>
              </a:ext>
            </a:extLst>
          </p:cNvPr>
          <p:cNvSpPr>
            <a:spLocks noGrp="1"/>
          </p:cNvSpPr>
          <p:nvPr>
            <p:ph sz="half" idx="2"/>
          </p:nvPr>
        </p:nvSpPr>
        <p:spPr>
          <a:xfrm>
            <a:off x="4422995" y="2192654"/>
            <a:ext cx="7087518" cy="2915226"/>
          </a:xfrm>
        </p:spPr>
        <p:txBody>
          <a:bodyPr>
            <a:normAutofit lnSpcReduction="10000"/>
          </a:bodyPr>
          <a:lstStyle/>
          <a:p>
            <a:pPr marL="0" indent="0">
              <a:lnSpc>
                <a:spcPct val="90000"/>
              </a:lnSpc>
              <a:buNone/>
            </a:pPr>
            <a:r>
              <a:rPr lang="en-GB" sz="2200" b="0" i="0">
                <a:effectLst/>
                <a:latin typeface="Verdana" panose="020B0604030504040204" pitchFamily="34" charset="0"/>
                <a:ea typeface="Verdana" panose="020B0604030504040204" pitchFamily="34" charset="0"/>
              </a:rPr>
              <a:t>By knowing there is a cold snap on the way, we can get the essentials ready both for ourselves, in our own homes or for others who may struggle. </a:t>
            </a:r>
          </a:p>
          <a:p>
            <a:pPr marL="0" indent="0">
              <a:lnSpc>
                <a:spcPct val="90000"/>
              </a:lnSpc>
              <a:buNone/>
            </a:pPr>
            <a:endParaRPr lang="en-GB" sz="2200">
              <a:latin typeface="Verdana" panose="020B0604030504040204" pitchFamily="34" charset="0"/>
              <a:ea typeface="Verdana" panose="020B0604030504040204" pitchFamily="34" charset="0"/>
            </a:endParaRPr>
          </a:p>
          <a:p>
            <a:pPr marL="0" indent="0">
              <a:lnSpc>
                <a:spcPct val="90000"/>
              </a:lnSpc>
              <a:buNone/>
            </a:pPr>
            <a:r>
              <a:rPr lang="en-GB" sz="2200" b="0" i="0">
                <a:effectLst/>
                <a:latin typeface="Verdana" panose="020B0604030504040204" pitchFamily="34" charset="0"/>
                <a:ea typeface="Verdana" panose="020B0604030504040204" pitchFamily="34" charset="0"/>
              </a:rPr>
              <a:t>The MET office can keep us up to date on the TV, radio, and internet. You can also register to receive email alerts from the MET office by visiting </a:t>
            </a:r>
            <a:r>
              <a:rPr lang="en-GB" sz="2200" b="0" i="0" u="sng" strike="noStrike">
                <a:effectLst/>
                <a:latin typeface="Verdana" panose="020B0604030504040204" pitchFamily="34" charset="0"/>
                <a:ea typeface="Verdana" panose="020B0604030504040204" pitchFamily="34" charset="0"/>
                <a:hlinkClick r:id="rId4"/>
              </a:rPr>
              <a:t>www.metoffice.gov.uk/</a:t>
            </a:r>
            <a:endParaRPr lang="en-GB" sz="2200" u="sng" strike="noStrike">
              <a:latin typeface="Verdana" panose="020B0604030504040204" pitchFamily="34" charset="0"/>
              <a:ea typeface="Verdana" panose="020B0604030504040204" pitchFamily="34" charset="0"/>
            </a:endParaRPr>
          </a:p>
          <a:p>
            <a:pPr marL="0" indent="0">
              <a:lnSpc>
                <a:spcPct val="90000"/>
              </a:lnSpc>
              <a:buNone/>
            </a:pPr>
            <a:endParaRPr lang="en-GB" sz="2600" u="sng">
              <a:latin typeface="Verdana" panose="020B0604030504040204" pitchFamily="34" charset="0"/>
              <a:ea typeface="Verdana" panose="020B0604030504040204" pitchFamily="34" charset="0"/>
            </a:endParaRPr>
          </a:p>
          <a:p>
            <a:pPr marL="0" indent="0">
              <a:lnSpc>
                <a:spcPct val="90000"/>
              </a:lnSpc>
              <a:buNone/>
            </a:pPr>
            <a:endParaRPr lang="en-GB" sz="26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97187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5F028C-B51B-132A-746F-41AE8F96411D}"/>
              </a:ext>
            </a:extLst>
          </p:cNvPr>
          <p:cNvPicPr>
            <a:picLocks noChangeAspect="1"/>
          </p:cNvPicPr>
          <p:nvPr/>
        </p:nvPicPr>
        <p:blipFill rotWithShape="1">
          <a:blip r:embed="rId3"/>
          <a:srcRect l="-2141" r="-1"/>
          <a:stretch/>
        </p:blipFill>
        <p:spPr>
          <a:xfrm rot="17326020">
            <a:off x="3709683" y="2636484"/>
            <a:ext cx="4061571" cy="2792150"/>
          </a:xfrm>
          <a:prstGeom prst="rect">
            <a:avLst/>
          </a:prstGeom>
          <a:ln>
            <a:solidFill>
              <a:schemeClr val="tx1"/>
            </a:solidFill>
          </a:ln>
        </p:spPr>
      </p:pic>
      <p:sp>
        <p:nvSpPr>
          <p:cNvPr id="4" name="Title 1">
            <a:extLst>
              <a:ext uri="{FF2B5EF4-FFF2-40B4-BE49-F238E27FC236}">
                <a16:creationId xmlns:a16="http://schemas.microsoft.com/office/drawing/2014/main" id="{661A97C4-E049-39B5-E0E7-3413E975A117}"/>
              </a:ext>
            </a:extLst>
          </p:cNvPr>
          <p:cNvSpPr txBox="1">
            <a:spLocks/>
          </p:cNvSpPr>
          <p:nvPr/>
        </p:nvSpPr>
        <p:spPr>
          <a:xfrm>
            <a:off x="477638" y="255503"/>
            <a:ext cx="11346611" cy="1157377"/>
          </a:xfrm>
          <a:prstGeom prst="rect">
            <a:avLst/>
          </a:prstGeom>
        </p:spPr>
        <p:txBody>
          <a:bodyPr lIns="91440" tIns="45720" rIns="91440" bIns="45720" anchor="t"/>
          <a:lstStyle>
            <a:lvl1pPr algn="l" defTabSz="609585" rtl="0" eaLnBrk="1" latinLnBrk="0" hangingPunct="1">
              <a:spcBef>
                <a:spcPct val="0"/>
              </a:spcBef>
              <a:buNone/>
              <a:defRPr sz="4000" b="1" i="0" kern="1200" baseline="0">
                <a:solidFill>
                  <a:schemeClr val="tx2"/>
                </a:solidFill>
                <a:latin typeface="Verdana"/>
                <a:ea typeface="+mj-ea"/>
                <a:cs typeface="+mj-cs"/>
              </a:defRPr>
            </a:lvl1pPr>
          </a:lstStyle>
          <a:p>
            <a:r>
              <a:rPr lang="en-GB">
                <a:ea typeface="Verdana"/>
              </a:rPr>
              <a:t>Follow the UKHSA action cards to ensure you are cold-weather prepared</a:t>
            </a:r>
          </a:p>
          <a:p>
            <a:endParaRPr lang="en-GB">
              <a:ea typeface="Verdana"/>
            </a:endParaRPr>
          </a:p>
        </p:txBody>
      </p:sp>
      <p:pic>
        <p:nvPicPr>
          <p:cNvPr id="6" name="Picture 5">
            <a:extLst>
              <a:ext uri="{FF2B5EF4-FFF2-40B4-BE49-F238E27FC236}">
                <a16:creationId xmlns:a16="http://schemas.microsoft.com/office/drawing/2014/main" id="{A77DD735-46BA-7AE2-BA97-2C9CF1F8E70B}"/>
              </a:ext>
            </a:extLst>
          </p:cNvPr>
          <p:cNvPicPr>
            <a:picLocks noChangeAspect="1"/>
          </p:cNvPicPr>
          <p:nvPr/>
        </p:nvPicPr>
        <p:blipFill rotWithShape="1">
          <a:blip r:embed="rId4"/>
          <a:srcRect l="-1532" r="-1"/>
          <a:stretch/>
        </p:blipFill>
        <p:spPr>
          <a:xfrm rot="15373188">
            <a:off x="441562" y="2576926"/>
            <a:ext cx="4132206" cy="2720628"/>
          </a:xfrm>
          <a:prstGeom prst="rect">
            <a:avLst/>
          </a:prstGeom>
          <a:ln>
            <a:solidFill>
              <a:schemeClr val="tx1"/>
            </a:solidFill>
          </a:ln>
        </p:spPr>
      </p:pic>
      <p:sp>
        <p:nvSpPr>
          <p:cNvPr id="12" name="TextBox 11">
            <a:extLst>
              <a:ext uri="{FF2B5EF4-FFF2-40B4-BE49-F238E27FC236}">
                <a16:creationId xmlns:a16="http://schemas.microsoft.com/office/drawing/2014/main" id="{2B6CAD75-91AB-7583-AD23-41AE14FBF1C6}"/>
              </a:ext>
            </a:extLst>
          </p:cNvPr>
          <p:cNvSpPr txBox="1"/>
          <p:nvPr/>
        </p:nvSpPr>
        <p:spPr>
          <a:xfrm>
            <a:off x="8118562" y="2797573"/>
            <a:ext cx="3563921" cy="1938992"/>
          </a:xfrm>
          <a:prstGeom prst="rect">
            <a:avLst/>
          </a:prstGeom>
          <a:noFill/>
        </p:spPr>
        <p:txBody>
          <a:bodyPr wrap="square">
            <a:spAutoFit/>
          </a:bodyPr>
          <a:lstStyle/>
          <a:p>
            <a:r>
              <a:rPr lang="en-GB" sz="2400">
                <a:hlinkClick r:id="rId5"/>
              </a:rPr>
              <a:t>https://www.gov.uk/government/publications/cold-weather-plan-action-cards-for-cold-weather-alert-service</a:t>
            </a:r>
            <a:r>
              <a:rPr lang="en-GB" sz="2400"/>
              <a:t> </a:t>
            </a:r>
          </a:p>
        </p:txBody>
      </p:sp>
      <p:pic>
        <p:nvPicPr>
          <p:cNvPr id="3" name="Picture 2">
            <a:extLst>
              <a:ext uri="{FF2B5EF4-FFF2-40B4-BE49-F238E27FC236}">
                <a16:creationId xmlns:a16="http://schemas.microsoft.com/office/drawing/2014/main" id="{96851212-D189-1FA0-C558-8AE01D3D4214}"/>
              </a:ext>
            </a:extLst>
          </p:cNvPr>
          <p:cNvPicPr>
            <a:picLocks noChangeAspect="1"/>
          </p:cNvPicPr>
          <p:nvPr/>
        </p:nvPicPr>
        <p:blipFill rotWithShape="1">
          <a:blip r:embed="rId6"/>
          <a:srcRect l="-1299" r="-1"/>
          <a:stretch/>
        </p:blipFill>
        <p:spPr>
          <a:xfrm rot="16200000">
            <a:off x="2007609" y="2756041"/>
            <a:ext cx="4122749" cy="2738775"/>
          </a:xfrm>
          <a:prstGeom prst="rect">
            <a:avLst/>
          </a:prstGeom>
          <a:ln>
            <a:solidFill>
              <a:schemeClr val="tx1"/>
            </a:solidFill>
          </a:ln>
        </p:spPr>
      </p:pic>
    </p:spTree>
    <p:extLst>
      <p:ext uri="{BB962C8B-B14F-4D97-AF65-F5344CB8AC3E}">
        <p14:creationId xmlns:p14="http://schemas.microsoft.com/office/powerpoint/2010/main" val="180902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5C31-35A4-490E-8D93-93794140C09C}"/>
              </a:ext>
            </a:extLst>
          </p:cNvPr>
          <p:cNvSpPr>
            <a:spLocks noGrp="1"/>
          </p:cNvSpPr>
          <p:nvPr>
            <p:ph type="title"/>
          </p:nvPr>
        </p:nvSpPr>
        <p:spPr>
          <a:xfrm>
            <a:off x="435737" y="511928"/>
            <a:ext cx="11851797" cy="690626"/>
          </a:xfrm>
        </p:spPr>
        <p:txBody>
          <a:bodyPr>
            <a:normAutofit/>
          </a:bodyPr>
          <a:lstStyle/>
          <a:p>
            <a:r>
              <a:rPr lang="en-GB" sz="3500" cap="none">
                <a:ea typeface="Verdana"/>
              </a:rPr>
              <a:t>Watch &amp; share the Winter Friends animation</a:t>
            </a:r>
          </a:p>
        </p:txBody>
      </p:sp>
      <p:pic>
        <p:nvPicPr>
          <p:cNvPr id="5" name="Picture 4">
            <a:extLst>
              <a:ext uri="{FF2B5EF4-FFF2-40B4-BE49-F238E27FC236}">
                <a16:creationId xmlns:a16="http://schemas.microsoft.com/office/drawing/2014/main" id="{2F7EADA9-CBDA-44E9-A1F5-37436799E5D9}"/>
              </a:ext>
            </a:extLst>
          </p:cNvPr>
          <p:cNvPicPr>
            <a:picLocks noChangeAspect="1"/>
          </p:cNvPicPr>
          <p:nvPr/>
        </p:nvPicPr>
        <p:blipFill>
          <a:blip r:embed="rId3"/>
          <a:stretch>
            <a:fillRect/>
          </a:stretch>
        </p:blipFill>
        <p:spPr>
          <a:xfrm>
            <a:off x="6096000" y="1769770"/>
            <a:ext cx="5239985" cy="3776494"/>
          </a:xfrm>
          <a:prstGeom prst="rect">
            <a:avLst/>
          </a:prstGeom>
          <a:ln>
            <a:solidFill>
              <a:schemeClr val="tx1"/>
            </a:solidFill>
          </a:ln>
        </p:spPr>
      </p:pic>
      <p:sp>
        <p:nvSpPr>
          <p:cNvPr id="6" name="Content Placeholder 2">
            <a:extLst>
              <a:ext uri="{FF2B5EF4-FFF2-40B4-BE49-F238E27FC236}">
                <a16:creationId xmlns:a16="http://schemas.microsoft.com/office/drawing/2014/main" id="{12A3A35C-52DA-4706-916A-FE24080711D2}"/>
              </a:ext>
            </a:extLst>
          </p:cNvPr>
          <p:cNvSpPr txBox="1">
            <a:spLocks/>
          </p:cNvSpPr>
          <p:nvPr/>
        </p:nvSpPr>
        <p:spPr>
          <a:xfrm>
            <a:off x="557836" y="1504053"/>
            <a:ext cx="5239985" cy="4307927"/>
          </a:xfrm>
          <a:prstGeom prst="rect">
            <a:avLst/>
          </a:prstGeom>
        </p:spPr>
        <p:txBody>
          <a:bodyPr vert="horz" lIns="91440" tIns="45720" rIns="91440" bIns="45720" rtlCol="0" anchor="b">
            <a:noAutofit/>
          </a:bodyPr>
          <a:lstStyle>
            <a:lvl1pPr marL="0" indent="0" algn="l" defTabSz="609585" rtl="0" eaLnBrk="1" latinLnBrk="0" hangingPunct="1">
              <a:spcBef>
                <a:spcPct val="20000"/>
              </a:spcBef>
              <a:buFont typeface="Arial"/>
              <a:buNone/>
              <a:defRPr sz="2667" kern="1200">
                <a:solidFill>
                  <a:schemeClr val="tx1">
                    <a:tint val="75000"/>
                  </a:schemeClr>
                </a:solidFill>
                <a:latin typeface="Arial"/>
                <a:ea typeface="+mn-ea"/>
                <a:cs typeface="+mn-cs"/>
              </a:defRPr>
            </a:lvl1pPr>
            <a:lvl2pPr marL="609585" indent="0" algn="l" defTabSz="609585" rtl="0" eaLnBrk="1" latinLnBrk="0" hangingPunct="1">
              <a:spcBef>
                <a:spcPct val="20000"/>
              </a:spcBef>
              <a:buFont typeface="Arial"/>
              <a:buNone/>
              <a:defRPr sz="2400" kern="1200">
                <a:solidFill>
                  <a:schemeClr val="tx1">
                    <a:tint val="75000"/>
                  </a:schemeClr>
                </a:solidFill>
                <a:latin typeface="Arial"/>
                <a:ea typeface="+mn-ea"/>
                <a:cs typeface="+mn-cs"/>
              </a:defRPr>
            </a:lvl2pPr>
            <a:lvl3pPr marL="1219170" indent="0" algn="l" defTabSz="609585" rtl="0" eaLnBrk="1" latinLnBrk="0" hangingPunct="1">
              <a:spcBef>
                <a:spcPct val="20000"/>
              </a:spcBef>
              <a:buFont typeface="Arial"/>
              <a:buNone/>
              <a:defRPr sz="2133" kern="1200">
                <a:solidFill>
                  <a:schemeClr val="tx1">
                    <a:tint val="75000"/>
                  </a:schemeClr>
                </a:solidFill>
                <a:latin typeface="Arial"/>
                <a:ea typeface="+mn-ea"/>
                <a:cs typeface="+mn-cs"/>
              </a:defRPr>
            </a:lvl3pPr>
            <a:lvl4pPr marL="1828754" indent="0" algn="l" defTabSz="609585" rtl="0" eaLnBrk="1" latinLnBrk="0" hangingPunct="1">
              <a:spcBef>
                <a:spcPct val="20000"/>
              </a:spcBef>
              <a:buFont typeface="Arial"/>
              <a:buNone/>
              <a:defRPr sz="1867" kern="1200">
                <a:solidFill>
                  <a:schemeClr val="tx1">
                    <a:tint val="75000"/>
                  </a:schemeClr>
                </a:solidFill>
                <a:latin typeface="Arial"/>
                <a:ea typeface="+mn-ea"/>
                <a:cs typeface="+mn-cs"/>
              </a:defRPr>
            </a:lvl4pPr>
            <a:lvl5pPr marL="2438339" indent="0" algn="l" defTabSz="609585" rtl="0" eaLnBrk="1" latinLnBrk="0" hangingPunct="1">
              <a:spcBef>
                <a:spcPct val="20000"/>
              </a:spcBef>
              <a:buFont typeface="Arial"/>
              <a:buNone/>
              <a:defRPr sz="1867" kern="1200">
                <a:solidFill>
                  <a:schemeClr val="tx1">
                    <a:tint val="75000"/>
                  </a:schemeClr>
                </a:solidFill>
                <a:latin typeface="Arial"/>
                <a:ea typeface="+mn-ea"/>
                <a:cs typeface="+mn-cs"/>
              </a:defRPr>
            </a:lvl5pPr>
            <a:lvl6pPr marL="3047924"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6pPr>
            <a:lvl7pPr marL="3657509"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7pPr>
            <a:lvl8pPr marL="4267093"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8pPr>
            <a:lvl9pPr marL="4876678"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9pPr>
          </a:lstStyle>
          <a:p>
            <a:pPr marL="457200" marR="0" lvl="0" indent="-457200"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Share the 15-minute animation with colleagues to disseminate key winter messages</a:t>
            </a:r>
          </a:p>
          <a:p>
            <a:pPr marL="457200" marR="0" lvl="0" indent="-457200"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457200" marR="0" lvl="0" indent="-457200"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Help to familiarise with the ten evidence based, high impact interventions to support</a:t>
            </a:r>
          </a:p>
          <a:p>
            <a:pPr marL="457200" marR="0" lvl="0" indent="-457200"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457200" marR="0" lvl="0" indent="-457200"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Includes information on keeping homes warm, physical activity, hot food and drink and social connectedness</a:t>
            </a:r>
            <a:r>
              <a:rPr kumimoji="0" lang="en-GB" sz="2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en-GB" sz="2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6522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3B617-A5A4-0DAE-1219-D7310C05B12C}"/>
              </a:ext>
            </a:extLst>
          </p:cNvPr>
          <p:cNvSpPr>
            <a:spLocks noGrp="1"/>
          </p:cNvSpPr>
          <p:nvPr>
            <p:ph type="title"/>
          </p:nvPr>
        </p:nvSpPr>
        <p:spPr>
          <a:xfrm>
            <a:off x="159224" y="156465"/>
            <a:ext cx="11195714" cy="1115291"/>
          </a:xfrm>
        </p:spPr>
        <p:txBody>
          <a:bodyPr>
            <a:noAutofit/>
          </a:bodyPr>
          <a:lstStyle/>
          <a:p>
            <a:pPr algn="ctr"/>
            <a:r>
              <a:rPr lang="en-GB">
                <a:latin typeface="Verdana" panose="020B0604030504040204" pitchFamily="34" charset="0"/>
                <a:ea typeface="Verdana" panose="020B0604030504040204" pitchFamily="34" charset="0"/>
                <a:cs typeface="Arial"/>
              </a:rPr>
              <a:t>Sign up to the Winter Friends scheme</a:t>
            </a:r>
            <a:endParaRPr lang="en-US">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4E7BE54-1134-7D29-186F-9D8D7C6AE61F}"/>
              </a:ext>
            </a:extLst>
          </p:cNvPr>
          <p:cNvSpPr>
            <a:spLocks noGrp="1"/>
          </p:cNvSpPr>
          <p:nvPr>
            <p:ph idx="1"/>
          </p:nvPr>
        </p:nvSpPr>
        <p:spPr>
          <a:xfrm>
            <a:off x="419478" y="1271756"/>
            <a:ext cx="6020937" cy="3553244"/>
          </a:xfrm>
        </p:spPr>
        <p:txBody>
          <a:bodyPr vert="horz" lIns="91440" tIns="45720" rIns="91440" bIns="45720" rtlCol="0" anchor="t">
            <a:normAutofit fontScale="92500"/>
          </a:bodyPr>
          <a:lstStyle/>
          <a:p>
            <a:pPr>
              <a:spcAft>
                <a:spcPts val="400"/>
              </a:spcAft>
            </a:pPr>
            <a:r>
              <a:rPr lang="en-GB" sz="3000">
                <a:latin typeface="Verdana" panose="020B0604030504040204" pitchFamily="34" charset="0"/>
                <a:ea typeface="Verdana" panose="020B0604030504040204" pitchFamily="34" charset="0"/>
                <a:cs typeface="Arial"/>
              </a:rPr>
              <a:t>Sign up and become a winter friend</a:t>
            </a:r>
          </a:p>
          <a:p>
            <a:pPr>
              <a:spcAft>
                <a:spcPts val="400"/>
              </a:spcAft>
            </a:pPr>
            <a:r>
              <a:rPr lang="en-GB" sz="3000">
                <a:latin typeface="Verdana" panose="020B0604030504040204" pitchFamily="34" charset="0"/>
                <a:ea typeface="Verdana" panose="020B0604030504040204" pitchFamily="34" charset="0"/>
                <a:cs typeface="Arial"/>
              </a:rPr>
              <a:t>Access winter resources to help you and those around you</a:t>
            </a:r>
          </a:p>
          <a:p>
            <a:pPr>
              <a:spcAft>
                <a:spcPts val="400"/>
              </a:spcAft>
            </a:pPr>
            <a:r>
              <a:rPr lang="en-GB" sz="3000">
                <a:latin typeface="Verdana" panose="020B0604030504040204" pitchFamily="34" charset="0"/>
                <a:ea typeface="Verdana" panose="020B0604030504040204" pitchFamily="34" charset="0"/>
                <a:cs typeface="Arial"/>
              </a:rPr>
              <a:t>Find out about winter support services to signpost to</a:t>
            </a:r>
          </a:p>
        </p:txBody>
      </p:sp>
      <p:pic>
        <p:nvPicPr>
          <p:cNvPr id="8" name="Picture 7">
            <a:extLst>
              <a:ext uri="{FF2B5EF4-FFF2-40B4-BE49-F238E27FC236}">
                <a16:creationId xmlns:a16="http://schemas.microsoft.com/office/drawing/2014/main" id="{8C56DF9C-C070-EC5E-CD69-C0D56FD08946}"/>
              </a:ext>
            </a:extLst>
          </p:cNvPr>
          <p:cNvPicPr>
            <a:picLocks noChangeAspect="1"/>
          </p:cNvPicPr>
          <p:nvPr/>
        </p:nvPicPr>
        <p:blipFill rotWithShape="1">
          <a:blip r:embed="rId3"/>
          <a:srcRect l="5436" t="44319" r="32870"/>
          <a:stretch/>
        </p:blipFill>
        <p:spPr>
          <a:xfrm>
            <a:off x="6754697" y="3429000"/>
            <a:ext cx="4899546" cy="2792001"/>
          </a:xfrm>
          <a:prstGeom prst="rect">
            <a:avLst/>
          </a:prstGeom>
          <a:ln>
            <a:solidFill>
              <a:schemeClr val="tx1"/>
            </a:solidFill>
          </a:ln>
        </p:spPr>
      </p:pic>
      <p:pic>
        <p:nvPicPr>
          <p:cNvPr id="10" name="Picture 9">
            <a:extLst>
              <a:ext uri="{FF2B5EF4-FFF2-40B4-BE49-F238E27FC236}">
                <a16:creationId xmlns:a16="http://schemas.microsoft.com/office/drawing/2014/main" id="{8C2EB1BA-8241-0982-E02E-D5151E0D536A}"/>
              </a:ext>
            </a:extLst>
          </p:cNvPr>
          <p:cNvPicPr>
            <a:picLocks noChangeAspect="1"/>
          </p:cNvPicPr>
          <p:nvPr/>
        </p:nvPicPr>
        <p:blipFill rotWithShape="1">
          <a:blip r:embed="rId4"/>
          <a:srcRect l="1434" r="27297" b="2387"/>
          <a:stretch/>
        </p:blipFill>
        <p:spPr>
          <a:xfrm>
            <a:off x="6739720" y="1115240"/>
            <a:ext cx="4914523" cy="2157244"/>
          </a:xfrm>
          <a:prstGeom prst="rect">
            <a:avLst/>
          </a:prstGeom>
          <a:ln>
            <a:solidFill>
              <a:schemeClr val="tx1"/>
            </a:solidFill>
          </a:ln>
        </p:spPr>
      </p:pic>
      <p:sp>
        <p:nvSpPr>
          <p:cNvPr id="12" name="TextBox 11">
            <a:extLst>
              <a:ext uri="{FF2B5EF4-FFF2-40B4-BE49-F238E27FC236}">
                <a16:creationId xmlns:a16="http://schemas.microsoft.com/office/drawing/2014/main" id="{F4A9B950-F661-A857-FE74-0E94464F7F1A}"/>
              </a:ext>
            </a:extLst>
          </p:cNvPr>
          <p:cNvSpPr txBox="1"/>
          <p:nvPr/>
        </p:nvSpPr>
        <p:spPr>
          <a:xfrm>
            <a:off x="419478" y="4939913"/>
            <a:ext cx="6205183" cy="1292662"/>
          </a:xfrm>
          <a:prstGeom prst="rect">
            <a:avLst/>
          </a:prstGeom>
          <a:noFill/>
        </p:spPr>
        <p:txBody>
          <a:bodyPr wrap="square">
            <a:spAutoFit/>
          </a:bodyPr>
          <a:lstStyle/>
          <a:p>
            <a:pPr>
              <a:spcAft>
                <a:spcPts val="400"/>
              </a:spcAft>
            </a:pPr>
            <a:r>
              <a:rPr lang="en-GB" sz="2600">
                <a:latin typeface="Verdana" panose="020B0604030504040204" pitchFamily="34" charset="0"/>
                <a:ea typeface="Verdana" panose="020B0604030504040204" pitchFamily="34" charset="0"/>
                <a:cs typeface="Arial"/>
              </a:rPr>
              <a:t>Find out more information: </a:t>
            </a:r>
            <a:r>
              <a:rPr lang="en-GB" sz="2600">
                <a:latin typeface="Verdana" panose="020B0604030504040204" pitchFamily="34" charset="0"/>
                <a:ea typeface="Verdana" panose="020B0604030504040204" pitchFamily="34" charset="0"/>
                <a:cs typeface="Arial"/>
                <a:hlinkClick r:id="rId5"/>
              </a:rPr>
              <a:t>https://winterfriends.org/become-a-winter-friend/</a:t>
            </a:r>
            <a:r>
              <a:rPr lang="en-GB" sz="2600">
                <a:latin typeface="Verdana" panose="020B0604030504040204" pitchFamily="34" charset="0"/>
                <a:ea typeface="Verdana" panose="020B0604030504040204" pitchFamily="34" charset="0"/>
                <a:cs typeface="Arial"/>
              </a:rPr>
              <a:t> </a:t>
            </a:r>
          </a:p>
        </p:txBody>
      </p:sp>
    </p:spTree>
    <p:extLst>
      <p:ext uri="{BB962C8B-B14F-4D97-AF65-F5344CB8AC3E}">
        <p14:creationId xmlns:p14="http://schemas.microsoft.com/office/powerpoint/2010/main" val="3805200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428C-B5F7-59D2-32BE-A9162F362ADB}"/>
              </a:ext>
            </a:extLst>
          </p:cNvPr>
          <p:cNvSpPr>
            <a:spLocks noGrp="1"/>
          </p:cNvSpPr>
          <p:nvPr>
            <p:ph type="title"/>
          </p:nvPr>
        </p:nvSpPr>
        <p:spPr>
          <a:xfrm>
            <a:off x="552530" y="368008"/>
            <a:ext cx="10363200" cy="628585"/>
          </a:xfrm>
        </p:spPr>
        <p:txBody>
          <a:bodyPr/>
          <a:lstStyle/>
          <a:p>
            <a:r>
              <a:rPr lang="en-GB"/>
              <a:t>Resources and signposting</a:t>
            </a:r>
          </a:p>
        </p:txBody>
      </p:sp>
      <p:sp>
        <p:nvSpPr>
          <p:cNvPr id="3" name="Text Placeholder 2">
            <a:extLst>
              <a:ext uri="{FF2B5EF4-FFF2-40B4-BE49-F238E27FC236}">
                <a16:creationId xmlns:a16="http://schemas.microsoft.com/office/drawing/2014/main" id="{88CC5162-8163-DCFD-DE1D-0BF398FD78CF}"/>
              </a:ext>
            </a:extLst>
          </p:cNvPr>
          <p:cNvSpPr>
            <a:spLocks noGrp="1"/>
          </p:cNvSpPr>
          <p:nvPr>
            <p:ph type="body" idx="1"/>
          </p:nvPr>
        </p:nvSpPr>
        <p:spPr>
          <a:xfrm>
            <a:off x="644811" y="1045535"/>
            <a:ext cx="10902377" cy="5104462"/>
          </a:xfrm>
        </p:spPr>
        <p:txBody>
          <a:bodyPr>
            <a:noAutofit/>
          </a:bodyPr>
          <a:lstStyle/>
          <a:p>
            <a:pPr marL="342900" indent="-342900">
              <a:buFont typeface="Arial" panose="020B0604020202020204" pitchFamily="34" charset="0"/>
              <a:buChar char="•"/>
            </a:pPr>
            <a:r>
              <a:rPr lang="en-GB" sz="1800">
                <a:solidFill>
                  <a:schemeClr val="tx2"/>
                </a:solidFill>
                <a:latin typeface="Verdana" panose="020B0604030504040204" pitchFamily="34" charset="0"/>
                <a:ea typeface="Verdana" panose="020B0604030504040204" pitchFamily="34" charset="0"/>
                <a:cs typeface="Arial"/>
              </a:rPr>
              <a:t>Visit the Public Health Resource Centre for resources</a:t>
            </a:r>
          </a:p>
          <a:p>
            <a:pPr marL="952485" lvl="1" indent="-342900">
              <a:buFont typeface="Arial" panose="020B0604020202020204" pitchFamily="34" charset="0"/>
              <a:buChar char="•"/>
            </a:pPr>
            <a:r>
              <a:rPr lang="en-GB" sz="1800">
                <a:solidFill>
                  <a:schemeClr val="tx2"/>
                </a:solidFill>
                <a:latin typeface="Verdana" panose="020B0604030504040204" pitchFamily="34" charset="0"/>
                <a:ea typeface="Verdana" panose="020B0604030504040204" pitchFamily="34" charset="0"/>
              </a:rPr>
              <a:t>Find out more information: </a:t>
            </a:r>
            <a:r>
              <a:rPr lang="en-GB" sz="1800">
                <a:solidFill>
                  <a:schemeClr val="tx2"/>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https://www.leeds.gov.uk/phrc</a:t>
            </a:r>
            <a:endParaRPr lang="en-GB" sz="1800">
              <a:solidFill>
                <a:schemeClr val="tx2"/>
              </a:solidFill>
              <a:latin typeface="Verdana" panose="020B0604030504040204" pitchFamily="34" charset="0"/>
              <a:ea typeface="Verdana" panose="020B0604030504040204" pitchFamily="34" charset="0"/>
              <a:cs typeface="Arial"/>
            </a:endParaRPr>
          </a:p>
          <a:p>
            <a:pPr marL="342900" indent="-342900">
              <a:buFont typeface="Arial" panose="020B0604020202020204" pitchFamily="34" charset="0"/>
              <a:buChar char="•"/>
            </a:pPr>
            <a:r>
              <a:rPr lang="en-GB" sz="1800">
                <a:solidFill>
                  <a:schemeClr val="tx2"/>
                </a:solidFill>
                <a:latin typeface="Verdana" panose="020B0604030504040204" pitchFamily="34" charset="0"/>
                <a:ea typeface="Verdana" panose="020B0604030504040204" pitchFamily="34" charset="0"/>
                <a:cs typeface="Arial"/>
              </a:rPr>
              <a:t>Leeds Directory can help people find local support: </a:t>
            </a:r>
          </a:p>
          <a:p>
            <a:pPr marL="952485" lvl="1" indent="-342900">
              <a:buFont typeface="Arial" panose="020B0604020202020204" pitchFamily="34" charset="0"/>
              <a:buChar char="•"/>
            </a:pPr>
            <a:r>
              <a:rPr lang="en-GB" sz="1800">
                <a:solidFill>
                  <a:schemeClr val="tx2"/>
                </a:solidFill>
                <a:latin typeface="Verdana" panose="020B0604030504040204" pitchFamily="34" charset="0"/>
                <a:ea typeface="Verdana" panose="020B0604030504040204" pitchFamily="34" charset="0"/>
                <a:cs typeface="Arial"/>
              </a:rPr>
              <a:t>Find out more information: </a:t>
            </a:r>
            <a:r>
              <a:rPr lang="en-GB" sz="1800">
                <a:solidFill>
                  <a:srgbClr val="0000FF"/>
                </a:solidFill>
                <a:latin typeface="Verdana" panose="020B0604030504040204" pitchFamily="34" charset="0"/>
                <a:ea typeface="Verdana" panose="020B0604030504040204" pitchFamily="34" charset="0"/>
                <a:cs typeface="Arial"/>
                <a:hlinkClick r:id="rId4">
                  <a:extLst>
                    <a:ext uri="{A12FA001-AC4F-418D-AE19-62706E023703}">
                      <ahyp:hlinkClr xmlns:ahyp="http://schemas.microsoft.com/office/drawing/2018/hyperlinkcolor" val="tx"/>
                    </a:ext>
                  </a:extLst>
                </a:hlinkClick>
              </a:rPr>
              <a:t>https://www.leedsdirectory.org</a:t>
            </a:r>
            <a:r>
              <a:rPr lang="en-GB" sz="1800">
                <a:solidFill>
                  <a:schemeClr val="tx2"/>
                </a:solidFill>
                <a:latin typeface="Verdana" panose="020B0604030504040204" pitchFamily="34" charset="0"/>
                <a:ea typeface="Verdana" panose="020B0604030504040204" pitchFamily="34" charset="0"/>
                <a:cs typeface="Arial"/>
                <a:hlinkClick r:id="rId4">
                  <a:extLst>
                    <a:ext uri="{A12FA001-AC4F-418D-AE19-62706E023703}">
                      <ahyp:hlinkClr xmlns:ahyp="http://schemas.microsoft.com/office/drawing/2018/hyperlinkcolor" val="tx"/>
                    </a:ext>
                  </a:extLst>
                </a:hlinkClick>
              </a:rPr>
              <a:t>/</a:t>
            </a:r>
            <a:endParaRPr lang="en-GB" sz="1800">
              <a:solidFill>
                <a:schemeClr val="tx2"/>
              </a:solidFill>
              <a:latin typeface="Verdana" panose="020B0604030504040204" pitchFamily="34" charset="0"/>
              <a:ea typeface="Verdana" panose="020B0604030504040204" pitchFamily="34" charset="0"/>
              <a:cs typeface="Arial"/>
            </a:endParaRPr>
          </a:p>
          <a:p>
            <a:pPr marL="952485" lvl="1" indent="-342900">
              <a:buFont typeface="Arial" panose="020B0604020202020204" pitchFamily="34" charset="0"/>
              <a:buChar char="•"/>
            </a:pPr>
            <a:r>
              <a:rPr lang="en-GB" sz="1800">
                <a:solidFill>
                  <a:schemeClr val="tx2"/>
                </a:solidFill>
                <a:latin typeface="Verdana" panose="020B0604030504040204" pitchFamily="34" charset="0"/>
                <a:ea typeface="Verdana" panose="020B0604030504040204" pitchFamily="34" charset="0"/>
                <a:cs typeface="Arial"/>
              </a:rPr>
              <a:t>Or call: 0113 378 4610 (9am – 5pm, Monday to Friday)</a:t>
            </a:r>
          </a:p>
          <a:p>
            <a:pPr marL="952485" lvl="1" indent="-342900">
              <a:buFont typeface="Arial" panose="020B0604020202020204" pitchFamily="34" charset="0"/>
              <a:buChar char="•"/>
            </a:pPr>
            <a:r>
              <a:rPr lang="en-GB" sz="1800">
                <a:solidFill>
                  <a:schemeClr val="tx2"/>
                </a:solidFill>
                <a:latin typeface="Verdana" panose="020B0604030504040204" pitchFamily="34" charset="0"/>
                <a:ea typeface="Verdana" panose="020B0604030504040204" pitchFamily="34" charset="0"/>
                <a:cs typeface="Arial"/>
              </a:rPr>
              <a:t>Email: </a:t>
            </a:r>
            <a:r>
              <a:rPr lang="en-GB" sz="1800">
                <a:solidFill>
                  <a:schemeClr val="tx2"/>
                </a:solidFill>
                <a:latin typeface="Verdana" panose="020B0604030504040204" pitchFamily="34" charset="0"/>
                <a:ea typeface="Verdana" panose="020B0604030504040204" pitchFamily="34" charset="0"/>
                <a:cs typeface="Arial"/>
                <a:hlinkClick r:id="rId5">
                  <a:extLst>
                    <a:ext uri="{A12FA001-AC4F-418D-AE19-62706E023703}">
                      <ahyp:hlinkClr xmlns:ahyp="http://schemas.microsoft.com/office/drawing/2018/hyperlinkcolor" val="tx"/>
                    </a:ext>
                  </a:extLst>
                </a:hlinkClick>
              </a:rPr>
              <a:t>leedsdirectory@leeds.gov.uk</a:t>
            </a:r>
            <a:r>
              <a:rPr lang="en-GB" sz="1800">
                <a:solidFill>
                  <a:schemeClr val="tx2"/>
                </a:solidFill>
                <a:latin typeface="Verdana" panose="020B0604030504040204" pitchFamily="34" charset="0"/>
                <a:ea typeface="Verdana" panose="020B0604030504040204" pitchFamily="34" charset="0"/>
                <a:cs typeface="Arial"/>
              </a:rPr>
              <a:t> </a:t>
            </a:r>
          </a:p>
          <a:p>
            <a:pPr>
              <a:lnSpc>
                <a:spcPct val="114999"/>
              </a:lnSpc>
              <a:spcBef>
                <a:spcPts val="0"/>
              </a:spcBef>
              <a:spcAft>
                <a:spcPts val="1000"/>
              </a:spcAft>
              <a:defRPr/>
            </a:pPr>
            <a:r>
              <a:rPr kumimoji="0" lang="en-GB" sz="1800" b="0" i="0" u="none" strike="noStrike" kern="1200" cap="none" spc="0" normalizeH="0" baseline="0" noProof="0">
                <a:ln>
                  <a:noFill/>
                </a:ln>
                <a:solidFill>
                  <a:srgbClr val="6694AA">
                    <a:lumMod val="50000"/>
                  </a:srgbClr>
                </a:solidFill>
                <a:effectLst/>
                <a:uLnTx/>
                <a:uFillTx/>
                <a:latin typeface="Verdana" panose="020B0604030504040204" pitchFamily="34" charset="0"/>
                <a:ea typeface="Verdana" panose="020B0604030504040204" pitchFamily="34" charset="0"/>
                <a:cs typeface="Arial"/>
              </a:rPr>
              <a:t>More information about vaccinations: </a:t>
            </a:r>
          </a:p>
          <a:p>
            <a:pPr marL="285750" indent="-285750">
              <a:lnSpc>
                <a:spcPct val="114999"/>
              </a:lnSpc>
              <a:spcBef>
                <a:spcPts val="0"/>
              </a:spcBef>
              <a:spcAft>
                <a:spcPts val="1000"/>
              </a:spcAft>
              <a:buFont typeface="Arial" panose="020B0604020202020204" pitchFamily="34" charset="0"/>
              <a:buChar char="•"/>
              <a:defRPr/>
            </a:pPr>
            <a:r>
              <a:rPr kumimoji="0" lang="en-GB" sz="1800" b="0" i="0" u="none" strike="noStrike" kern="1200" cap="none" spc="0" normalizeH="0" baseline="0" noProof="0">
                <a:ln>
                  <a:noFill/>
                </a:ln>
                <a:solidFill>
                  <a:srgbClr val="6694AA">
                    <a:lumMod val="50000"/>
                  </a:srgbClr>
                </a:solidFill>
                <a:effectLst/>
                <a:uLnTx/>
                <a:uFillTx/>
                <a:latin typeface="Verdana" panose="020B0604030504040204" pitchFamily="34" charset="0"/>
                <a:ea typeface="Verdana" panose="020B0604030504040204" pitchFamily="34" charset="0"/>
                <a:cs typeface="Arial"/>
              </a:rPr>
              <a:t>Flu vaccine </a:t>
            </a:r>
            <a:r>
              <a:rPr kumimoji="0" lang="en-GB" sz="1800" b="0" i="0" u="sng"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hlinkClick r:id="rId6"/>
              </a:rPr>
              <a:t>Flu vaccine - NHS (www.nhs.uk)</a:t>
            </a:r>
            <a:r>
              <a:rPr kumimoji="0" lang="en-GB" sz="1800" b="0"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a:t>
            </a:r>
            <a:endParaRPr kumimoji="0" lang="en-GB"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endParaRPr>
          </a:p>
          <a:p>
            <a:pPr marL="285750" indent="-285750">
              <a:lnSpc>
                <a:spcPct val="114999"/>
              </a:lnSpc>
              <a:spcBef>
                <a:spcPts val="0"/>
              </a:spcBef>
              <a:spcAft>
                <a:spcPts val="1000"/>
              </a:spcAft>
              <a:buFont typeface="Arial" panose="020B0604020202020204" pitchFamily="34" charset="0"/>
              <a:buChar char="•"/>
              <a:defRPr/>
            </a:pPr>
            <a:r>
              <a:rPr lang="en-GB" sz="1800">
                <a:solidFill>
                  <a:srgbClr val="6694AA">
                    <a:lumMod val="50000"/>
                  </a:srgbClr>
                </a:solidFill>
                <a:latin typeface="Verdana" panose="020B0604030504040204" pitchFamily="34" charset="0"/>
                <a:ea typeface="Verdana" panose="020B0604030504040204" pitchFamily="34" charset="0"/>
                <a:cs typeface="Arial"/>
              </a:rPr>
              <a:t>Covid-19 vaccine </a:t>
            </a:r>
            <a:r>
              <a:rPr kumimoji="0" lang="en-GB" sz="1800" b="0" i="0" u="sng"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hlinkClick r:id="rId7"/>
              </a:rPr>
              <a:t>Getting a COVID-19 vaccine - NHS (www.nhs.uk)</a:t>
            </a:r>
            <a:r>
              <a:rPr kumimoji="0" lang="en-GB" sz="1800" b="0"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a:t>
            </a:r>
            <a:endParaRPr kumimoji="0" lang="en-GB"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endParaRPr>
          </a:p>
          <a:p>
            <a:pPr marL="285750" indent="-285750">
              <a:lnSpc>
                <a:spcPct val="114999"/>
              </a:lnSpc>
              <a:spcBef>
                <a:spcPts val="0"/>
              </a:spcBef>
              <a:spcAft>
                <a:spcPts val="1000"/>
              </a:spcAft>
              <a:buFont typeface="Arial" panose="020B0604020202020204" pitchFamily="34" charset="0"/>
              <a:buChar char="•"/>
              <a:defRPr/>
            </a:pPr>
            <a:r>
              <a:rPr kumimoji="0" lang="en-GB" sz="1800" b="0" i="0" u="none" strike="noStrike" kern="1200" cap="none" spc="0" normalizeH="0" baseline="0" noProof="0">
                <a:ln>
                  <a:noFill/>
                </a:ln>
                <a:solidFill>
                  <a:srgbClr val="6694AA">
                    <a:lumMod val="50000"/>
                  </a:srgbClr>
                </a:solidFill>
                <a:effectLst/>
                <a:uLnTx/>
                <a:uFillTx/>
                <a:latin typeface="Verdana" panose="020B0604030504040204" pitchFamily="34" charset="0"/>
                <a:ea typeface="Verdana" panose="020B0604030504040204" pitchFamily="34" charset="0"/>
                <a:cs typeface="Arial"/>
              </a:rPr>
              <a:t>Pneumococcal vaccine </a:t>
            </a:r>
            <a:r>
              <a:rPr kumimoji="0" lang="en-GB" sz="1800" b="0" i="0" u="sng"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hlinkClick r:id="rId8"/>
              </a:rPr>
              <a:t>Pneumococcal vaccine - NHS (www.nhs.uk)</a:t>
            </a:r>
            <a:r>
              <a:rPr kumimoji="0" lang="en-GB" sz="1800" b="0"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a:t>
            </a:r>
            <a:endParaRPr kumimoji="0" lang="en-GB"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endParaRPr>
          </a:p>
          <a:p>
            <a:pPr marL="285750" indent="-285750">
              <a:lnSpc>
                <a:spcPct val="114999"/>
              </a:lnSpc>
              <a:spcBef>
                <a:spcPts val="0"/>
              </a:spcBef>
              <a:spcAft>
                <a:spcPts val="1000"/>
              </a:spcAft>
              <a:buFont typeface="Arial" panose="020B0604020202020204" pitchFamily="34" charset="0"/>
              <a:buChar char="•"/>
              <a:defRPr/>
            </a:pPr>
            <a:r>
              <a:rPr lang="en-GB" sz="1800">
                <a:solidFill>
                  <a:srgbClr val="6694AA">
                    <a:lumMod val="50000"/>
                  </a:srgbClr>
                </a:solidFill>
                <a:latin typeface="Verdana" panose="020B0604030504040204" pitchFamily="34" charset="0"/>
                <a:ea typeface="Verdana" panose="020B0604030504040204" pitchFamily="34" charset="0"/>
                <a:cs typeface="Arial"/>
              </a:rPr>
              <a:t>Shingles vaccine </a:t>
            </a:r>
            <a:r>
              <a:rPr kumimoji="0" lang="en-GB" sz="1800" b="0" i="0" u="sng"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hlinkClick r:id="rId9"/>
              </a:rPr>
              <a:t>Shingles vaccine - NHS (www.nhs.uk)</a:t>
            </a:r>
            <a:r>
              <a:rPr kumimoji="0" lang="en-GB" sz="1800" b="0"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a:t>
            </a:r>
            <a:endParaRPr kumimoji="0" lang="en-GB"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endParaRPr>
          </a:p>
          <a:p>
            <a:pPr marL="285750" indent="-285750">
              <a:lnSpc>
                <a:spcPct val="114999"/>
              </a:lnSpc>
              <a:spcBef>
                <a:spcPts val="0"/>
              </a:spcBef>
              <a:spcAft>
                <a:spcPts val="1000"/>
              </a:spcAft>
              <a:buFont typeface="Arial" panose="020B0604020202020204" pitchFamily="34" charset="0"/>
              <a:buChar char="•"/>
              <a:defRPr/>
            </a:pPr>
            <a:r>
              <a:rPr kumimoji="0" lang="en-GB" sz="1800" b="0" i="0" u="none" strike="noStrike" kern="1200" cap="none" spc="0" normalizeH="0" baseline="0" noProof="0">
                <a:ln>
                  <a:noFill/>
                </a:ln>
                <a:solidFill>
                  <a:srgbClr val="6694AA">
                    <a:lumMod val="50000"/>
                  </a:srgbClr>
                </a:solidFill>
                <a:effectLst/>
                <a:uLnTx/>
                <a:uFillTx/>
                <a:latin typeface="Verdana" panose="020B0604030504040204" pitchFamily="34" charset="0"/>
                <a:ea typeface="Verdana" panose="020B0604030504040204" pitchFamily="34" charset="0"/>
                <a:cs typeface="Arial"/>
              </a:rPr>
              <a:t>Future NHS </a:t>
            </a:r>
            <a:r>
              <a:rPr kumimoji="0" lang="en-GB" sz="1800" b="0" i="0" u="sng"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hlinkClick r:id="rId10"/>
              </a:rPr>
              <a:t>FutureNHS Collaboration Platform - FutureNHS Collaboration Platform</a:t>
            </a:r>
            <a:r>
              <a:rPr kumimoji="0" lang="en-GB" sz="1800" b="0"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a:t>
            </a:r>
            <a:endParaRPr kumimoji="0" lang="en-GB"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endParaRPr>
          </a:p>
          <a:p>
            <a:pPr marL="285750" indent="-285750">
              <a:lnSpc>
                <a:spcPct val="114999"/>
              </a:lnSpc>
              <a:spcBef>
                <a:spcPts val="0"/>
              </a:spcBef>
              <a:spcAft>
                <a:spcPts val="1000"/>
              </a:spcAft>
              <a:buFont typeface="Arial" panose="020B0604020202020204" pitchFamily="34" charset="0"/>
              <a:buChar char="•"/>
              <a:defRPr/>
            </a:pPr>
            <a:r>
              <a:rPr lang="en-GB" sz="1800">
                <a:solidFill>
                  <a:srgbClr val="6694AA">
                    <a:lumMod val="50000"/>
                  </a:srgbClr>
                </a:solidFill>
                <a:latin typeface="Verdana" panose="020B0604030504040204" pitchFamily="34" charset="0"/>
                <a:ea typeface="Verdana" panose="020B0604030504040204" pitchFamily="34" charset="0"/>
                <a:cs typeface="Arial"/>
              </a:rPr>
              <a:t>Covid-19 and Flu vaccine information pack </a:t>
            </a:r>
            <a:r>
              <a:rPr kumimoji="0" lang="en-GB" sz="1800" b="0" i="0" u="sng"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hlinkClick r:id="rId11"/>
              </a:rPr>
              <a:t>AW2334 COVID-19 and Flu information pack</a:t>
            </a:r>
            <a:r>
              <a:rPr kumimoji="0" lang="en-GB" sz="1800" b="0"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rPr>
              <a:t>​</a:t>
            </a:r>
            <a:endParaRPr kumimoji="0" lang="en-GB"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3400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296FD-39DF-BF0B-7EAD-CE1CD04258F7}"/>
              </a:ext>
            </a:extLst>
          </p:cNvPr>
          <p:cNvSpPr>
            <a:spLocks noGrp="1"/>
          </p:cNvSpPr>
          <p:nvPr>
            <p:ph type="title"/>
          </p:nvPr>
        </p:nvSpPr>
        <p:spPr>
          <a:xfrm>
            <a:off x="740795" y="3065645"/>
            <a:ext cx="10363200" cy="726710"/>
          </a:xfrm>
        </p:spPr>
        <p:txBody>
          <a:bodyPr>
            <a:noAutofit/>
          </a:bodyPr>
          <a:lstStyle/>
          <a:p>
            <a:pPr algn="ctr"/>
            <a:r>
              <a:rPr lang="en-GB" sz="4800">
                <a:ea typeface="Verdana"/>
              </a:rPr>
              <a:t>Any questions?</a:t>
            </a:r>
            <a:endParaRPr lang="en-GB" sz="4800"/>
          </a:p>
        </p:txBody>
      </p:sp>
    </p:spTree>
    <p:extLst>
      <p:ext uri="{BB962C8B-B14F-4D97-AF65-F5344CB8AC3E}">
        <p14:creationId xmlns:p14="http://schemas.microsoft.com/office/powerpoint/2010/main" val="367069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CFE222-0EA5-4AA0-AC7E-6B1D8152DFAE}"/>
              </a:ext>
            </a:extLst>
          </p:cNvPr>
          <p:cNvSpPr>
            <a:spLocks noGrp="1"/>
          </p:cNvSpPr>
          <p:nvPr>
            <p:ph idx="1"/>
          </p:nvPr>
        </p:nvSpPr>
        <p:spPr>
          <a:xfrm>
            <a:off x="791809" y="1226613"/>
            <a:ext cx="7180339" cy="5209698"/>
          </a:xfrm>
        </p:spPr>
        <p:txBody>
          <a:bodyPr vert="horz" lIns="91440" tIns="45720" rIns="91440" bIns="45720" rtlCol="0" anchor="t">
            <a:noAutofit/>
          </a:bodyPr>
          <a:lstStyle/>
          <a:p>
            <a:pPr marL="0" indent="0">
              <a:buNone/>
            </a:pPr>
            <a:r>
              <a:rPr lang="en-GB" sz="2000">
                <a:latin typeface="Verdana" panose="020B0604030504040204" pitchFamily="34" charset="0"/>
                <a:ea typeface="Verdana" panose="020B0604030504040204" pitchFamily="34" charset="0"/>
              </a:rPr>
              <a:t>Cold temperatures in winter have an impact on our health, including increased risk of heart attack, stroke, flu, falls, and hypothermia. </a:t>
            </a:r>
            <a:endParaRPr lang="en-GB" sz="2000">
              <a:latin typeface="Verdana" panose="020B0604030504040204" pitchFamily="34" charset="0"/>
              <a:ea typeface="Verdana" panose="020B0604030504040204" pitchFamily="34" charset="0"/>
              <a:cs typeface="Arial"/>
            </a:endParaRPr>
          </a:p>
          <a:p>
            <a:pPr marL="0" indent="0">
              <a:buNone/>
            </a:pPr>
            <a:endParaRPr lang="en-GB" sz="2000">
              <a:latin typeface="Verdana" panose="020B0604030504040204" pitchFamily="34" charset="0"/>
              <a:ea typeface="Verdana" panose="020B0604030504040204" pitchFamily="34" charset="0"/>
            </a:endParaRPr>
          </a:p>
          <a:p>
            <a:pPr marL="0" indent="0">
              <a:buNone/>
            </a:pPr>
            <a:r>
              <a:rPr lang="en-GB" sz="2000">
                <a:latin typeface="Verdana" panose="020B0604030504040204" pitchFamily="34" charset="0"/>
                <a:ea typeface="Verdana" panose="020B0604030504040204" pitchFamily="34" charset="0"/>
              </a:rPr>
              <a:t>Winter weather also affects our wellbeing. As well as things like snow and ice possibly causing disruption to access to services, our mental health may also be affected, and some people will go out less during winter and feel more isolated. This can impact the food we eat and the physical activity we do.</a:t>
            </a:r>
            <a:endParaRPr lang="en-GB" sz="2000">
              <a:latin typeface="Verdana" panose="020B0604030504040204" pitchFamily="34" charset="0"/>
              <a:ea typeface="Verdana" panose="020B0604030504040204" pitchFamily="34" charset="0"/>
              <a:cs typeface="Arial"/>
            </a:endParaRPr>
          </a:p>
          <a:p>
            <a:pPr marL="0" indent="0">
              <a:buNone/>
            </a:pPr>
            <a:endParaRPr lang="en-GB" sz="2000">
              <a:latin typeface="Verdana" panose="020B0604030504040204" pitchFamily="34" charset="0"/>
              <a:ea typeface="Verdana" panose="020B0604030504040204" pitchFamily="34" charset="0"/>
              <a:cs typeface="Arial"/>
            </a:endParaRPr>
          </a:p>
          <a:p>
            <a:pPr marL="0" indent="0">
              <a:buNone/>
            </a:pPr>
            <a:r>
              <a:rPr lang="en-GB" sz="2000">
                <a:latin typeface="Verdana" panose="020B0604030504040204" pitchFamily="34" charset="0"/>
                <a:ea typeface="Verdana" panose="020B0604030504040204" pitchFamily="34" charset="0"/>
              </a:rPr>
              <a:t>There may be additional risks of carbon monoxide poisoning if our boilers, cooking, or heating appliances are poorly maintained or poorly ventilated.</a:t>
            </a:r>
            <a:endParaRPr lang="en-GB" sz="2000">
              <a:latin typeface="Verdana" panose="020B0604030504040204" pitchFamily="34" charset="0"/>
              <a:ea typeface="Verdana" panose="020B0604030504040204" pitchFamily="34" charset="0"/>
              <a:cs typeface="Arial"/>
            </a:endParaRPr>
          </a:p>
          <a:p>
            <a:pPr marL="0" indent="0">
              <a:buNone/>
            </a:pPr>
            <a:endParaRPr lang="en-GB" sz="1800">
              <a:cs typeface="Arial"/>
            </a:endParaRPr>
          </a:p>
        </p:txBody>
      </p:sp>
      <p:sp>
        <p:nvSpPr>
          <p:cNvPr id="7" name="Title 1">
            <a:extLst>
              <a:ext uri="{FF2B5EF4-FFF2-40B4-BE49-F238E27FC236}">
                <a16:creationId xmlns:a16="http://schemas.microsoft.com/office/drawing/2014/main" id="{6846150C-105D-F8BA-5E38-C5E2AB3D21B2}"/>
              </a:ext>
            </a:extLst>
          </p:cNvPr>
          <p:cNvSpPr txBox="1">
            <a:spLocks/>
          </p:cNvSpPr>
          <p:nvPr/>
        </p:nvSpPr>
        <p:spPr>
          <a:xfrm>
            <a:off x="690113" y="520149"/>
            <a:ext cx="10972800" cy="553529"/>
          </a:xfrm>
          <a:prstGeom prst="rect">
            <a:avLst/>
          </a:prstGeom>
        </p:spPr>
        <p:txBody>
          <a:bodyPr vert="horz" lIns="91440" tIns="45720" rIns="91440" bIns="45720" rtlCol="0" anchor="ctr">
            <a:normAutofit lnSpcReduction="10000"/>
          </a:bodyPr>
          <a:lstStyle>
            <a:lvl1pPr algn="l" defTabSz="609585" rtl="0" eaLnBrk="1" latinLnBrk="0" hangingPunct="1">
              <a:spcBef>
                <a:spcPct val="0"/>
              </a:spcBef>
              <a:buNone/>
              <a:defRPr sz="4000" b="1" i="0" kern="1200" baseline="0">
                <a:solidFill>
                  <a:schemeClr val="tx2"/>
                </a:solidFill>
                <a:latin typeface="Verdana"/>
                <a:ea typeface="+mj-ea"/>
                <a:cs typeface="+mj-cs"/>
              </a:defRPr>
            </a:lvl1pPr>
          </a:lstStyle>
          <a:p>
            <a:r>
              <a:rPr lang="en-GB" sz="3200"/>
              <a:t>Why we take a proactive approach for winter?</a:t>
            </a:r>
          </a:p>
        </p:txBody>
      </p:sp>
      <p:pic>
        <p:nvPicPr>
          <p:cNvPr id="1028" name="Picture 4" descr="Ice weather warning: What if I can't get to work because of snow and  dangerous roads? Your rights explained | The Sun">
            <a:extLst>
              <a:ext uri="{FF2B5EF4-FFF2-40B4-BE49-F238E27FC236}">
                <a16:creationId xmlns:a16="http://schemas.microsoft.com/office/drawing/2014/main" id="{D97C89EA-2686-519C-A3C4-878FAC869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112" y="1285675"/>
            <a:ext cx="3171413" cy="21159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oiler Faults in Extreme Cold Temperatures - Pinnacle Service Families">
            <a:extLst>
              <a:ext uri="{FF2B5EF4-FFF2-40B4-BE49-F238E27FC236}">
                <a16:creationId xmlns:a16="http://schemas.microsoft.com/office/drawing/2014/main" id="{8541EFC3-0B3B-BC92-25CE-0D91266FE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5111" y="3526654"/>
            <a:ext cx="3171414" cy="211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173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EBFA-378B-4602-939D-0FBD2686F7EE}"/>
              </a:ext>
            </a:extLst>
          </p:cNvPr>
          <p:cNvSpPr>
            <a:spLocks noGrp="1"/>
          </p:cNvSpPr>
          <p:nvPr>
            <p:ph type="title"/>
          </p:nvPr>
        </p:nvSpPr>
        <p:spPr>
          <a:xfrm>
            <a:off x="451995" y="265063"/>
            <a:ext cx="10972800" cy="1143000"/>
          </a:xfrm>
        </p:spPr>
        <p:txBody>
          <a:bodyPr/>
          <a:lstStyle/>
          <a:p>
            <a:r>
              <a:rPr lang="en-GB">
                <a:solidFill>
                  <a:schemeClr val="accent1">
                    <a:lumMod val="50000"/>
                  </a:schemeClr>
                </a:solidFill>
              </a:rPr>
              <a:t>Winter Mortality</a:t>
            </a:r>
            <a:endParaRPr lang="en-US">
              <a:solidFill>
                <a:schemeClr val="accent1">
                  <a:lumMod val="50000"/>
                </a:schemeClr>
              </a:solidFill>
            </a:endParaRPr>
          </a:p>
        </p:txBody>
      </p:sp>
      <p:sp>
        <p:nvSpPr>
          <p:cNvPr id="3" name="Content Placeholder 2">
            <a:extLst>
              <a:ext uri="{FF2B5EF4-FFF2-40B4-BE49-F238E27FC236}">
                <a16:creationId xmlns:a16="http://schemas.microsoft.com/office/drawing/2014/main" id="{DF6FFFB6-E696-494B-89C7-B9432BC45F1C}"/>
              </a:ext>
            </a:extLst>
          </p:cNvPr>
          <p:cNvSpPr>
            <a:spLocks noGrp="1"/>
          </p:cNvSpPr>
          <p:nvPr>
            <p:ph idx="1"/>
          </p:nvPr>
        </p:nvSpPr>
        <p:spPr>
          <a:xfrm>
            <a:off x="506380" y="1499497"/>
            <a:ext cx="6631486" cy="4365715"/>
          </a:xfrm>
        </p:spPr>
        <p:txBody>
          <a:bodyPr>
            <a:normAutofit/>
          </a:bodyPr>
          <a:lstStyle/>
          <a:p>
            <a:r>
              <a:rPr lang="en-GB" sz="2400">
                <a:latin typeface="Verdana" panose="020B0604030504040204" pitchFamily="34" charset="0"/>
                <a:ea typeface="Verdana" panose="020B0604030504040204" pitchFamily="34" charset="0"/>
              </a:rPr>
              <a:t>Excess winter mortality and illnesses are </a:t>
            </a:r>
            <a:r>
              <a:rPr lang="en-GB" sz="2400" u="sng">
                <a:latin typeface="Verdana" panose="020B0604030504040204" pitchFamily="34" charset="0"/>
                <a:ea typeface="Verdana" panose="020B0604030504040204" pitchFamily="34" charset="0"/>
              </a:rPr>
              <a:t>not</a:t>
            </a:r>
            <a:r>
              <a:rPr lang="en-GB" sz="2400">
                <a:latin typeface="Verdana" panose="020B0604030504040204" pitchFamily="34" charset="0"/>
                <a:ea typeface="Verdana" panose="020B0604030504040204" pitchFamily="34" charset="0"/>
              </a:rPr>
              <a:t> always caused by hypothermia or extremes of cold</a:t>
            </a:r>
          </a:p>
          <a:p>
            <a:endParaRPr lang="en-GB" sz="2400">
              <a:latin typeface="Verdana" panose="020B0604030504040204" pitchFamily="34" charset="0"/>
              <a:ea typeface="Verdana" panose="020B0604030504040204" pitchFamily="34" charset="0"/>
            </a:endParaRPr>
          </a:p>
          <a:p>
            <a:r>
              <a:rPr lang="en-GB" sz="2400">
                <a:latin typeface="Verdana" panose="020B0604030504040204" pitchFamily="34" charset="0"/>
                <a:ea typeface="Verdana" panose="020B0604030504040204" pitchFamily="34" charset="0"/>
              </a:rPr>
              <a:t>They are caused or made worse during </a:t>
            </a:r>
            <a:r>
              <a:rPr lang="en-GB" sz="2400" u="sng">
                <a:latin typeface="Verdana" panose="020B0604030504040204" pitchFamily="34" charset="0"/>
                <a:ea typeface="Verdana" panose="020B0604030504040204" pitchFamily="34" charset="0"/>
              </a:rPr>
              <a:t>normal</a:t>
            </a:r>
            <a:r>
              <a:rPr lang="en-GB" sz="2400">
                <a:latin typeface="Verdana" panose="020B0604030504040204" pitchFamily="34" charset="0"/>
                <a:ea typeface="Verdana" panose="020B0604030504040204" pitchFamily="34" charset="0"/>
              </a:rPr>
              <a:t> winter temperatures </a:t>
            </a:r>
          </a:p>
          <a:p>
            <a:endParaRPr lang="en-GB" sz="2400">
              <a:latin typeface="Verdana" panose="020B0604030504040204" pitchFamily="34" charset="0"/>
              <a:ea typeface="Verdana" panose="020B0604030504040204" pitchFamily="34" charset="0"/>
            </a:endParaRPr>
          </a:p>
          <a:p>
            <a:r>
              <a:rPr lang="en-GB" sz="2400">
                <a:latin typeface="Verdana" panose="020B0604030504040204" pitchFamily="34" charset="0"/>
                <a:ea typeface="Verdana" panose="020B0604030504040204" pitchFamily="34" charset="0"/>
              </a:rPr>
              <a:t>Normal winter temperatures occur when the average outdoor temperature drops below 5-8°C</a:t>
            </a:r>
          </a:p>
          <a:p>
            <a:endParaRPr lang="en-GB" sz="2800">
              <a:latin typeface="Verdana" panose="020B0604030504040204" pitchFamily="34" charset="0"/>
              <a:ea typeface="Verdana" panose="020B0604030504040204" pitchFamily="34" charset="0"/>
            </a:endParaRPr>
          </a:p>
        </p:txBody>
      </p:sp>
      <p:pic>
        <p:nvPicPr>
          <p:cNvPr id="4" name="Picture 9" descr="ewd thermometer">
            <a:extLst>
              <a:ext uri="{FF2B5EF4-FFF2-40B4-BE49-F238E27FC236}">
                <a16:creationId xmlns:a16="http://schemas.microsoft.com/office/drawing/2014/main" id="{66632106-E08B-404F-995F-6851C69E336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37866" y="1357917"/>
            <a:ext cx="4592712" cy="463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3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8E2F-B44C-4219-B36D-8478E9615DB4}"/>
              </a:ext>
            </a:extLst>
          </p:cNvPr>
          <p:cNvSpPr>
            <a:spLocks noGrp="1"/>
          </p:cNvSpPr>
          <p:nvPr>
            <p:ph type="title"/>
          </p:nvPr>
        </p:nvSpPr>
        <p:spPr>
          <a:xfrm>
            <a:off x="429883" y="419480"/>
            <a:ext cx="11332233" cy="856156"/>
          </a:xfrm>
        </p:spPr>
        <p:txBody>
          <a:bodyPr/>
          <a:lstStyle/>
          <a:p>
            <a:r>
              <a:rPr lang="en-GB" sz="3600">
                <a:solidFill>
                  <a:schemeClr val="tx2">
                    <a:lumMod val="90000"/>
                    <a:lumOff val="10000"/>
                  </a:schemeClr>
                </a:solidFill>
              </a:rPr>
              <a:t>Public Health and Winter priorities - 23/24</a:t>
            </a:r>
            <a:endParaRPr lang="en-US">
              <a:solidFill>
                <a:schemeClr val="tx2">
                  <a:lumMod val="90000"/>
                  <a:lumOff val="10000"/>
                </a:schemeClr>
              </a:solidFill>
            </a:endParaRPr>
          </a:p>
        </p:txBody>
      </p:sp>
      <p:sp>
        <p:nvSpPr>
          <p:cNvPr id="3" name="Content Placeholder 2">
            <a:extLst>
              <a:ext uri="{FF2B5EF4-FFF2-40B4-BE49-F238E27FC236}">
                <a16:creationId xmlns:a16="http://schemas.microsoft.com/office/drawing/2014/main" id="{5278F3B0-8E82-4FC7-B17A-7C49B2D3B32B}"/>
              </a:ext>
            </a:extLst>
          </p:cNvPr>
          <p:cNvSpPr>
            <a:spLocks noGrp="1"/>
          </p:cNvSpPr>
          <p:nvPr>
            <p:ph idx="1"/>
          </p:nvPr>
        </p:nvSpPr>
        <p:spPr>
          <a:xfrm>
            <a:off x="318654" y="1143989"/>
            <a:ext cx="11263746" cy="4045527"/>
          </a:xfrm>
        </p:spPr>
        <p:txBody>
          <a:bodyPr vert="horz" lIns="91440" tIns="45720" rIns="91440" bIns="45720" rtlCol="0" anchor="t">
            <a:normAutofit/>
          </a:bodyPr>
          <a:lstStyle/>
          <a:p>
            <a:pPr marL="456565" indent="-456565"/>
            <a:endParaRPr lang="en-GB" sz="1100">
              <a:latin typeface="Calibri"/>
              <a:ea typeface="Calibri"/>
              <a:cs typeface="Calibri"/>
            </a:endParaRPr>
          </a:p>
          <a:p>
            <a:pPr marL="456565" indent="-456565"/>
            <a:endParaRPr lang="en-GB">
              <a:cs typeface="Arial"/>
            </a:endParaRPr>
          </a:p>
        </p:txBody>
      </p:sp>
      <p:sp>
        <p:nvSpPr>
          <p:cNvPr id="4" name="TextBox 3">
            <a:extLst>
              <a:ext uri="{FF2B5EF4-FFF2-40B4-BE49-F238E27FC236}">
                <a16:creationId xmlns:a16="http://schemas.microsoft.com/office/drawing/2014/main" id="{4CD5B107-3D45-F442-5E0B-BE3585A2BB09}"/>
              </a:ext>
            </a:extLst>
          </p:cNvPr>
          <p:cNvSpPr txBox="1"/>
          <p:nvPr/>
        </p:nvSpPr>
        <p:spPr>
          <a:xfrm>
            <a:off x="825499" y="1427578"/>
            <a:ext cx="105410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effectLst/>
                <a:uLnTx/>
                <a:uFillTx/>
                <a:latin typeface="Verdana"/>
                <a:ea typeface="+mn-ea"/>
                <a:cs typeface="Arial"/>
              </a:rPr>
              <a:t>To reduce winter mortality and morbidity by implementing evidence-based interventions (from the </a:t>
            </a:r>
            <a:r>
              <a:rPr kumimoji="0" lang="en-GB" sz="1800" b="0" i="0" u="none" strike="noStrike" kern="1200" cap="none" spc="0" normalizeH="0" baseline="0" noProof="0">
                <a:ln>
                  <a:noFill/>
                </a:ln>
                <a:effectLst/>
                <a:uLnTx/>
                <a:uFillTx/>
                <a:latin typeface="Verdana"/>
                <a:ea typeface="+mn-ea"/>
                <a:cs typeface="Arial"/>
                <a:hlinkClick r:id="rId3">
                  <a:extLst>
                    <a:ext uri="{A12FA001-AC4F-418D-AE19-62706E023703}">
                      <ahyp:hlinkClr xmlns:ahyp="http://schemas.microsoft.com/office/drawing/2018/hyperlinkcolor" val="tx"/>
                    </a:ext>
                  </a:extLst>
                </a:hlinkClick>
              </a:rPr>
              <a:t>UKHSA Adverse Weather Plan 2023</a:t>
            </a:r>
            <a:r>
              <a:rPr kumimoji="0" lang="en-GB" sz="1800" b="0" i="0" u="none" strike="noStrike" kern="1200" cap="none" spc="0" normalizeH="0" baseline="0" noProof="0">
                <a:ln>
                  <a:noFill/>
                </a:ln>
                <a:effectLst/>
                <a:uLnTx/>
                <a:uFillTx/>
                <a:latin typeface="Verdana"/>
                <a:ea typeface="+mn-ea"/>
                <a:cs typeface="Arial"/>
              </a:rPr>
              <a:t>) to protect vulnerable people from the adverse effects of cold weather and build resilience by: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Verdana"/>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GB" sz="1800" b="0" i="0" u="none" strike="noStrike" kern="1200" cap="none" spc="0" normalizeH="0" baseline="0" noProof="0">
                <a:ln>
                  <a:noFill/>
                </a:ln>
                <a:effectLst/>
                <a:uLnTx/>
                <a:uFillTx/>
                <a:latin typeface="Verdana"/>
                <a:ea typeface="+mn-ea"/>
                <a:cs typeface="Arial"/>
              </a:rPr>
              <a:t>Preventing and managing winter related diseases, infections and ill health in Leeds</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endParaRPr kumimoji="0" lang="en-GB" sz="1800" b="0" i="0" u="none" strike="noStrike" kern="1200" cap="none" spc="0" normalizeH="0" baseline="0" noProof="0">
              <a:ln>
                <a:noFill/>
              </a:ln>
              <a:effectLst/>
              <a:uLnTx/>
              <a:uFillTx/>
              <a:latin typeface="Verdana"/>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GB" sz="1800" b="0" i="0" u="none" strike="noStrike" kern="1200" cap="none" spc="0" normalizeH="0" baseline="0" noProof="0">
                <a:ln>
                  <a:noFill/>
                </a:ln>
                <a:effectLst/>
                <a:uLnTx/>
                <a:uFillTx/>
                <a:latin typeface="Verdana"/>
                <a:ea typeface="+mn-ea"/>
                <a:cs typeface="Arial"/>
              </a:rPr>
              <a:t>Supporting people living with frailty to reduce vulnerability to poor health during the winter period</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endParaRPr kumimoji="0" lang="en-GB" sz="1800" b="0" i="0" u="none" strike="noStrike" kern="1200" cap="none" spc="0" normalizeH="0" baseline="0" noProof="0">
              <a:ln>
                <a:noFill/>
              </a:ln>
              <a:effectLst/>
              <a:uLnTx/>
              <a:uFillTx/>
              <a:latin typeface="Verdana"/>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GB" sz="1800" b="0" i="0" u="none" strike="noStrike" kern="1200" cap="none" spc="0" normalizeH="0" baseline="0" noProof="0">
                <a:ln>
                  <a:noFill/>
                </a:ln>
                <a:effectLst/>
                <a:uLnTx/>
                <a:uFillTx/>
                <a:latin typeface="Verdana"/>
                <a:ea typeface="+mn-ea"/>
                <a:cs typeface="Arial"/>
              </a:rPr>
              <a:t>Mitigating the health impacts of cold and cost of living</a:t>
            </a:r>
          </a:p>
        </p:txBody>
      </p:sp>
      <p:sp>
        <p:nvSpPr>
          <p:cNvPr id="6" name="TextBox 5">
            <a:extLst>
              <a:ext uri="{FF2B5EF4-FFF2-40B4-BE49-F238E27FC236}">
                <a16:creationId xmlns:a16="http://schemas.microsoft.com/office/drawing/2014/main" id="{A15621E6-0AFB-4132-7BEE-DE49BE669458}"/>
              </a:ext>
            </a:extLst>
          </p:cNvPr>
          <p:cNvSpPr txBox="1"/>
          <p:nvPr/>
        </p:nvSpPr>
        <p:spPr>
          <a:xfrm>
            <a:off x="950793" y="4370376"/>
            <a:ext cx="9530687" cy="369332"/>
          </a:xfrm>
          <a:prstGeom prst="rect">
            <a:avLst/>
          </a:prstGeom>
          <a:noFill/>
        </p:spPr>
        <p:txBody>
          <a:bodyPr wrap="square">
            <a:spAutoFit/>
          </a:bodyPr>
          <a:lstStyle/>
          <a:p>
            <a:r>
              <a:rPr lang="en-GB">
                <a:hlinkClick r:id="rId3"/>
              </a:rPr>
              <a:t>https://www.gov.uk/government/publications/adverse-weather-and-health-plan</a:t>
            </a:r>
            <a:r>
              <a:rPr lang="en-GB"/>
              <a:t> </a:t>
            </a:r>
          </a:p>
        </p:txBody>
      </p:sp>
    </p:spTree>
    <p:extLst>
      <p:ext uri="{BB962C8B-B14F-4D97-AF65-F5344CB8AC3E}">
        <p14:creationId xmlns:p14="http://schemas.microsoft.com/office/powerpoint/2010/main" val="130619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367C-ED66-4266-9215-4A11ACFAAD9E}"/>
              </a:ext>
            </a:extLst>
          </p:cNvPr>
          <p:cNvSpPr>
            <a:spLocks noGrp="1"/>
          </p:cNvSpPr>
          <p:nvPr>
            <p:ph type="title"/>
          </p:nvPr>
        </p:nvSpPr>
        <p:spPr>
          <a:xfrm>
            <a:off x="492850" y="313893"/>
            <a:ext cx="10340197" cy="1143000"/>
          </a:xfrm>
        </p:spPr>
        <p:txBody>
          <a:bodyPr/>
          <a:lstStyle/>
          <a:p>
            <a:r>
              <a:rPr lang="en-GB">
                <a:latin typeface="Verdana" panose="020B0604030504040204" pitchFamily="34" charset="0"/>
                <a:ea typeface="Verdana" panose="020B0604030504040204" pitchFamily="34" charset="0"/>
              </a:rPr>
              <a:t>Key Public Health winter messages</a:t>
            </a:r>
          </a:p>
        </p:txBody>
      </p:sp>
      <p:sp>
        <p:nvSpPr>
          <p:cNvPr id="4" name="Content Placeholder 2">
            <a:extLst>
              <a:ext uri="{FF2B5EF4-FFF2-40B4-BE49-F238E27FC236}">
                <a16:creationId xmlns:a16="http://schemas.microsoft.com/office/drawing/2014/main" id="{FDA90219-2453-4F55-B432-9761ADDC5C8C}"/>
              </a:ext>
            </a:extLst>
          </p:cNvPr>
          <p:cNvSpPr txBox="1">
            <a:spLocks/>
          </p:cNvSpPr>
          <p:nvPr/>
        </p:nvSpPr>
        <p:spPr>
          <a:xfrm>
            <a:off x="350807" y="1527460"/>
            <a:ext cx="10972800" cy="710682"/>
          </a:xfrm>
          <a:prstGeom prst="rect">
            <a:avLst/>
          </a:prstGeom>
        </p:spPr>
        <p:txBody>
          <a:bodyPr vert="horz" lIns="91440" tIns="45720" rIns="91440" bIns="45720" rtlCol="0" anchor="t">
            <a:normAutofit/>
          </a:bodyPr>
          <a:lst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514350" indent="-514350">
              <a:buAutoNum type="arabicPeriod"/>
            </a:pPr>
            <a:r>
              <a:rPr lang="en-GB" sz="3000">
                <a:latin typeface="Verdana" panose="020B0604030504040204" pitchFamily="34" charset="0"/>
                <a:ea typeface="Verdana" panose="020B0604030504040204" pitchFamily="34" charset="0"/>
              </a:rPr>
              <a:t>Get your winter vaccines</a:t>
            </a:r>
            <a:endParaRPr lang="en-US">
              <a:latin typeface="Verdana" panose="020B0604030504040204" pitchFamily="34" charset="0"/>
              <a:ea typeface="Verdana" panose="020B0604030504040204" pitchFamily="34" charset="0"/>
            </a:endParaRPr>
          </a:p>
        </p:txBody>
      </p:sp>
      <p:sp>
        <p:nvSpPr>
          <p:cNvPr id="5" name="Content Placeholder 2">
            <a:extLst>
              <a:ext uri="{FF2B5EF4-FFF2-40B4-BE49-F238E27FC236}">
                <a16:creationId xmlns:a16="http://schemas.microsoft.com/office/drawing/2014/main" id="{8A347BB6-BC56-48F8-8BA5-6431B9AFE71D}"/>
              </a:ext>
            </a:extLst>
          </p:cNvPr>
          <p:cNvSpPr txBox="1">
            <a:spLocks/>
          </p:cNvSpPr>
          <p:nvPr/>
        </p:nvSpPr>
        <p:spPr>
          <a:xfrm>
            <a:off x="350807" y="3148488"/>
            <a:ext cx="10972800" cy="710682"/>
          </a:xfrm>
          <a:prstGeom prst="rect">
            <a:avLst/>
          </a:prstGeom>
        </p:spPr>
        <p:txBody>
          <a:bodyPr vert="horz" lIns="91440" tIns="45720" rIns="91440" bIns="45720" rtlCol="0" anchor="t">
            <a:normAutofit/>
          </a:bodyPr>
          <a:lst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3000">
                <a:latin typeface="Verdana" panose="020B0604030504040204" pitchFamily="34" charset="0"/>
                <a:ea typeface="Verdana" panose="020B0604030504040204" pitchFamily="34" charset="0"/>
              </a:rPr>
              <a:t>3. Keep your house warm </a:t>
            </a:r>
          </a:p>
        </p:txBody>
      </p:sp>
      <p:graphicFrame>
        <p:nvGraphicFramePr>
          <p:cNvPr id="8" name="Object 7">
            <a:extLst>
              <a:ext uri="{FF2B5EF4-FFF2-40B4-BE49-F238E27FC236}">
                <a16:creationId xmlns:a16="http://schemas.microsoft.com/office/drawing/2014/main" id="{FFADAC04-ADC3-479F-A851-A88BD8D58310}"/>
              </a:ext>
            </a:extLst>
          </p:cNvPr>
          <p:cNvGraphicFramePr>
            <a:graphicFrameLocks noChangeAspect="1"/>
          </p:cNvGraphicFramePr>
          <p:nvPr>
            <p:extLst>
              <p:ext uri="{D42A27DB-BD31-4B8C-83A1-F6EECF244321}">
                <p14:modId xmlns:p14="http://schemas.microsoft.com/office/powerpoint/2010/main" val="1867128787"/>
              </p:ext>
            </p:extLst>
          </p:nvPr>
        </p:nvGraphicFramePr>
        <p:xfrm>
          <a:off x="9032323" y="1605025"/>
          <a:ext cx="1361231" cy="1679477"/>
        </p:xfrm>
        <a:graphic>
          <a:graphicData uri="http://schemas.openxmlformats.org/presentationml/2006/ole">
            <mc:AlternateContent xmlns:mc="http://schemas.openxmlformats.org/markup-compatibility/2006">
              <mc:Choice xmlns:v="urn:schemas-microsoft-com:vml" Requires="v">
                <p:oleObj name="Acrobat Document" r:id="rId3" imgW="2133600" imgH="2628879" progId="AcroExch.Document.DC">
                  <p:embed/>
                </p:oleObj>
              </mc:Choice>
              <mc:Fallback>
                <p:oleObj name="Acrobat Document" r:id="rId3" imgW="2133600" imgH="2628879" progId="AcroExch.Document.DC">
                  <p:embed/>
                  <p:pic>
                    <p:nvPicPr>
                      <p:cNvPr id="8" name="Object 7">
                        <a:extLst>
                          <a:ext uri="{FF2B5EF4-FFF2-40B4-BE49-F238E27FC236}">
                            <a16:creationId xmlns:a16="http://schemas.microsoft.com/office/drawing/2014/main" id="{FFADAC04-ADC3-479F-A851-A88BD8D583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323" y="1605025"/>
                        <a:ext cx="1361231" cy="1679477"/>
                      </a:xfrm>
                      <a:prstGeom prst="rect">
                        <a:avLst/>
                      </a:prstGeom>
                      <a:noFill/>
                      <a:ln>
                        <a:noFill/>
                      </a:ln>
                    </p:spPr>
                  </p:pic>
                </p:oleObj>
              </mc:Fallback>
            </mc:AlternateContent>
          </a:graphicData>
        </a:graphic>
      </p:graphicFrame>
      <p:sp>
        <p:nvSpPr>
          <p:cNvPr id="9" name="Content Placeholder 2">
            <a:extLst>
              <a:ext uri="{FF2B5EF4-FFF2-40B4-BE49-F238E27FC236}">
                <a16:creationId xmlns:a16="http://schemas.microsoft.com/office/drawing/2014/main" id="{D06C78D5-9E35-4632-BAE0-13CBBDB70238}"/>
              </a:ext>
            </a:extLst>
          </p:cNvPr>
          <p:cNvSpPr txBox="1">
            <a:spLocks/>
          </p:cNvSpPr>
          <p:nvPr/>
        </p:nvSpPr>
        <p:spPr>
          <a:xfrm>
            <a:off x="350808" y="3929737"/>
            <a:ext cx="11612984" cy="1117639"/>
          </a:xfrm>
          <a:prstGeom prst="rect">
            <a:avLst/>
          </a:prstGeom>
        </p:spPr>
        <p:txBody>
          <a:bodyPr vert="horz" lIns="91440" tIns="45720" rIns="91440" bIns="45720" rtlCol="0" anchor="t">
            <a:normAutofit/>
          </a:bodyPr>
          <a:lst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GB" sz="2950">
                <a:latin typeface="Verdana" panose="020B0604030504040204" pitchFamily="34" charset="0"/>
                <a:ea typeface="Verdana" panose="020B0604030504040204" pitchFamily="34" charset="0"/>
              </a:rPr>
              <a:t>4. Seek help if struggling with fuel bills or energy efficiency</a:t>
            </a:r>
          </a:p>
        </p:txBody>
      </p:sp>
      <p:sp>
        <p:nvSpPr>
          <p:cNvPr id="7" name="Content Placeholder 2">
            <a:extLst>
              <a:ext uri="{FF2B5EF4-FFF2-40B4-BE49-F238E27FC236}">
                <a16:creationId xmlns:a16="http://schemas.microsoft.com/office/drawing/2014/main" id="{DD790001-C04A-9A6A-9453-FCB35E06BEA8}"/>
              </a:ext>
            </a:extLst>
          </p:cNvPr>
          <p:cNvSpPr txBox="1">
            <a:spLocks/>
          </p:cNvSpPr>
          <p:nvPr/>
        </p:nvSpPr>
        <p:spPr>
          <a:xfrm>
            <a:off x="350807" y="2330785"/>
            <a:ext cx="10972800" cy="710682"/>
          </a:xfrm>
          <a:prstGeom prst="rect">
            <a:avLst/>
          </a:prstGeom>
        </p:spPr>
        <p:txBody>
          <a:bodyPr vert="horz" lIns="91440" tIns="45720" rIns="91440" bIns="45720" rtlCol="0" anchor="t">
            <a:normAutofit/>
          </a:bodyPr>
          <a:lst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3000">
                <a:latin typeface="Verdana" panose="020B0604030504040204" pitchFamily="34" charset="0"/>
                <a:ea typeface="Verdana" panose="020B0604030504040204" pitchFamily="34" charset="0"/>
              </a:rPr>
              <a:t>2. Check your medicines</a:t>
            </a:r>
          </a:p>
        </p:txBody>
      </p:sp>
    </p:spTree>
    <p:extLst>
      <p:ext uri="{BB962C8B-B14F-4D97-AF65-F5344CB8AC3E}">
        <p14:creationId xmlns:p14="http://schemas.microsoft.com/office/powerpoint/2010/main" val="140028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367C-ED66-4266-9215-4A11ACFAAD9E}"/>
              </a:ext>
            </a:extLst>
          </p:cNvPr>
          <p:cNvSpPr>
            <a:spLocks noGrp="1"/>
          </p:cNvSpPr>
          <p:nvPr>
            <p:ph type="title"/>
          </p:nvPr>
        </p:nvSpPr>
        <p:spPr>
          <a:xfrm>
            <a:off x="432046" y="332589"/>
            <a:ext cx="10972800" cy="1143000"/>
          </a:xfrm>
        </p:spPr>
        <p:txBody>
          <a:bodyPr/>
          <a:lstStyle/>
          <a:p>
            <a:r>
              <a:rPr lang="en-GB">
                <a:latin typeface="Verdana" panose="020B0604030504040204" pitchFamily="34" charset="0"/>
                <a:ea typeface="Verdana" panose="020B0604030504040204" pitchFamily="34" charset="0"/>
              </a:rPr>
              <a:t>Key Public Health winter messages</a:t>
            </a:r>
          </a:p>
        </p:txBody>
      </p:sp>
      <p:sp>
        <p:nvSpPr>
          <p:cNvPr id="3" name="Content Placeholder 2">
            <a:extLst>
              <a:ext uri="{FF2B5EF4-FFF2-40B4-BE49-F238E27FC236}">
                <a16:creationId xmlns:a16="http://schemas.microsoft.com/office/drawing/2014/main" id="{BC1D2E24-8D94-4C12-B8C8-73624EF12F62}"/>
              </a:ext>
            </a:extLst>
          </p:cNvPr>
          <p:cNvSpPr>
            <a:spLocks noGrp="1"/>
          </p:cNvSpPr>
          <p:nvPr>
            <p:ph idx="1"/>
          </p:nvPr>
        </p:nvSpPr>
        <p:spPr>
          <a:xfrm>
            <a:off x="432046" y="1792301"/>
            <a:ext cx="11152909" cy="710682"/>
          </a:xfrm>
        </p:spPr>
        <p:txBody>
          <a:bodyPr vert="horz" lIns="91440" tIns="45720" rIns="91440" bIns="45720" rtlCol="0" anchor="t">
            <a:normAutofit/>
          </a:bodyPr>
          <a:lstStyle/>
          <a:p>
            <a:pPr marL="0" indent="0">
              <a:buNone/>
            </a:pPr>
            <a:r>
              <a:rPr lang="en-GB" sz="3000">
                <a:latin typeface="Verdana" panose="020B0604030504040204" pitchFamily="34" charset="0"/>
                <a:ea typeface="Verdana" panose="020B0604030504040204" pitchFamily="34" charset="0"/>
              </a:rPr>
              <a:t>5. Keep active and seek support if worried about a fall</a:t>
            </a:r>
          </a:p>
        </p:txBody>
      </p:sp>
      <p:sp>
        <p:nvSpPr>
          <p:cNvPr id="4" name="Content Placeholder 2">
            <a:extLst>
              <a:ext uri="{FF2B5EF4-FFF2-40B4-BE49-F238E27FC236}">
                <a16:creationId xmlns:a16="http://schemas.microsoft.com/office/drawing/2014/main" id="{FDA90219-2453-4F55-B432-9761ADDC5C8C}"/>
              </a:ext>
            </a:extLst>
          </p:cNvPr>
          <p:cNvSpPr txBox="1">
            <a:spLocks/>
          </p:cNvSpPr>
          <p:nvPr/>
        </p:nvSpPr>
        <p:spPr>
          <a:xfrm>
            <a:off x="432047" y="2736378"/>
            <a:ext cx="10972800" cy="710682"/>
          </a:xfrm>
          <a:prstGeom prst="rect">
            <a:avLst/>
          </a:prstGeom>
        </p:spPr>
        <p:txBody>
          <a:bodyPr vert="horz" lIns="91440" tIns="45720" rIns="91440" bIns="45720" rtlCol="0" anchor="t">
            <a:normAutofit/>
          </a:bodyPr>
          <a:lst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3000">
                <a:latin typeface="Verdana" panose="020B0604030504040204" pitchFamily="34" charset="0"/>
                <a:ea typeface="Verdana" panose="020B0604030504040204" pitchFamily="34" charset="0"/>
              </a:rPr>
              <a:t>6. Have hot food, drinks and snacks </a:t>
            </a:r>
          </a:p>
        </p:txBody>
      </p:sp>
      <p:sp>
        <p:nvSpPr>
          <p:cNvPr id="8" name="Content Placeholder 2">
            <a:extLst>
              <a:ext uri="{FF2B5EF4-FFF2-40B4-BE49-F238E27FC236}">
                <a16:creationId xmlns:a16="http://schemas.microsoft.com/office/drawing/2014/main" id="{440F062B-94D3-457F-9392-2AC599F402A6}"/>
              </a:ext>
            </a:extLst>
          </p:cNvPr>
          <p:cNvSpPr txBox="1">
            <a:spLocks/>
          </p:cNvSpPr>
          <p:nvPr/>
        </p:nvSpPr>
        <p:spPr>
          <a:xfrm>
            <a:off x="432046" y="3680455"/>
            <a:ext cx="10972800" cy="710682"/>
          </a:xfrm>
          <a:prstGeom prst="rect">
            <a:avLst/>
          </a:prstGeom>
        </p:spPr>
        <p:txBody>
          <a:bodyPr vert="horz" lIns="91440" tIns="45720" rIns="91440" bIns="45720" rtlCol="0" anchor="t">
            <a:normAutofit/>
          </a:bodyPr>
          <a:lst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3000">
                <a:latin typeface="Verdana" panose="020B0604030504040204" pitchFamily="34" charset="0"/>
                <a:ea typeface="Verdana" panose="020B0604030504040204" pitchFamily="34" charset="0"/>
              </a:rPr>
              <a:t>7. Ask for help </a:t>
            </a:r>
          </a:p>
        </p:txBody>
      </p:sp>
      <p:graphicFrame>
        <p:nvGraphicFramePr>
          <p:cNvPr id="5" name="Object 4">
            <a:extLst>
              <a:ext uri="{FF2B5EF4-FFF2-40B4-BE49-F238E27FC236}">
                <a16:creationId xmlns:a16="http://schemas.microsoft.com/office/drawing/2014/main" id="{9CBAECDE-E91C-5355-91AC-02E87BC41740}"/>
              </a:ext>
            </a:extLst>
          </p:cNvPr>
          <p:cNvGraphicFramePr>
            <a:graphicFrameLocks noChangeAspect="1"/>
          </p:cNvGraphicFramePr>
          <p:nvPr>
            <p:extLst>
              <p:ext uri="{D42A27DB-BD31-4B8C-83A1-F6EECF244321}">
                <p14:modId xmlns:p14="http://schemas.microsoft.com/office/powerpoint/2010/main" val="1498472179"/>
              </p:ext>
            </p:extLst>
          </p:nvPr>
        </p:nvGraphicFramePr>
        <p:xfrm>
          <a:off x="9050079" y="2635825"/>
          <a:ext cx="1361231" cy="1679477"/>
        </p:xfrm>
        <a:graphic>
          <a:graphicData uri="http://schemas.openxmlformats.org/presentationml/2006/ole">
            <mc:AlternateContent xmlns:mc="http://schemas.openxmlformats.org/markup-compatibility/2006">
              <mc:Choice xmlns:v="urn:schemas-microsoft-com:vml" Requires="v">
                <p:oleObj name="Acrobat Document" r:id="rId3" imgW="2133600" imgH="2628879" progId="AcroExch.Document.DC">
                  <p:embed/>
                </p:oleObj>
              </mc:Choice>
              <mc:Fallback>
                <p:oleObj name="Acrobat Document" r:id="rId3" imgW="2133600" imgH="2628879" progId="AcroExch.Document.DC">
                  <p:embed/>
                  <p:pic>
                    <p:nvPicPr>
                      <p:cNvPr id="5" name="Object 4">
                        <a:extLst>
                          <a:ext uri="{FF2B5EF4-FFF2-40B4-BE49-F238E27FC236}">
                            <a16:creationId xmlns:a16="http://schemas.microsoft.com/office/drawing/2014/main" id="{9CBAECDE-E91C-5355-91AC-02E87BC41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0079" y="2635825"/>
                        <a:ext cx="1361231" cy="16794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0544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367C-ED66-4266-9215-4A11ACFAAD9E}"/>
              </a:ext>
            </a:extLst>
          </p:cNvPr>
          <p:cNvSpPr>
            <a:spLocks noGrp="1"/>
          </p:cNvSpPr>
          <p:nvPr>
            <p:ph type="title"/>
          </p:nvPr>
        </p:nvSpPr>
        <p:spPr>
          <a:xfrm>
            <a:off x="440924" y="317191"/>
            <a:ext cx="10972800" cy="1143000"/>
          </a:xfrm>
        </p:spPr>
        <p:txBody>
          <a:bodyPr/>
          <a:lstStyle/>
          <a:p>
            <a:r>
              <a:rPr lang="en-GB">
                <a:latin typeface="Verdana" panose="020B0604030504040204" pitchFamily="34" charset="0"/>
                <a:ea typeface="Verdana" panose="020B0604030504040204" pitchFamily="34" charset="0"/>
              </a:rPr>
              <a:t>Key Public Health winter messages</a:t>
            </a:r>
          </a:p>
        </p:txBody>
      </p:sp>
      <p:sp>
        <p:nvSpPr>
          <p:cNvPr id="3" name="Content Placeholder 2">
            <a:extLst>
              <a:ext uri="{FF2B5EF4-FFF2-40B4-BE49-F238E27FC236}">
                <a16:creationId xmlns:a16="http://schemas.microsoft.com/office/drawing/2014/main" id="{BC1D2E24-8D94-4C12-B8C8-73624EF12F62}"/>
              </a:ext>
            </a:extLst>
          </p:cNvPr>
          <p:cNvSpPr>
            <a:spLocks noGrp="1"/>
          </p:cNvSpPr>
          <p:nvPr>
            <p:ph idx="1"/>
          </p:nvPr>
        </p:nvSpPr>
        <p:spPr>
          <a:xfrm>
            <a:off x="512579" y="1873267"/>
            <a:ext cx="11152909" cy="710682"/>
          </a:xfrm>
        </p:spPr>
        <p:txBody>
          <a:bodyPr vert="horz" lIns="91440" tIns="45720" rIns="91440" bIns="45720" rtlCol="0" anchor="t">
            <a:normAutofit/>
          </a:bodyPr>
          <a:lstStyle/>
          <a:p>
            <a:pPr marL="0" indent="0">
              <a:buNone/>
            </a:pPr>
            <a:r>
              <a:rPr lang="en-GB" sz="3000">
                <a:latin typeface="Verdana" panose="020B0604030504040204" pitchFamily="34" charset="0"/>
                <a:ea typeface="Verdana" panose="020B0604030504040204" pitchFamily="34" charset="0"/>
              </a:rPr>
              <a:t>8. Connect to the local community</a:t>
            </a:r>
          </a:p>
        </p:txBody>
      </p:sp>
      <p:sp>
        <p:nvSpPr>
          <p:cNvPr id="4" name="Content Placeholder 2">
            <a:extLst>
              <a:ext uri="{FF2B5EF4-FFF2-40B4-BE49-F238E27FC236}">
                <a16:creationId xmlns:a16="http://schemas.microsoft.com/office/drawing/2014/main" id="{FDA90219-2453-4F55-B432-9761ADDC5C8C}"/>
              </a:ext>
            </a:extLst>
          </p:cNvPr>
          <p:cNvSpPr txBox="1">
            <a:spLocks/>
          </p:cNvSpPr>
          <p:nvPr/>
        </p:nvSpPr>
        <p:spPr>
          <a:xfrm>
            <a:off x="440924" y="3535400"/>
            <a:ext cx="10972800" cy="710682"/>
          </a:xfrm>
          <a:prstGeom prst="rect">
            <a:avLst/>
          </a:prstGeom>
        </p:spPr>
        <p:txBody>
          <a:bodyPr vert="horz" lIns="91440" tIns="45720" rIns="91440" bIns="45720" rtlCol="0" anchor="t">
            <a:normAutofit/>
          </a:bodyPr>
          <a:lst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GB" sz="3000">
                <a:latin typeface="Verdana" panose="020B0604030504040204" pitchFamily="34" charset="0"/>
                <a:ea typeface="Verdana" panose="020B0604030504040204" pitchFamily="34" charset="0"/>
              </a:rPr>
              <a:t>10. Be prepared!</a:t>
            </a:r>
          </a:p>
        </p:txBody>
      </p:sp>
      <p:sp>
        <p:nvSpPr>
          <p:cNvPr id="5" name="Content Placeholder 2">
            <a:extLst>
              <a:ext uri="{FF2B5EF4-FFF2-40B4-BE49-F238E27FC236}">
                <a16:creationId xmlns:a16="http://schemas.microsoft.com/office/drawing/2014/main" id="{8A347BB6-BC56-48F8-8BA5-6431B9AFE71D}"/>
              </a:ext>
            </a:extLst>
          </p:cNvPr>
          <p:cNvSpPr txBox="1">
            <a:spLocks/>
          </p:cNvSpPr>
          <p:nvPr/>
        </p:nvSpPr>
        <p:spPr>
          <a:xfrm>
            <a:off x="511944" y="2710855"/>
            <a:ext cx="10972800" cy="710682"/>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3733" kern="1200">
                <a:solidFill>
                  <a:schemeClr val="tx1"/>
                </a:solidFill>
                <a:latin typeface="Arial"/>
                <a:ea typeface="+mn-ea"/>
                <a:cs typeface="+mn-cs"/>
              </a:defRPr>
            </a:lvl1pPr>
            <a:lvl2pPr marL="990575" indent="-380990" algn="l" defTabSz="609585" rtl="0" eaLnBrk="1" latinLnBrk="0" hangingPunct="1">
              <a:spcBef>
                <a:spcPct val="20000"/>
              </a:spcBef>
              <a:buFont typeface="Arial"/>
              <a:buChar char="–"/>
              <a:defRPr sz="3467" kern="1200">
                <a:solidFill>
                  <a:schemeClr val="tx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GB" sz="3000">
                <a:latin typeface="Verdana" panose="020B0604030504040204" pitchFamily="34" charset="0"/>
                <a:ea typeface="Verdana" panose="020B0604030504040204" pitchFamily="34" charset="0"/>
              </a:rPr>
              <a:t>9. Mental health support </a:t>
            </a:r>
          </a:p>
        </p:txBody>
      </p:sp>
      <p:graphicFrame>
        <p:nvGraphicFramePr>
          <p:cNvPr id="6" name="Object 5">
            <a:extLst>
              <a:ext uri="{FF2B5EF4-FFF2-40B4-BE49-F238E27FC236}">
                <a16:creationId xmlns:a16="http://schemas.microsoft.com/office/drawing/2014/main" id="{7F1D4C8C-B4AE-B0E8-2371-4247A12438C4}"/>
              </a:ext>
            </a:extLst>
          </p:cNvPr>
          <p:cNvGraphicFramePr>
            <a:graphicFrameLocks noChangeAspect="1"/>
          </p:cNvGraphicFramePr>
          <p:nvPr>
            <p:extLst>
              <p:ext uri="{D42A27DB-BD31-4B8C-83A1-F6EECF244321}">
                <p14:modId xmlns:p14="http://schemas.microsoft.com/office/powerpoint/2010/main" val="2601530254"/>
              </p:ext>
            </p:extLst>
          </p:nvPr>
        </p:nvGraphicFramePr>
        <p:xfrm>
          <a:off x="9014567" y="2013398"/>
          <a:ext cx="1361231" cy="1679477"/>
        </p:xfrm>
        <a:graphic>
          <a:graphicData uri="http://schemas.openxmlformats.org/presentationml/2006/ole">
            <mc:AlternateContent xmlns:mc="http://schemas.openxmlformats.org/markup-compatibility/2006">
              <mc:Choice xmlns:v="urn:schemas-microsoft-com:vml" Requires="v">
                <p:oleObj name="Acrobat Document" r:id="rId3" imgW="2133600" imgH="2628879" progId="AcroExch.Document.DC">
                  <p:embed/>
                </p:oleObj>
              </mc:Choice>
              <mc:Fallback>
                <p:oleObj name="Acrobat Document" r:id="rId3" imgW="2133600" imgH="2628879" progId="AcroExch.Document.DC">
                  <p:embed/>
                  <p:pic>
                    <p:nvPicPr>
                      <p:cNvPr id="6" name="Object 5">
                        <a:extLst>
                          <a:ext uri="{FF2B5EF4-FFF2-40B4-BE49-F238E27FC236}">
                            <a16:creationId xmlns:a16="http://schemas.microsoft.com/office/drawing/2014/main" id="{7F1D4C8C-B4AE-B0E8-2371-4247A1243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4567" y="2013398"/>
                        <a:ext cx="1361231" cy="16794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3200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5D8F1-F13F-4CD2-9E71-1E7437B5EB7C}"/>
              </a:ext>
            </a:extLst>
          </p:cNvPr>
          <p:cNvSpPr>
            <a:spLocks noGrp="1"/>
          </p:cNvSpPr>
          <p:nvPr>
            <p:ph type="title"/>
          </p:nvPr>
        </p:nvSpPr>
        <p:spPr/>
        <p:txBody>
          <a:bodyPr>
            <a:normAutofit/>
          </a:bodyPr>
          <a:lstStyle/>
          <a:p>
            <a:r>
              <a:rPr lang="en-GB"/>
              <a:t>Winter vaccines - 'Get winter strong'</a:t>
            </a:r>
            <a:endParaRPr lang="en-GB">
              <a:ea typeface="Verdana"/>
            </a:endParaRPr>
          </a:p>
        </p:txBody>
      </p:sp>
      <p:sp>
        <p:nvSpPr>
          <p:cNvPr id="4" name="TextBox 3">
            <a:extLst>
              <a:ext uri="{FF2B5EF4-FFF2-40B4-BE49-F238E27FC236}">
                <a16:creationId xmlns:a16="http://schemas.microsoft.com/office/drawing/2014/main" id="{1820F012-534B-98A2-F4A0-53E57BDF30AD}"/>
              </a:ext>
            </a:extLst>
          </p:cNvPr>
          <p:cNvSpPr txBox="1"/>
          <p:nvPr/>
        </p:nvSpPr>
        <p:spPr>
          <a:xfrm>
            <a:off x="746957" y="1443497"/>
            <a:ext cx="10698086" cy="32162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100" b="1">
                <a:latin typeface="Verdana"/>
                <a:ea typeface="Verdana"/>
                <a:cs typeface="Arial"/>
              </a:rPr>
              <a:t>What are the benefits of winter vaccinations?</a:t>
            </a:r>
          </a:p>
          <a:p>
            <a:endParaRPr lang="en-GB" sz="500" b="1">
              <a:latin typeface="Verdana"/>
              <a:ea typeface="Verdana"/>
              <a:cs typeface="Arial"/>
            </a:endParaRPr>
          </a:p>
          <a:p>
            <a:pPr marL="342900" indent="-342900">
              <a:buFont typeface="Arial" panose="020B0604020202020204" pitchFamily="34" charset="0"/>
              <a:buChar char="•"/>
            </a:pPr>
            <a:r>
              <a:rPr lang="en-GB" sz="2100">
                <a:latin typeface="Verdana"/>
                <a:ea typeface="Verdana"/>
                <a:cs typeface="Arial"/>
              </a:rPr>
              <a:t>Vaccines are our best protection against Flu and Covid</a:t>
            </a:r>
          </a:p>
          <a:p>
            <a:endParaRPr lang="en-GB" sz="1000">
              <a:latin typeface="Verdana"/>
              <a:ea typeface="Verdana"/>
              <a:cs typeface="Arial"/>
            </a:endParaRPr>
          </a:p>
          <a:p>
            <a:pPr marL="342900" indent="-342900">
              <a:buFont typeface="Arial" panose="020B0604020202020204" pitchFamily="34" charset="0"/>
              <a:buChar char="•"/>
            </a:pPr>
            <a:r>
              <a:rPr lang="en-GB" sz="2100">
                <a:latin typeface="Verdana"/>
                <a:ea typeface="Verdana"/>
                <a:cs typeface="Arial"/>
              </a:rPr>
              <a:t>Having your winter vaccine will reduce your risk of serious illness</a:t>
            </a:r>
          </a:p>
          <a:p>
            <a:endParaRPr lang="en-GB" sz="1000">
              <a:latin typeface="Verdana"/>
              <a:ea typeface="Verdana"/>
              <a:cs typeface="Arial"/>
            </a:endParaRPr>
          </a:p>
          <a:p>
            <a:pPr marL="342900" indent="-342900">
              <a:buFont typeface="Arial" panose="020B0604020202020204" pitchFamily="34" charset="0"/>
              <a:buChar char="•"/>
            </a:pPr>
            <a:r>
              <a:rPr lang="en-GB" sz="2100">
                <a:latin typeface="Verdana"/>
                <a:ea typeface="Verdana"/>
                <a:cs typeface="Arial"/>
              </a:rPr>
              <a:t>Winter vaccines have kept tens of thousands of people out of hospital and save lives</a:t>
            </a:r>
          </a:p>
          <a:p>
            <a:endParaRPr lang="en-GB" sz="1000">
              <a:latin typeface="Verdana"/>
              <a:ea typeface="Verdana"/>
              <a:cs typeface="Arial"/>
            </a:endParaRPr>
          </a:p>
          <a:p>
            <a:pPr marL="342900" indent="-342900">
              <a:buFont typeface="Arial" panose="020B0604020202020204" pitchFamily="34" charset="0"/>
              <a:buChar char="•"/>
            </a:pPr>
            <a:r>
              <a:rPr lang="en-GB" sz="2100">
                <a:latin typeface="Verdana"/>
                <a:ea typeface="Verdana"/>
                <a:cs typeface="Arial"/>
              </a:rPr>
              <a:t>As well as protecting you and the people around you, vaccinations also protect the NHS over winter by reducing the number of people that are likely to get seriously ill from catching a virus and needing to go to hospital</a:t>
            </a:r>
          </a:p>
        </p:txBody>
      </p:sp>
      <p:sp>
        <p:nvSpPr>
          <p:cNvPr id="5" name="TextBox 4">
            <a:extLst>
              <a:ext uri="{FF2B5EF4-FFF2-40B4-BE49-F238E27FC236}">
                <a16:creationId xmlns:a16="http://schemas.microsoft.com/office/drawing/2014/main" id="{3D139513-6AEB-43F6-76E4-8D60ACAC4074}"/>
              </a:ext>
            </a:extLst>
          </p:cNvPr>
          <p:cNvSpPr txBox="1"/>
          <p:nvPr/>
        </p:nvSpPr>
        <p:spPr>
          <a:xfrm>
            <a:off x="481614" y="5204936"/>
            <a:ext cx="9479132" cy="923330"/>
          </a:xfrm>
          <a:prstGeom prst="rect">
            <a:avLst/>
          </a:prstGeom>
          <a:noFill/>
        </p:spPr>
        <p:txBody>
          <a:bodyPr wrap="square">
            <a:spAutoFit/>
          </a:bodyPr>
          <a:lstStyle/>
          <a:p>
            <a:r>
              <a:rPr lang="en-GB">
                <a:latin typeface="Verdana"/>
                <a:ea typeface="Verdana"/>
                <a:cs typeface="Arial"/>
              </a:rPr>
              <a:t>Links to further information on Flu and Covid-19 vaccines are included at the end of the presentation – these include eligibility criteria, how to access vaccinations as well as information on Pneumococcal and Shingles vaccinations</a:t>
            </a:r>
          </a:p>
        </p:txBody>
      </p:sp>
    </p:spTree>
    <p:extLst>
      <p:ext uri="{BB962C8B-B14F-4D97-AF65-F5344CB8AC3E}">
        <p14:creationId xmlns:p14="http://schemas.microsoft.com/office/powerpoint/2010/main" val="3301492351"/>
      </p:ext>
    </p:extLst>
  </p:cSld>
  <p:clrMapOvr>
    <a:masterClrMapping/>
  </p:clrMapOvr>
</p:sld>
</file>

<file path=ppt/theme/theme1.xml><?xml version="1.0" encoding="utf-8"?>
<a:theme xmlns:a="http://schemas.openxmlformats.org/drawingml/2006/main" name="LCCcorptheme">
  <a:themeElements>
    <a:clrScheme name="LCC Corporate">
      <a:dk1>
        <a:sysClr val="windowText" lastClr="000000"/>
      </a:dk1>
      <a:lt1>
        <a:sysClr val="window" lastClr="FFFFFF"/>
      </a:lt1>
      <a:dk2>
        <a:srgbClr val="193B45"/>
      </a:dk2>
      <a:lt2>
        <a:srgbClr val="9BD5E1"/>
      </a:lt2>
      <a:accent1>
        <a:srgbClr val="6694AA"/>
      </a:accent1>
      <a:accent2>
        <a:srgbClr val="E9540D"/>
      </a:accent2>
      <a:accent3>
        <a:srgbClr val="95C159"/>
      </a:accent3>
      <a:accent4>
        <a:srgbClr val="5E4BA2"/>
      </a:accent4>
      <a:accent5>
        <a:srgbClr val="EB5278"/>
      </a:accent5>
      <a:accent6>
        <a:srgbClr val="FCBD1B"/>
      </a:accent6>
      <a:hlink>
        <a:srgbClr val="0000FF"/>
      </a:hlink>
      <a:folHlink>
        <a:srgbClr val="800080"/>
      </a:folHlink>
    </a:clrScheme>
    <a:fontScheme name="lcc theme fonts">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corptheme" id="{00B1A147-38C3-4E7F-9B64-BD2DAF657AB2}" vid="{C3B8494C-4124-4F1B-960A-4F27C3A7EAA5}"/>
    </a:ext>
  </a:extLst>
</a:theme>
</file>

<file path=ppt/theme/theme2.xml><?xml version="1.0" encoding="utf-8"?>
<a:theme xmlns:a="http://schemas.openxmlformats.org/drawingml/2006/main" name="5. LCC Design">
  <a:themeElements>
    <a:clrScheme name="LCC Corporate">
      <a:dk1>
        <a:sysClr val="windowText" lastClr="000000"/>
      </a:dk1>
      <a:lt1>
        <a:sysClr val="window" lastClr="FFFFFF"/>
      </a:lt1>
      <a:dk2>
        <a:srgbClr val="193B45"/>
      </a:dk2>
      <a:lt2>
        <a:srgbClr val="9BD5E1"/>
      </a:lt2>
      <a:accent1>
        <a:srgbClr val="6694AA"/>
      </a:accent1>
      <a:accent2>
        <a:srgbClr val="E9540D"/>
      </a:accent2>
      <a:accent3>
        <a:srgbClr val="95C159"/>
      </a:accent3>
      <a:accent4>
        <a:srgbClr val="5E4BA2"/>
      </a:accent4>
      <a:accent5>
        <a:srgbClr val="EB5278"/>
      </a:accent5>
      <a:accent6>
        <a:srgbClr val="FCBD1B"/>
      </a:accent6>
      <a:hlink>
        <a:srgbClr val="0000FF"/>
      </a:hlink>
      <a:folHlink>
        <a:srgbClr val="800080"/>
      </a:folHlink>
    </a:clrScheme>
    <a:fontScheme name="lcc theme fonts">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 Powerpoint template16-9.potx" id="{B8ED991D-DC39-4D21-95FD-DB57FFD086A3}" vid="{4E738371-978A-4985-A421-FDF5B65F4B95}"/>
    </a:ext>
  </a:extLst>
</a:theme>
</file>

<file path=ppt/theme/theme3.xml><?xml version="1.0" encoding="utf-8"?>
<a:theme xmlns:a="http://schemas.openxmlformats.org/drawingml/2006/main" name="3. LCC Design">
  <a:themeElements>
    <a:clrScheme name="LCC Colours">
      <a:dk1>
        <a:sysClr val="windowText" lastClr="000000"/>
      </a:dk1>
      <a:lt1>
        <a:sysClr val="window" lastClr="FFFFFF"/>
      </a:lt1>
      <a:dk2>
        <a:srgbClr val="004D5C"/>
      </a:dk2>
      <a:lt2>
        <a:srgbClr val="9BD5E1"/>
      </a:lt2>
      <a:accent1>
        <a:srgbClr val="6694AA"/>
      </a:accent1>
      <a:accent2>
        <a:srgbClr val="E9540D"/>
      </a:accent2>
      <a:accent3>
        <a:srgbClr val="95C159"/>
      </a:accent3>
      <a:accent4>
        <a:srgbClr val="5E4BA2"/>
      </a:accent4>
      <a:accent5>
        <a:srgbClr val="00A19A"/>
      </a:accent5>
      <a:accent6>
        <a:srgbClr val="FCBD1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 Powerpoint template16-9.potx" id="{B8ED991D-DC39-4D21-95FD-DB57FFD086A3}" vid="{194927EF-3C20-4179-9569-743EB8C8CF49}"/>
    </a:ext>
  </a:extLst>
</a:theme>
</file>

<file path=ppt/theme/theme4.xml><?xml version="1.0" encoding="utf-8"?>
<a:theme xmlns:a="http://schemas.openxmlformats.org/drawingml/2006/main" name="2. LCC Design">
  <a:themeElements>
    <a:clrScheme name="Custom 12">
      <a:dk1>
        <a:sysClr val="windowText" lastClr="000000"/>
      </a:dk1>
      <a:lt1>
        <a:sysClr val="window" lastClr="FFFFFF"/>
      </a:lt1>
      <a:dk2>
        <a:srgbClr val="183B45"/>
      </a:dk2>
      <a:lt2>
        <a:srgbClr val="9BD5E1"/>
      </a:lt2>
      <a:accent1>
        <a:srgbClr val="6694AA"/>
      </a:accent1>
      <a:accent2>
        <a:srgbClr val="E9540D"/>
      </a:accent2>
      <a:accent3>
        <a:srgbClr val="95C159"/>
      </a:accent3>
      <a:accent4>
        <a:srgbClr val="5E4BA2"/>
      </a:accent4>
      <a:accent5>
        <a:srgbClr val="EB5278"/>
      </a:accent5>
      <a:accent6>
        <a:srgbClr val="FCBD1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 Powerpoint template16-9.potx" id="{B8ED991D-DC39-4D21-95FD-DB57FFD086A3}" vid="{D6EAD3C1-3E2C-4497-8E77-68B6330AF218}"/>
    </a:ext>
  </a:extLst>
</a:theme>
</file>

<file path=ppt/theme/theme5.xml><?xml version="1.0" encoding="utf-8"?>
<a:theme xmlns:a="http://schemas.openxmlformats.org/drawingml/2006/main" name="1. LCC Design">
  <a:themeElements>
    <a:clrScheme name="LCC Colours">
      <a:dk1>
        <a:sysClr val="windowText" lastClr="000000"/>
      </a:dk1>
      <a:lt1>
        <a:sysClr val="window" lastClr="FFFFFF"/>
      </a:lt1>
      <a:dk2>
        <a:srgbClr val="004D5C"/>
      </a:dk2>
      <a:lt2>
        <a:srgbClr val="9BD5E1"/>
      </a:lt2>
      <a:accent1>
        <a:srgbClr val="6694AA"/>
      </a:accent1>
      <a:accent2>
        <a:srgbClr val="E9540D"/>
      </a:accent2>
      <a:accent3>
        <a:srgbClr val="95C159"/>
      </a:accent3>
      <a:accent4>
        <a:srgbClr val="5E4BA2"/>
      </a:accent4>
      <a:accent5>
        <a:srgbClr val="00A19A"/>
      </a:accent5>
      <a:accent6>
        <a:srgbClr val="FCBD1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C Powerpoint template16-9.potx" id="{B8ED991D-DC39-4D21-95FD-DB57FFD086A3}" vid="{BF0B1DBE-FFDE-426B-BDA4-D7A3D12596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c7f7c175-eb4c-4cce-b125-b9e2f576f1ba" xsi:nil="true"/>
    <TaxCatchAll xmlns="ac5c2849-74a1-46d7-ad44-587ab7d0a8b9" xsi:nil="true"/>
    <lcf76f155ced4ddcb4097134ff3c332f xmlns="c7f7c175-eb4c-4cce-b125-b9e2f576f1b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9667A46BA5C9419778EB5BA24B3277" ma:contentTypeVersion="20" ma:contentTypeDescription="Create a new document." ma:contentTypeScope="" ma:versionID="7c4541a2998ea5ebc11da675a90a74bb">
  <xsd:schema xmlns:xsd="http://www.w3.org/2001/XMLSchema" xmlns:xs="http://www.w3.org/2001/XMLSchema" xmlns:p="http://schemas.microsoft.com/office/2006/metadata/properties" xmlns:ns2="c7f7c175-eb4c-4cce-b125-b9e2f576f1ba" xmlns:ns3="ac5c2849-74a1-46d7-ad44-587ab7d0a8b9" targetNamespace="http://schemas.microsoft.com/office/2006/metadata/properties" ma:root="true" ma:fieldsID="6b86a336c97a46c93d2611e991443460" ns2:_="" ns3:_="">
    <xsd:import namespace="c7f7c175-eb4c-4cce-b125-b9e2f576f1ba"/>
    <xsd:import namespace="ac5c2849-74a1-46d7-ad44-587ab7d0a8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2:MediaServiceAutoKeyPoints" minOccurs="0"/>
                <xsd:element ref="ns2:MediaServiceKeyPoint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_Flow_SignoffStatus" minOccurs="0"/>
                <xsd:element ref="ns2:lcf76f155ced4ddcb4097134ff3c332f" minOccurs="0"/>
                <xsd:element ref="ns3:TaxCatchAll" minOccurs="0"/>
                <xsd:element ref="ns2:MediaServiceDocTag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7c175-eb4c-4cce-b125-b9e2f576f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90830b-6321-4205-8fd0-8a030ac599f7" ma:termSetId="09814cd3-568e-fe90-9814-8d621ff8fb84" ma:anchorId="fba54fb3-c3e1-fe81-a776-ca4b69148c4d" ma:open="true" ma:isKeyword="false">
      <xsd:complexType>
        <xsd:sequence>
          <xsd:element ref="pc:Terms" minOccurs="0" maxOccurs="1"/>
        </xsd:sequence>
      </xsd:complexType>
    </xsd:element>
    <xsd:element name="MediaServiceDocTags" ma:index="25" nillable="true" ma:displayName="MediaServiceDocTags" ma:hidden="true" ma:internalName="MediaServiceDocTag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5c2849-74a1-46d7-ad44-587ab7d0a8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4a58ce9-c97c-41d0-bfdb-c30342169baa}" ma:internalName="TaxCatchAll" ma:showField="CatchAllData" ma:web="ac5c2849-74a1-46d7-ad44-587ab7d0a8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4DF4BD-7702-4195-814F-208457E879D9}">
  <ds:schemaRefs>
    <ds:schemaRef ds:uri="ac5c2849-74a1-46d7-ad44-587ab7d0a8b9"/>
    <ds:schemaRef ds:uri="c7f7c175-eb4c-4cce-b125-b9e2f576f1b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B13DA9F-D1ED-4D6A-A918-21C5F54AAA22}">
  <ds:schemaRefs>
    <ds:schemaRef ds:uri="http://schemas.microsoft.com/sharepoint/v3/contenttype/forms"/>
  </ds:schemaRefs>
</ds:datastoreItem>
</file>

<file path=customXml/itemProps3.xml><?xml version="1.0" encoding="utf-8"?>
<ds:datastoreItem xmlns:ds="http://schemas.openxmlformats.org/officeDocument/2006/customXml" ds:itemID="{816E5BA8-B36B-4B95-8F0A-AF59A8D227DE}">
  <ds:schemaRefs>
    <ds:schemaRef ds:uri="ac5c2849-74a1-46d7-ad44-587ab7d0a8b9"/>
    <ds:schemaRef ds:uri="c7f7c175-eb4c-4cce-b125-b9e2f576f1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LCCcorptheme</Template>
  <TotalTime>0</TotalTime>
  <Words>1772</Words>
  <Application>Microsoft Office PowerPoint</Application>
  <PresentationFormat>Widescreen</PresentationFormat>
  <Paragraphs>177</Paragraphs>
  <Slides>25</Slides>
  <Notes>24</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25</vt:i4>
      </vt:variant>
    </vt:vector>
  </HeadingPairs>
  <TitlesOfParts>
    <vt:vector size="35" baseType="lpstr">
      <vt:lpstr>Arial</vt:lpstr>
      <vt:lpstr>Calibri</vt:lpstr>
      <vt:lpstr>Courier New</vt:lpstr>
      <vt:lpstr>Verdana</vt:lpstr>
      <vt:lpstr>LCCcorptheme</vt:lpstr>
      <vt:lpstr>5. LCC Design</vt:lpstr>
      <vt:lpstr>3. LCC Design</vt:lpstr>
      <vt:lpstr>2. LCC Design</vt:lpstr>
      <vt:lpstr>1. LCC Design</vt:lpstr>
      <vt:lpstr>Acrobat Document</vt:lpstr>
      <vt:lpstr>Winter wellbeing messages Leeds Older People's Forum</vt:lpstr>
      <vt:lpstr>Aims of the session</vt:lpstr>
      <vt:lpstr>PowerPoint Presentation</vt:lpstr>
      <vt:lpstr>Winter Mortality</vt:lpstr>
      <vt:lpstr>Public Health and Winter priorities - 23/24</vt:lpstr>
      <vt:lpstr>Key Public Health winter messages</vt:lpstr>
      <vt:lpstr>Key Public Health winter messages</vt:lpstr>
      <vt:lpstr>Key Public Health winter messages</vt:lpstr>
      <vt:lpstr>Winter vaccines - 'Get winter strong'</vt:lpstr>
      <vt:lpstr>Safe behaviours &amp; actions</vt:lpstr>
      <vt:lpstr>PowerPoint Presentation</vt:lpstr>
      <vt:lpstr>Fall prevention</vt:lpstr>
      <vt:lpstr>PowerPoint Presentation</vt:lpstr>
      <vt:lpstr>Safety in the home</vt:lpstr>
      <vt:lpstr>Mental health and social isolation</vt:lpstr>
      <vt:lpstr>Access to food</vt:lpstr>
      <vt:lpstr>Financial wellbeing</vt:lpstr>
      <vt:lpstr>What can we do now to support our service users this winter?</vt:lpstr>
      <vt:lpstr>Use the PH winter wellbeing checklist</vt:lpstr>
      <vt:lpstr>Sign up to MET Office alerts</vt:lpstr>
      <vt:lpstr>PowerPoint Presentation</vt:lpstr>
      <vt:lpstr>Watch &amp; share the Winter Friends animation</vt:lpstr>
      <vt:lpstr>Sign up to the Winter Friends scheme</vt:lpstr>
      <vt:lpstr>Resources and signposting</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messaging training – OP specific</dc:title>
  <dc:creator>Frecklington, Annie</dc:creator>
  <cp:lastModifiedBy>Hammond, Lisa</cp:lastModifiedBy>
  <cp:revision>2</cp:revision>
  <dcterms:created xsi:type="dcterms:W3CDTF">2023-11-09T11:46:28Z</dcterms:created>
  <dcterms:modified xsi:type="dcterms:W3CDTF">2023-12-01T09:26:21Z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0x010100869667A46BA5C9419778EB5BA24B3277</vt:lpwstr>
  </property>
  <property fmtid="{D5CDD505-2E9C-101B-9397-08002B2CF9AE}" pid="3" name="MediaServiceImageTags">
    <vt:lpwstr/>
  </property>
</Properties>
</file>