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73" r:id="rId6"/>
  </p:sldMasterIdLst>
  <p:notesMasterIdLst>
    <p:notesMasterId r:id="rId15"/>
  </p:notesMasterIdLst>
  <p:sldIdLst>
    <p:sldId id="2145707157" r:id="rId7"/>
    <p:sldId id="2145707169" r:id="rId8"/>
    <p:sldId id="2145707172" r:id="rId9"/>
    <p:sldId id="288" r:id="rId10"/>
    <p:sldId id="2145707168" r:id="rId11"/>
    <p:sldId id="2145707170" r:id="rId12"/>
    <p:sldId id="2145707171" r:id="rId13"/>
    <p:sldId id="2145707143"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E42F"/>
    <a:srgbClr val="F5AAA0"/>
    <a:srgbClr val="F6F6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290" autoAdjust="0"/>
  </p:normalViewPr>
  <p:slideViewPr>
    <p:cSldViewPr snapToGrid="0">
      <p:cViewPr varScale="1">
        <p:scale>
          <a:sx n="98" d="100"/>
          <a:sy n="98" d="100"/>
        </p:scale>
        <p:origin x="816" y="84"/>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363C68-A043-4A53-BC46-CF7FCBE28BBB}" type="datetimeFigureOut">
              <a:rPr lang="en-GB" smtClean="0"/>
              <a:t>07/06/2024</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E684B6E-CEAA-496E-87BB-76CAE65CB832}" type="slidenum">
              <a:rPr lang="en-GB" smtClean="0"/>
              <a:t>‹#›</a:t>
            </a:fld>
            <a:endParaRPr lang="en-GB"/>
          </a:p>
        </p:txBody>
      </p:sp>
    </p:spTree>
    <p:extLst>
      <p:ext uri="{BB962C8B-B14F-4D97-AF65-F5344CB8AC3E}">
        <p14:creationId xmlns:p14="http://schemas.microsoft.com/office/powerpoint/2010/main" val="406536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GINA</a:t>
            </a:r>
          </a:p>
        </p:txBody>
      </p:sp>
    </p:spTree>
    <p:extLst>
      <p:ext uri="{BB962C8B-B14F-4D97-AF65-F5344CB8AC3E}">
        <p14:creationId xmlns:p14="http://schemas.microsoft.com/office/powerpoint/2010/main" val="250526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684B6E-CEAA-496E-87BB-76CAE65CB832}" type="slidenum">
              <a:rPr lang="en-GB" smtClean="0"/>
              <a:t>4</a:t>
            </a:fld>
            <a:endParaRPr lang="en-GB"/>
          </a:p>
        </p:txBody>
      </p:sp>
    </p:spTree>
    <p:extLst>
      <p:ext uri="{BB962C8B-B14F-4D97-AF65-F5344CB8AC3E}">
        <p14:creationId xmlns:p14="http://schemas.microsoft.com/office/powerpoint/2010/main" val="420007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BD16-570D-D3ED-0E03-7A94AF6E1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81D7A1-0C76-58EF-7810-0A9B06531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B25964-8A84-07BD-7C9A-861D0F6AB089}"/>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5" name="Footer Placeholder 4">
            <a:extLst>
              <a:ext uri="{FF2B5EF4-FFF2-40B4-BE49-F238E27FC236}">
                <a16:creationId xmlns:a16="http://schemas.microsoft.com/office/drawing/2014/main" id="{78E95233-063A-8424-56C4-5CD7AFD854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6D879A-6FF9-3A6D-F64D-D8441DAC2A7B}"/>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63785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61A9-945E-27FE-7826-96404FAAD4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0062D3-5BF3-D5FF-380B-DB40B1CDA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11C163-8249-4271-F132-A900C85B97BD}"/>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5" name="Footer Placeholder 4">
            <a:extLst>
              <a:ext uri="{FF2B5EF4-FFF2-40B4-BE49-F238E27FC236}">
                <a16:creationId xmlns:a16="http://schemas.microsoft.com/office/drawing/2014/main" id="{09A1ACB0-99E0-433A-99E4-F2B97540B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167FAE-9751-B745-BFFF-760610F3A54F}"/>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120431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DF0C5-BCD4-3B23-9370-A24E3876AA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B0B567-5EBD-22CA-E150-7E6A2D20BF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00A4DD-F606-89F3-AEF3-9902C969FC40}"/>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5" name="Footer Placeholder 4">
            <a:extLst>
              <a:ext uri="{FF2B5EF4-FFF2-40B4-BE49-F238E27FC236}">
                <a16:creationId xmlns:a16="http://schemas.microsoft.com/office/drawing/2014/main" id="{3336C735-29A9-EE2D-D060-A17C79943C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25CA6-99AB-57CF-8EF0-0EB6FCA6D118}"/>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386402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Blue with shapes">
    <p:bg>
      <p:bgPr>
        <a:solidFill>
          <a:srgbClr val="1B365D"/>
        </a:solidFill>
        <a:effectLst/>
      </p:bgPr>
    </p:bg>
    <p:spTree>
      <p:nvGrpSpPr>
        <p:cNvPr id="1" name=""/>
        <p:cNvGrpSpPr/>
        <p:nvPr/>
      </p:nvGrpSpPr>
      <p:grpSpPr>
        <a:xfrm>
          <a:off x="0" y="0"/>
          <a:ext cx="0" cy="0"/>
          <a:chOff x="0" y="0"/>
          <a:chExt cx="0" cy="0"/>
        </a:xfrm>
      </p:grpSpPr>
      <p:pic>
        <p:nvPicPr>
          <p:cNvPr id="52" name="Image" descr="Image"/>
          <p:cNvPicPr>
            <a:picLocks noChangeAspect="1"/>
          </p:cNvPicPr>
          <p:nvPr/>
        </p:nvPicPr>
        <p:blipFill>
          <a:blip r:embed="rId2"/>
          <a:stretch>
            <a:fillRect/>
          </a:stretch>
        </p:blipFill>
        <p:spPr>
          <a:xfrm>
            <a:off x="10056633" y="6392940"/>
            <a:ext cx="1818035" cy="222352"/>
          </a:xfrm>
          <a:prstGeom prst="rect">
            <a:avLst/>
          </a:prstGeom>
          <a:ln w="12700">
            <a:miter lim="400000"/>
          </a:ln>
        </p:spPr>
      </p:pic>
      <p:pic>
        <p:nvPicPr>
          <p:cNvPr id="53" name="Image" descr="Image"/>
          <p:cNvPicPr>
            <a:picLocks noChangeAspect="1"/>
          </p:cNvPicPr>
          <p:nvPr/>
        </p:nvPicPr>
        <p:blipFill>
          <a:blip r:embed="rId3"/>
          <a:stretch>
            <a:fillRect/>
          </a:stretch>
        </p:blipFill>
        <p:spPr>
          <a:xfrm rot="19281127">
            <a:off x="4182758" y="2468"/>
            <a:ext cx="2108101" cy="1129573"/>
          </a:xfrm>
          <a:prstGeom prst="rect">
            <a:avLst/>
          </a:prstGeom>
          <a:ln w="12700">
            <a:miter lim="400000"/>
          </a:ln>
        </p:spPr>
      </p:pic>
      <p:pic>
        <p:nvPicPr>
          <p:cNvPr id="54" name="Image" descr="Image"/>
          <p:cNvPicPr>
            <a:picLocks noChangeAspect="1"/>
          </p:cNvPicPr>
          <p:nvPr/>
        </p:nvPicPr>
        <p:blipFill>
          <a:blip r:embed="rId4"/>
          <a:stretch>
            <a:fillRect/>
          </a:stretch>
        </p:blipFill>
        <p:spPr>
          <a:xfrm rot="5603342">
            <a:off x="7610884" y="4809904"/>
            <a:ext cx="1727015" cy="2076146"/>
          </a:xfrm>
          <a:prstGeom prst="rect">
            <a:avLst/>
          </a:prstGeom>
          <a:ln w="12700">
            <a:miter lim="400000"/>
          </a:ln>
        </p:spPr>
      </p:pic>
      <p:pic>
        <p:nvPicPr>
          <p:cNvPr id="55" name="Image" descr="Image"/>
          <p:cNvPicPr>
            <a:picLocks noChangeAspect="1"/>
          </p:cNvPicPr>
          <p:nvPr/>
        </p:nvPicPr>
        <p:blipFill>
          <a:blip r:embed="rId5"/>
          <a:stretch>
            <a:fillRect/>
          </a:stretch>
        </p:blipFill>
        <p:spPr>
          <a:xfrm>
            <a:off x="10602487" y="2206877"/>
            <a:ext cx="2076173" cy="2076146"/>
          </a:xfrm>
          <a:prstGeom prst="rect">
            <a:avLst/>
          </a:prstGeom>
          <a:ln w="12700">
            <a:miter lim="400000"/>
          </a:ln>
        </p:spPr>
      </p:pic>
      <p:pic>
        <p:nvPicPr>
          <p:cNvPr id="56" name="Image" descr="Image"/>
          <p:cNvPicPr>
            <a:picLocks noChangeAspect="1"/>
          </p:cNvPicPr>
          <p:nvPr/>
        </p:nvPicPr>
        <p:blipFill>
          <a:blip r:embed="rId6"/>
          <a:stretch>
            <a:fillRect/>
          </a:stretch>
        </p:blipFill>
        <p:spPr>
          <a:xfrm rot="3133949">
            <a:off x="738820" y="5810430"/>
            <a:ext cx="2242068" cy="1201356"/>
          </a:xfrm>
          <a:prstGeom prst="rect">
            <a:avLst/>
          </a:prstGeom>
          <a:ln w="12700">
            <a:miter lim="400000"/>
          </a:ln>
        </p:spPr>
      </p:pic>
      <p:pic>
        <p:nvPicPr>
          <p:cNvPr id="57" name="LH&amp;CP_Logos_Primary logo WO 1.png" descr="LH&amp;CP_Logos_Primary logo WO 1.png"/>
          <p:cNvPicPr>
            <a:picLocks noChangeAspect="1"/>
          </p:cNvPicPr>
          <p:nvPr/>
        </p:nvPicPr>
        <p:blipFill>
          <a:blip r:embed="rId7"/>
          <a:stretch>
            <a:fillRect/>
          </a:stretch>
        </p:blipFill>
        <p:spPr>
          <a:xfrm>
            <a:off x="8443386" y="72935"/>
            <a:ext cx="3620986" cy="1310005"/>
          </a:xfrm>
          <a:prstGeom prst="rect">
            <a:avLst/>
          </a:prstGeom>
          <a:ln w="12700">
            <a:miter lim="400000"/>
          </a:ln>
        </p:spPr>
      </p:pic>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 name="Author and Date">
            <a:extLst>
              <a:ext uri="{FF2B5EF4-FFF2-40B4-BE49-F238E27FC236}">
                <a16:creationId xmlns:a16="http://schemas.microsoft.com/office/drawing/2014/main" id="{C1AFC602-1A79-BF42-A5FE-FAB80DE9E9F8}"/>
              </a:ext>
            </a:extLst>
          </p:cNvPr>
          <p:cNvSpPr txBox="1">
            <a:spLocks noGrp="1"/>
          </p:cNvSpPr>
          <p:nvPr>
            <p:ph type="body" sz="quarter" idx="21" hasCustomPrompt="1"/>
          </p:nvPr>
        </p:nvSpPr>
        <p:spPr>
          <a:xfrm>
            <a:off x="831848" y="3938537"/>
            <a:ext cx="10985502" cy="318490"/>
          </a:xfrm>
          <a:prstGeom prst="rect">
            <a:avLst/>
          </a:prstGeom>
        </p:spPr>
        <p:txBody>
          <a:bodyPr lIns="45719" tIns="45719" rIns="45719" bIns="45719"/>
          <a:lstStyle>
            <a:lvl1pPr>
              <a:defRPr sz="1800">
                <a:solidFill>
                  <a:schemeClr val="bg1"/>
                </a:solidFill>
              </a:defRPr>
            </a:lvl1pPr>
          </a:lstStyle>
          <a:p>
            <a:r>
              <a:t>Author and Date</a:t>
            </a:r>
          </a:p>
        </p:txBody>
      </p:sp>
      <p:sp>
        <p:nvSpPr>
          <p:cNvPr id="14" name="Presentation Title">
            <a:extLst>
              <a:ext uri="{FF2B5EF4-FFF2-40B4-BE49-F238E27FC236}">
                <a16:creationId xmlns:a16="http://schemas.microsoft.com/office/drawing/2014/main" id="{50B1A18F-D32E-6647-B47B-8F89F77B96C4}"/>
              </a:ext>
            </a:extLst>
          </p:cNvPr>
          <p:cNvSpPr txBox="1">
            <a:spLocks noGrp="1"/>
          </p:cNvSpPr>
          <p:nvPr>
            <p:ph type="title" hasCustomPrompt="1"/>
          </p:nvPr>
        </p:nvSpPr>
        <p:spPr>
          <a:xfrm>
            <a:off x="831848" y="863932"/>
            <a:ext cx="10985502" cy="2324101"/>
          </a:xfrm>
          <a:prstGeom prst="rect">
            <a:avLst/>
          </a:prstGeom>
        </p:spPr>
        <p:txBody>
          <a:bodyPr/>
          <a:lstStyle>
            <a:lvl1pPr>
              <a:defRPr>
                <a:solidFill>
                  <a:schemeClr val="bg1"/>
                </a:solidFill>
              </a:defRPr>
            </a:lvl1pPr>
          </a:lstStyle>
          <a:p>
            <a:r>
              <a:t>Presentation Title</a:t>
            </a:r>
          </a:p>
        </p:txBody>
      </p:sp>
      <p:sp>
        <p:nvSpPr>
          <p:cNvPr id="15" name="Text Placeholder 4">
            <a:extLst>
              <a:ext uri="{FF2B5EF4-FFF2-40B4-BE49-F238E27FC236}">
                <a16:creationId xmlns:a16="http://schemas.microsoft.com/office/drawing/2014/main" id="{9D10B716-7703-8D44-8231-56CCA0C7E4A8}"/>
              </a:ext>
            </a:extLst>
          </p:cNvPr>
          <p:cNvSpPr>
            <a:spLocks noGrp="1"/>
          </p:cNvSpPr>
          <p:nvPr>
            <p:ph type="body" sz="quarter" idx="22" hasCustomPrompt="1"/>
          </p:nvPr>
        </p:nvSpPr>
        <p:spPr>
          <a:xfrm>
            <a:off x="831848" y="3201093"/>
            <a:ext cx="10985500" cy="432096"/>
          </a:xfrm>
          <a:prstGeom prst="rect">
            <a:avLst/>
          </a:prstGeom>
        </p:spPr>
        <p:txBody>
          <a:bodyPr>
            <a:normAutofit/>
          </a:bodyPr>
          <a:lstStyle>
            <a:lvl1pPr>
              <a:defRPr sz="2000" b="0">
                <a:solidFill>
                  <a:schemeClr val="bg1"/>
                </a:solidFill>
                <a:latin typeface="+mn-lt"/>
              </a:defRPr>
            </a:lvl1pPr>
          </a:lstStyle>
          <a:p>
            <a:pPr lvl="0"/>
            <a:r>
              <a:rPr lang="en-US" dirty="0"/>
              <a:t>Subtitle if required</a:t>
            </a:r>
          </a:p>
        </p:txBody>
      </p:sp>
    </p:spTree>
    <p:extLst>
      <p:ext uri="{BB962C8B-B14F-4D97-AF65-F5344CB8AC3E}">
        <p14:creationId xmlns:p14="http://schemas.microsoft.com/office/powerpoint/2010/main" val="21447325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 Middleton Park">
    <p:spTree>
      <p:nvGrpSpPr>
        <p:cNvPr id="1" name=""/>
        <p:cNvGrpSpPr/>
        <p:nvPr/>
      </p:nvGrpSpPr>
      <p:grpSpPr>
        <a:xfrm>
          <a:off x="0" y="0"/>
          <a:ext cx="0" cy="0"/>
          <a:chOff x="0" y="0"/>
          <a:chExt cx="0" cy="0"/>
        </a:xfrm>
      </p:grpSpPr>
      <p:sp>
        <p:nvSpPr>
          <p:cNvPr id="24" name="Author and Date"/>
          <p:cNvSpPr txBox="1">
            <a:spLocks noGrp="1"/>
          </p:cNvSpPr>
          <p:nvPr>
            <p:ph type="body" sz="quarter" idx="21" hasCustomPrompt="1"/>
          </p:nvPr>
        </p:nvSpPr>
        <p:spPr>
          <a:xfrm>
            <a:off x="831848" y="3715509"/>
            <a:ext cx="10985502" cy="318490"/>
          </a:xfrm>
          <a:prstGeom prst="rect">
            <a:avLst/>
          </a:prstGeom>
        </p:spPr>
        <p:txBody>
          <a:bodyPr lIns="45719" tIns="45719" rIns="45719" bIns="45719"/>
          <a:lstStyle>
            <a:lvl1pPr>
              <a:defRPr sz="1800">
                <a:solidFill>
                  <a:srgbClr val="1B365D"/>
                </a:solidFill>
              </a:defRPr>
            </a:lvl1pPr>
          </a:lstStyle>
          <a:p>
            <a:r>
              <a:t>Author and Date</a:t>
            </a:r>
          </a:p>
        </p:txBody>
      </p:sp>
      <p:sp>
        <p:nvSpPr>
          <p:cNvPr id="25" name="Presentation Title"/>
          <p:cNvSpPr txBox="1">
            <a:spLocks noGrp="1"/>
          </p:cNvSpPr>
          <p:nvPr>
            <p:ph type="title" hasCustomPrompt="1"/>
          </p:nvPr>
        </p:nvSpPr>
        <p:spPr>
          <a:prstGeom prst="rect">
            <a:avLst/>
          </a:prstGeom>
        </p:spPr>
        <p:txBody>
          <a:bodyPr/>
          <a:lstStyle/>
          <a:p>
            <a:r>
              <a:rPr dirty="0"/>
              <a:t>Presentation Title</a:t>
            </a:r>
          </a:p>
        </p:txBody>
      </p:sp>
      <p:pic>
        <p:nvPicPr>
          <p:cNvPr id="27" name="Powerpoint Backgrounds-01.png" descr="Powerpoint Backgrounds-01.png"/>
          <p:cNvPicPr>
            <a:picLocks noChangeAspect="1"/>
          </p:cNvPicPr>
          <p:nvPr/>
        </p:nvPicPr>
        <p:blipFill>
          <a:blip r:embed="rId2"/>
          <a:srcRect b="11466"/>
          <a:stretch>
            <a:fillRect/>
          </a:stretch>
        </p:blipFill>
        <p:spPr>
          <a:xfrm>
            <a:off x="0" y="3439021"/>
            <a:ext cx="12192000" cy="3434954"/>
          </a:xfrm>
          <a:prstGeom prst="rect">
            <a:avLst/>
          </a:prstGeom>
          <a:ln w="12700">
            <a:miter lim="400000"/>
          </a:ln>
        </p:spPr>
      </p:pic>
      <p:pic>
        <p:nvPicPr>
          <p:cNvPr id="28" name="Image" descr="Image"/>
          <p:cNvPicPr>
            <a:picLocks noChangeAspect="1"/>
          </p:cNvPicPr>
          <p:nvPr/>
        </p:nvPicPr>
        <p:blipFill>
          <a:blip r:embed="rId3"/>
          <a:stretch>
            <a:fillRect/>
          </a:stretch>
        </p:blipFill>
        <p:spPr>
          <a:xfrm>
            <a:off x="10056633" y="6392940"/>
            <a:ext cx="1818035" cy="222352"/>
          </a:xfrm>
          <a:prstGeom prst="rect">
            <a:avLst/>
          </a:prstGeom>
          <a:ln w="12700">
            <a:miter lim="400000"/>
          </a:ln>
        </p:spPr>
      </p:pic>
      <p:pic>
        <p:nvPicPr>
          <p:cNvPr id="29" name="LH&amp;CP_Logos_Primary Logo.png" descr="LH&amp;CP_Logos_Primary Logo.png"/>
          <p:cNvPicPr>
            <a:picLocks noChangeAspect="1"/>
          </p:cNvPicPr>
          <p:nvPr/>
        </p:nvPicPr>
        <p:blipFill>
          <a:blip r:embed="rId4"/>
          <a:stretch>
            <a:fillRect/>
          </a:stretch>
        </p:blipFill>
        <p:spPr>
          <a:xfrm>
            <a:off x="8428520" y="67557"/>
            <a:ext cx="3650718" cy="1320761"/>
          </a:xfrm>
          <a:prstGeom prst="rect">
            <a:avLst/>
          </a:prstGeom>
          <a:ln w="12700">
            <a:miter lim="400000"/>
          </a:ln>
        </p:spPr>
      </p:pic>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ext Placeholder 4">
            <a:extLst>
              <a:ext uri="{FF2B5EF4-FFF2-40B4-BE49-F238E27FC236}">
                <a16:creationId xmlns:a16="http://schemas.microsoft.com/office/drawing/2014/main" id="{C53F1E04-5C43-D34C-A522-D6BB8D8CE303}"/>
              </a:ext>
            </a:extLst>
          </p:cNvPr>
          <p:cNvSpPr>
            <a:spLocks noGrp="1"/>
          </p:cNvSpPr>
          <p:nvPr>
            <p:ph type="body" sz="quarter" idx="22" hasCustomPrompt="1"/>
          </p:nvPr>
        </p:nvSpPr>
        <p:spPr>
          <a:xfrm>
            <a:off x="831848" y="2978065"/>
            <a:ext cx="10985500" cy="432096"/>
          </a:xfrm>
          <a:prstGeom prst="rect">
            <a:avLst/>
          </a:prstGeom>
        </p:spPr>
        <p:txBody>
          <a:bodyPr>
            <a:normAutofit/>
          </a:bodyPr>
          <a:lstStyle>
            <a:lvl1pPr>
              <a:defRPr sz="2000" b="0">
                <a:solidFill>
                  <a:srgbClr val="3C3C3B"/>
                </a:solidFill>
                <a:latin typeface="+mn-lt"/>
              </a:defRPr>
            </a:lvl1pPr>
          </a:lstStyle>
          <a:p>
            <a:pPr lvl="0"/>
            <a:r>
              <a:rPr lang="en-US" dirty="0"/>
              <a:t>Subtitle if required</a:t>
            </a:r>
          </a:p>
        </p:txBody>
      </p:sp>
    </p:spTree>
    <p:extLst>
      <p:ext uri="{BB962C8B-B14F-4D97-AF65-F5344CB8AC3E}">
        <p14:creationId xmlns:p14="http://schemas.microsoft.com/office/powerpoint/2010/main" val="13694332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age park scene">
    <p:spTree>
      <p:nvGrpSpPr>
        <p:cNvPr id="1" name=""/>
        <p:cNvGrpSpPr/>
        <p:nvPr/>
      </p:nvGrpSpPr>
      <p:grpSpPr>
        <a:xfrm>
          <a:off x="0" y="0"/>
          <a:ext cx="0" cy="0"/>
          <a:chOff x="0" y="0"/>
          <a:chExt cx="0" cy="0"/>
        </a:xfrm>
      </p:grpSpPr>
      <p:pic>
        <p:nvPicPr>
          <p:cNvPr id="10" name="Image" descr="Image">
            <a:extLst>
              <a:ext uri="{FF2B5EF4-FFF2-40B4-BE49-F238E27FC236}">
                <a16:creationId xmlns:a16="http://schemas.microsoft.com/office/drawing/2014/main" id="{D737B708-C617-49AA-9099-7BBE297D0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335" y="3915619"/>
            <a:ext cx="12208335" cy="2951063"/>
          </a:xfrm>
          <a:prstGeom prst="rect">
            <a:avLst/>
          </a:prstGeom>
          <a:ln w="12700">
            <a:miter lim="400000"/>
          </a:ln>
        </p:spPr>
      </p:pic>
      <p:sp>
        <p:nvSpPr>
          <p:cNvPr id="11" name="TextBox 10">
            <a:extLst>
              <a:ext uri="{FF2B5EF4-FFF2-40B4-BE49-F238E27FC236}">
                <a16:creationId xmlns:a16="http://schemas.microsoft.com/office/drawing/2014/main" id="{1B5CAECB-4269-4DF4-B197-608A226D6C7F}"/>
              </a:ext>
            </a:extLst>
          </p:cNvPr>
          <p:cNvSpPr txBox="1"/>
          <p:nvPr userDrawn="1"/>
        </p:nvSpPr>
        <p:spPr>
          <a:xfrm>
            <a:off x="9946886" y="6321093"/>
            <a:ext cx="1037063" cy="41350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rmAutofit lnSpcReduction="10000"/>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Helvetica Neue"/>
              </a:rPr>
              <a:t>#Team</a:t>
            </a:r>
          </a:p>
        </p:txBody>
      </p:sp>
      <p:sp>
        <p:nvSpPr>
          <p:cNvPr id="12" name="TextBox 11">
            <a:extLst>
              <a:ext uri="{FF2B5EF4-FFF2-40B4-BE49-F238E27FC236}">
                <a16:creationId xmlns:a16="http://schemas.microsoft.com/office/drawing/2014/main" id="{678F8C82-78D6-403A-A01C-75356A7C206C}"/>
              </a:ext>
            </a:extLst>
          </p:cNvPr>
          <p:cNvSpPr txBox="1"/>
          <p:nvPr userDrawn="1"/>
        </p:nvSpPr>
        <p:spPr>
          <a:xfrm>
            <a:off x="10937487" y="6319236"/>
            <a:ext cx="1037063" cy="41350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rmAutofit lnSpcReduction="10000"/>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Helvetica Neue"/>
              </a:rPr>
              <a:t>Leeds</a:t>
            </a:r>
          </a:p>
        </p:txBody>
      </p:sp>
      <p:sp>
        <p:nvSpPr>
          <p:cNvPr id="6" name="Text Placeholder 5">
            <a:extLst>
              <a:ext uri="{FF2B5EF4-FFF2-40B4-BE49-F238E27FC236}">
                <a16:creationId xmlns:a16="http://schemas.microsoft.com/office/drawing/2014/main" id="{BA81FBB6-E862-4B14-93BA-D82AF58FEB5B}"/>
              </a:ext>
            </a:extLst>
          </p:cNvPr>
          <p:cNvSpPr>
            <a:spLocks noGrp="1"/>
          </p:cNvSpPr>
          <p:nvPr>
            <p:ph type="body" sz="quarter" idx="10" hasCustomPrompt="1"/>
          </p:nvPr>
        </p:nvSpPr>
        <p:spPr>
          <a:xfrm>
            <a:off x="831850" y="2964657"/>
            <a:ext cx="9376569" cy="546894"/>
          </a:xfrm>
          <a:prstGeom prst="rect">
            <a:avLst/>
          </a:prstGeom>
        </p:spPr>
        <p:txBody>
          <a:bodyPr/>
          <a:lstStyle>
            <a:lvl1pPr marL="0" indent="0">
              <a:buNone/>
              <a:defRPr sz="2000" b="0">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GB" dirty="0"/>
              <a:t>Subheading if required</a:t>
            </a:r>
          </a:p>
        </p:txBody>
      </p:sp>
      <p:sp>
        <p:nvSpPr>
          <p:cNvPr id="9" name="Text Placeholder 2">
            <a:extLst>
              <a:ext uri="{FF2B5EF4-FFF2-40B4-BE49-F238E27FC236}">
                <a16:creationId xmlns:a16="http://schemas.microsoft.com/office/drawing/2014/main" id="{B9490B52-DB0E-4791-B568-9EDA8C03DA20}"/>
              </a:ext>
            </a:extLst>
          </p:cNvPr>
          <p:cNvSpPr>
            <a:spLocks noGrp="1"/>
          </p:cNvSpPr>
          <p:nvPr>
            <p:ph type="body" sz="quarter" idx="11" hasCustomPrompt="1"/>
          </p:nvPr>
        </p:nvSpPr>
        <p:spPr>
          <a:xfrm>
            <a:off x="831850" y="1581046"/>
            <a:ext cx="9501982" cy="1368425"/>
          </a:xfrm>
          <a:prstGeom prst="rect">
            <a:avLst/>
          </a:prstGeom>
        </p:spPr>
        <p:txBody>
          <a:bodyPr anchor="b"/>
          <a:lstStyle>
            <a:lvl1pPr marL="0" indent="0">
              <a:buNone/>
              <a:defRPr sz="4000">
                <a:solidFill>
                  <a:srgbClr val="1B365D"/>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Presentation Title</a:t>
            </a:r>
          </a:p>
        </p:txBody>
      </p:sp>
      <p:sp>
        <p:nvSpPr>
          <p:cNvPr id="13" name="Text Placeholder 3">
            <a:extLst>
              <a:ext uri="{FF2B5EF4-FFF2-40B4-BE49-F238E27FC236}">
                <a16:creationId xmlns:a16="http://schemas.microsoft.com/office/drawing/2014/main" id="{6807EE31-3502-43B3-90C9-D0CF3E7FF5AC}"/>
              </a:ext>
            </a:extLst>
          </p:cNvPr>
          <p:cNvSpPr>
            <a:spLocks noGrp="1"/>
          </p:cNvSpPr>
          <p:nvPr>
            <p:ph type="body" sz="quarter" idx="12" hasCustomPrompt="1"/>
          </p:nvPr>
        </p:nvSpPr>
        <p:spPr>
          <a:xfrm>
            <a:off x="831850" y="3665538"/>
            <a:ext cx="7771607" cy="546894"/>
          </a:xfrm>
          <a:prstGeom prst="rect">
            <a:avLst/>
          </a:prstGeom>
        </p:spPr>
        <p:txBody>
          <a:bodyPr/>
          <a:lstStyle>
            <a:lvl1pPr marL="0" indent="0">
              <a:buNone/>
              <a:defRPr sz="1800">
                <a:solidFill>
                  <a:srgbClr val="1B365D"/>
                </a:solidFill>
                <a:latin typeface="+mn-lt"/>
              </a:defRPr>
            </a:lvl1pPr>
          </a:lstStyle>
          <a:p>
            <a:pPr lvl="0"/>
            <a:r>
              <a:rPr lang="en-GB" dirty="0"/>
              <a:t>Author(s) and date</a:t>
            </a:r>
          </a:p>
        </p:txBody>
      </p:sp>
    </p:spTree>
    <p:extLst>
      <p:ext uri="{BB962C8B-B14F-4D97-AF65-F5344CB8AC3E}">
        <p14:creationId xmlns:p14="http://schemas.microsoft.com/office/powerpoint/2010/main" val="2456992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CF15BEC5-547D-4D6A-B3B9-06825F3A6265}"/>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10" name="Line">
            <a:extLst>
              <a:ext uri="{FF2B5EF4-FFF2-40B4-BE49-F238E27FC236}">
                <a16:creationId xmlns:a16="http://schemas.microsoft.com/office/drawing/2014/main" id="{17248624-30C8-4136-95A0-7C215CAA3215}"/>
              </a:ext>
            </a:extLst>
          </p:cNvPr>
          <p:cNvSpPr/>
          <p:nvPr userDrawn="1"/>
        </p:nvSpPr>
        <p:spPr>
          <a:xfrm>
            <a:off x="501450" y="2075259"/>
            <a:ext cx="11189100" cy="1"/>
          </a:xfrm>
          <a:prstGeom prst="line">
            <a:avLst/>
          </a:prstGeom>
          <a:ln w="25400">
            <a:solidFill>
              <a:srgbClr val="1B365D"/>
            </a:solidFill>
            <a:miter lim="400000"/>
          </a:ln>
        </p:spPr>
        <p:txBody>
          <a:bodyPr lIns="22859" tIns="22859" rIns="22859" bIns="22859"/>
          <a:lstStyle/>
          <a:p>
            <a:endParaRPr sz="900"/>
          </a:p>
        </p:txBody>
      </p:sp>
      <p:pic>
        <p:nvPicPr>
          <p:cNvPr id="11" name="Image" descr="Image">
            <a:extLst>
              <a:ext uri="{FF2B5EF4-FFF2-40B4-BE49-F238E27FC236}">
                <a16:creationId xmlns:a16="http://schemas.microsoft.com/office/drawing/2014/main" id="{C532C892-E4EA-45BB-92F6-FFC39AF1E7B3}"/>
              </a:ext>
            </a:extLst>
          </p:cNvPr>
          <p:cNvPicPr>
            <a:picLocks noChangeAspect="1"/>
          </p:cNvPicPr>
          <p:nvPr userDrawn="1"/>
        </p:nvPicPr>
        <p:blipFill>
          <a:blip r:embed="rId2">
            <a:alphaModFix amt="28775"/>
          </a:blip>
          <a:stretch>
            <a:fillRect/>
          </a:stretch>
        </p:blipFill>
        <p:spPr>
          <a:xfrm rot="7895270">
            <a:off x="7055438" y="3501720"/>
            <a:ext cx="6339195" cy="3737750"/>
          </a:xfrm>
          <a:prstGeom prst="rect">
            <a:avLst/>
          </a:prstGeom>
          <a:ln w="12700">
            <a:miter lim="400000"/>
          </a:ln>
        </p:spPr>
      </p:pic>
      <p:sp>
        <p:nvSpPr>
          <p:cNvPr id="3" name="Text Placeholder 2">
            <a:extLst>
              <a:ext uri="{FF2B5EF4-FFF2-40B4-BE49-F238E27FC236}">
                <a16:creationId xmlns:a16="http://schemas.microsoft.com/office/drawing/2014/main" id="{9D3AECE2-5C08-4B46-B1F2-FBAF4E4AE419}"/>
              </a:ext>
            </a:extLst>
          </p:cNvPr>
          <p:cNvSpPr>
            <a:spLocks noGrp="1"/>
          </p:cNvSpPr>
          <p:nvPr>
            <p:ph type="body" sz="quarter" idx="10" hasCustomPrompt="1"/>
          </p:nvPr>
        </p:nvSpPr>
        <p:spPr>
          <a:xfrm>
            <a:off x="527050" y="397934"/>
            <a:ext cx="9395619" cy="677598"/>
          </a:xfrm>
          <a:prstGeom prst="rect">
            <a:avLst/>
          </a:prstGeom>
        </p:spPr>
        <p:txBody>
          <a:bodyPr anchor="b"/>
          <a:lstStyle>
            <a:lvl1pPr marL="0" indent="0">
              <a:buNone/>
              <a:defRPr sz="4000">
                <a:solidFill>
                  <a:srgbClr val="1B365D"/>
                </a:solidFill>
                <a:latin typeface="+mj-lt"/>
              </a:defRPr>
            </a:lvl1pPr>
          </a:lstStyle>
          <a:p>
            <a:pPr lvl="0"/>
            <a:r>
              <a:rPr lang="en-GB" dirty="0">
                <a:latin typeface="+mj-lt"/>
              </a:rPr>
              <a:t>Slide Title</a:t>
            </a:r>
            <a:endParaRPr lang="en-GB" dirty="0"/>
          </a:p>
        </p:txBody>
      </p:sp>
      <p:sp>
        <p:nvSpPr>
          <p:cNvPr id="5" name="Text Placeholder 4">
            <a:extLst>
              <a:ext uri="{FF2B5EF4-FFF2-40B4-BE49-F238E27FC236}">
                <a16:creationId xmlns:a16="http://schemas.microsoft.com/office/drawing/2014/main" id="{5DC4A62E-F411-4CFB-BC04-5436DD920686}"/>
              </a:ext>
            </a:extLst>
          </p:cNvPr>
          <p:cNvSpPr>
            <a:spLocks noGrp="1"/>
          </p:cNvSpPr>
          <p:nvPr>
            <p:ph type="body" sz="quarter" idx="11" hasCustomPrompt="1"/>
          </p:nvPr>
        </p:nvSpPr>
        <p:spPr>
          <a:xfrm>
            <a:off x="527050" y="1227932"/>
            <a:ext cx="9471819" cy="787400"/>
          </a:xfrm>
          <a:prstGeom prst="rect">
            <a:avLst/>
          </a:prstGeom>
        </p:spPr>
        <p:txBody>
          <a:bodyPr anchor="ctr"/>
          <a:lstStyle>
            <a:lvl1pPr marL="0" indent="0">
              <a:buNone/>
              <a:defRPr sz="3000">
                <a:solidFill>
                  <a:srgbClr val="007A78"/>
                </a:solidFill>
                <a:latin typeface="+mj-lt"/>
              </a:defRPr>
            </a:lvl1pPr>
          </a:lstStyle>
          <a:p>
            <a:pPr lvl="0"/>
            <a:r>
              <a:rPr lang="en-GB" dirty="0"/>
              <a:t>Sub-title</a:t>
            </a:r>
          </a:p>
        </p:txBody>
      </p:sp>
      <p:sp>
        <p:nvSpPr>
          <p:cNvPr id="13" name="Text Placeholder 12">
            <a:extLst>
              <a:ext uri="{FF2B5EF4-FFF2-40B4-BE49-F238E27FC236}">
                <a16:creationId xmlns:a16="http://schemas.microsoft.com/office/drawing/2014/main" id="{C35AC3E4-43F6-47C7-8B4B-9AB7084E1D0C}"/>
              </a:ext>
            </a:extLst>
          </p:cNvPr>
          <p:cNvSpPr>
            <a:spLocks noGrp="1"/>
          </p:cNvSpPr>
          <p:nvPr>
            <p:ph type="body" sz="quarter" idx="12" hasCustomPrompt="1"/>
          </p:nvPr>
        </p:nvSpPr>
        <p:spPr>
          <a:xfrm>
            <a:off x="527050" y="2150269"/>
            <a:ext cx="11163300" cy="4165600"/>
          </a:xfrm>
          <a:prstGeom prst="rect">
            <a:avLst/>
          </a:prstGeom>
        </p:spPr>
        <p:txBody>
          <a:bodyPr/>
          <a:lstStyle>
            <a:lvl1pPr marL="0" indent="0">
              <a:buNone/>
              <a:defRPr sz="2200">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GB" dirty="0"/>
              <a:t>Body copy</a:t>
            </a:r>
          </a:p>
        </p:txBody>
      </p:sp>
    </p:spTree>
    <p:extLst>
      <p:ext uri="{BB962C8B-B14F-4D97-AF65-F5344CB8AC3E}">
        <p14:creationId xmlns:p14="http://schemas.microsoft.com/office/powerpoint/2010/main" val="83440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subtitle 2">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2806AE15-21A5-4A35-9FA0-E3F21C2475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85915" y="3038347"/>
            <a:ext cx="1414479" cy="1453131"/>
          </a:xfrm>
          <a:prstGeom prst="rect">
            <a:avLst/>
          </a:prstGeom>
          <a:ln w="12700">
            <a:miter lim="400000"/>
          </a:ln>
        </p:spPr>
      </p:pic>
      <p:pic>
        <p:nvPicPr>
          <p:cNvPr id="8" name="Image" descr="Image">
            <a:extLst>
              <a:ext uri="{FF2B5EF4-FFF2-40B4-BE49-F238E27FC236}">
                <a16:creationId xmlns:a16="http://schemas.microsoft.com/office/drawing/2014/main" id="{82A5FE9A-66CE-4587-8F34-15E12EA2A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8113" y="4096744"/>
            <a:ext cx="1325645" cy="1453130"/>
          </a:xfrm>
          <a:prstGeom prst="rect">
            <a:avLst/>
          </a:prstGeom>
          <a:ln w="12700">
            <a:miter lim="400000"/>
          </a:ln>
        </p:spPr>
      </p:pic>
      <p:pic>
        <p:nvPicPr>
          <p:cNvPr id="9" name="Image" descr="Image">
            <a:extLst>
              <a:ext uri="{FF2B5EF4-FFF2-40B4-BE49-F238E27FC236}">
                <a16:creationId xmlns:a16="http://schemas.microsoft.com/office/drawing/2014/main" id="{3907A935-278A-4D99-8AB5-EA309A2C8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28026" y="4601257"/>
            <a:ext cx="1156073" cy="1105710"/>
          </a:xfrm>
          <a:prstGeom prst="rect">
            <a:avLst/>
          </a:prstGeom>
          <a:ln w="12700">
            <a:miter lim="400000"/>
          </a:ln>
        </p:spPr>
      </p:pic>
      <p:sp>
        <p:nvSpPr>
          <p:cNvPr id="10" name="Line">
            <a:extLst>
              <a:ext uri="{FF2B5EF4-FFF2-40B4-BE49-F238E27FC236}">
                <a16:creationId xmlns:a16="http://schemas.microsoft.com/office/drawing/2014/main" id="{A0709A2B-DCAF-48EB-96B8-6C98FE0CE822}"/>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15" name="Line">
            <a:extLst>
              <a:ext uri="{FF2B5EF4-FFF2-40B4-BE49-F238E27FC236}">
                <a16:creationId xmlns:a16="http://schemas.microsoft.com/office/drawing/2014/main" id="{476012AA-8111-4987-B6FA-41433CDDCC02}"/>
              </a:ext>
            </a:extLst>
          </p:cNvPr>
          <p:cNvSpPr/>
          <p:nvPr userDrawn="1"/>
        </p:nvSpPr>
        <p:spPr>
          <a:xfrm>
            <a:off x="501450" y="2075259"/>
            <a:ext cx="11189100" cy="1"/>
          </a:xfrm>
          <a:prstGeom prst="line">
            <a:avLst/>
          </a:prstGeom>
          <a:ln w="25400">
            <a:solidFill>
              <a:srgbClr val="1B365D"/>
            </a:solidFill>
            <a:miter lim="400000"/>
          </a:ln>
        </p:spPr>
        <p:txBody>
          <a:bodyPr lIns="22859" tIns="22859" rIns="22859" bIns="22859"/>
          <a:lstStyle/>
          <a:p>
            <a:endParaRPr sz="900"/>
          </a:p>
        </p:txBody>
      </p:sp>
      <p:sp>
        <p:nvSpPr>
          <p:cNvPr id="11" name="Text Placeholder 2">
            <a:extLst>
              <a:ext uri="{FF2B5EF4-FFF2-40B4-BE49-F238E27FC236}">
                <a16:creationId xmlns:a16="http://schemas.microsoft.com/office/drawing/2014/main" id="{7E69F752-65E7-4137-8B73-E01ED4057031}"/>
              </a:ext>
            </a:extLst>
          </p:cNvPr>
          <p:cNvSpPr>
            <a:spLocks noGrp="1"/>
          </p:cNvSpPr>
          <p:nvPr>
            <p:ph type="body" sz="quarter" idx="10" hasCustomPrompt="1"/>
          </p:nvPr>
        </p:nvSpPr>
        <p:spPr>
          <a:xfrm>
            <a:off x="527050" y="397934"/>
            <a:ext cx="9395619" cy="677598"/>
          </a:xfrm>
          <a:prstGeom prst="rect">
            <a:avLst/>
          </a:prstGeom>
        </p:spPr>
        <p:txBody>
          <a:bodyPr anchor="b"/>
          <a:lstStyle>
            <a:lvl1pPr marL="0" indent="0">
              <a:buNone/>
              <a:defRPr sz="4000">
                <a:solidFill>
                  <a:srgbClr val="1B365D"/>
                </a:solidFill>
                <a:latin typeface="+mj-lt"/>
              </a:defRPr>
            </a:lvl1pPr>
          </a:lstStyle>
          <a:p>
            <a:pPr lvl="0"/>
            <a:r>
              <a:rPr lang="en-GB" dirty="0">
                <a:latin typeface="+mj-lt"/>
              </a:rPr>
              <a:t>Slide Title</a:t>
            </a:r>
            <a:endParaRPr lang="en-GB" dirty="0"/>
          </a:p>
        </p:txBody>
      </p:sp>
      <p:sp>
        <p:nvSpPr>
          <p:cNvPr id="12" name="Text Placeholder 4">
            <a:extLst>
              <a:ext uri="{FF2B5EF4-FFF2-40B4-BE49-F238E27FC236}">
                <a16:creationId xmlns:a16="http://schemas.microsoft.com/office/drawing/2014/main" id="{0DF7ABDD-4CDA-4023-80D6-D28C6DF128C0}"/>
              </a:ext>
            </a:extLst>
          </p:cNvPr>
          <p:cNvSpPr>
            <a:spLocks noGrp="1"/>
          </p:cNvSpPr>
          <p:nvPr>
            <p:ph type="body" sz="quarter" idx="11" hasCustomPrompt="1"/>
          </p:nvPr>
        </p:nvSpPr>
        <p:spPr>
          <a:xfrm>
            <a:off x="527050" y="1227932"/>
            <a:ext cx="9471819" cy="787400"/>
          </a:xfrm>
          <a:prstGeom prst="rect">
            <a:avLst/>
          </a:prstGeom>
        </p:spPr>
        <p:txBody>
          <a:bodyPr anchor="ctr"/>
          <a:lstStyle>
            <a:lvl1pPr marL="0" indent="0">
              <a:buNone/>
              <a:defRPr sz="3000">
                <a:solidFill>
                  <a:srgbClr val="007A78"/>
                </a:solidFill>
                <a:latin typeface="+mj-lt"/>
              </a:defRPr>
            </a:lvl1pPr>
          </a:lstStyle>
          <a:p>
            <a:pPr lvl="0"/>
            <a:r>
              <a:rPr lang="en-GB" dirty="0"/>
              <a:t>Sub-title</a:t>
            </a:r>
          </a:p>
        </p:txBody>
      </p:sp>
      <p:sp>
        <p:nvSpPr>
          <p:cNvPr id="17" name="Text Placeholder 12">
            <a:extLst>
              <a:ext uri="{FF2B5EF4-FFF2-40B4-BE49-F238E27FC236}">
                <a16:creationId xmlns:a16="http://schemas.microsoft.com/office/drawing/2014/main" id="{8F4ACCBD-7590-4B8B-BD32-018D591B893A}"/>
              </a:ext>
            </a:extLst>
          </p:cNvPr>
          <p:cNvSpPr>
            <a:spLocks noGrp="1"/>
          </p:cNvSpPr>
          <p:nvPr>
            <p:ph type="body" sz="quarter" idx="12" hasCustomPrompt="1"/>
          </p:nvPr>
        </p:nvSpPr>
        <p:spPr>
          <a:xfrm>
            <a:off x="527050" y="2150269"/>
            <a:ext cx="8492259" cy="4165600"/>
          </a:xfrm>
          <a:prstGeom prst="rect">
            <a:avLst/>
          </a:prstGeom>
        </p:spPr>
        <p:txBody>
          <a:bodyPr/>
          <a:lstStyle>
            <a:lvl1pPr marL="0" indent="0">
              <a:buNone/>
              <a:defRPr sz="2200">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GB" dirty="0"/>
              <a:t>Body copy</a:t>
            </a:r>
          </a:p>
        </p:txBody>
      </p:sp>
    </p:spTree>
    <p:extLst>
      <p:ext uri="{BB962C8B-B14F-4D97-AF65-F5344CB8AC3E}">
        <p14:creationId xmlns:p14="http://schemas.microsoft.com/office/powerpoint/2010/main" val="309990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sub title 3">
    <p:spTree>
      <p:nvGrpSpPr>
        <p:cNvPr id="1" name=""/>
        <p:cNvGrpSpPr/>
        <p:nvPr/>
      </p:nvGrpSpPr>
      <p:grpSpPr>
        <a:xfrm>
          <a:off x="0" y="0"/>
          <a:ext cx="0" cy="0"/>
          <a:chOff x="0" y="0"/>
          <a:chExt cx="0" cy="0"/>
        </a:xfrm>
      </p:grpSpPr>
      <p:sp>
        <p:nvSpPr>
          <p:cNvPr id="10" name="Line">
            <a:extLst>
              <a:ext uri="{FF2B5EF4-FFF2-40B4-BE49-F238E27FC236}">
                <a16:creationId xmlns:a16="http://schemas.microsoft.com/office/drawing/2014/main" id="{72B38954-C543-41BA-8648-7F4D44E6F3BA}"/>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7" name="Line">
            <a:extLst>
              <a:ext uri="{FF2B5EF4-FFF2-40B4-BE49-F238E27FC236}">
                <a16:creationId xmlns:a16="http://schemas.microsoft.com/office/drawing/2014/main" id="{90806455-FBE5-4850-A872-647074A55908}"/>
              </a:ext>
            </a:extLst>
          </p:cNvPr>
          <p:cNvSpPr/>
          <p:nvPr userDrawn="1"/>
        </p:nvSpPr>
        <p:spPr>
          <a:xfrm>
            <a:off x="501450" y="2075259"/>
            <a:ext cx="11189100" cy="1"/>
          </a:xfrm>
          <a:prstGeom prst="line">
            <a:avLst/>
          </a:prstGeom>
          <a:ln w="25400">
            <a:solidFill>
              <a:srgbClr val="1B365D"/>
            </a:solidFill>
            <a:miter lim="400000"/>
          </a:ln>
        </p:spPr>
        <p:txBody>
          <a:bodyPr lIns="22859" tIns="22859" rIns="22859" bIns="22859"/>
          <a:lstStyle/>
          <a:p>
            <a:endParaRPr sz="900"/>
          </a:p>
        </p:txBody>
      </p:sp>
      <p:sp>
        <p:nvSpPr>
          <p:cNvPr id="9" name="Text Placeholder 2">
            <a:extLst>
              <a:ext uri="{FF2B5EF4-FFF2-40B4-BE49-F238E27FC236}">
                <a16:creationId xmlns:a16="http://schemas.microsoft.com/office/drawing/2014/main" id="{DB5A50DE-A8D5-4AF3-9DF9-6C3FD58C4EE9}"/>
              </a:ext>
            </a:extLst>
          </p:cNvPr>
          <p:cNvSpPr>
            <a:spLocks noGrp="1"/>
          </p:cNvSpPr>
          <p:nvPr>
            <p:ph type="body" sz="quarter" idx="10" hasCustomPrompt="1"/>
          </p:nvPr>
        </p:nvSpPr>
        <p:spPr>
          <a:xfrm>
            <a:off x="527050" y="397934"/>
            <a:ext cx="9395619" cy="677598"/>
          </a:xfrm>
          <a:prstGeom prst="rect">
            <a:avLst/>
          </a:prstGeom>
        </p:spPr>
        <p:txBody>
          <a:bodyPr anchor="b"/>
          <a:lstStyle>
            <a:lvl1pPr marL="0" indent="0">
              <a:buNone/>
              <a:defRPr sz="4000">
                <a:solidFill>
                  <a:srgbClr val="1B365D"/>
                </a:solidFill>
                <a:latin typeface="+mj-lt"/>
              </a:defRPr>
            </a:lvl1pPr>
          </a:lstStyle>
          <a:p>
            <a:pPr lvl="0"/>
            <a:r>
              <a:rPr lang="en-GB" dirty="0">
                <a:latin typeface="+mj-lt"/>
              </a:rPr>
              <a:t>Slide Title</a:t>
            </a:r>
            <a:endParaRPr lang="en-GB" dirty="0"/>
          </a:p>
        </p:txBody>
      </p:sp>
      <p:sp>
        <p:nvSpPr>
          <p:cNvPr id="11" name="Text Placeholder 4">
            <a:extLst>
              <a:ext uri="{FF2B5EF4-FFF2-40B4-BE49-F238E27FC236}">
                <a16:creationId xmlns:a16="http://schemas.microsoft.com/office/drawing/2014/main" id="{B8AA8842-605A-4087-8744-9E86950AEB52}"/>
              </a:ext>
            </a:extLst>
          </p:cNvPr>
          <p:cNvSpPr>
            <a:spLocks noGrp="1"/>
          </p:cNvSpPr>
          <p:nvPr>
            <p:ph type="body" sz="quarter" idx="11" hasCustomPrompt="1"/>
          </p:nvPr>
        </p:nvSpPr>
        <p:spPr>
          <a:xfrm>
            <a:off x="527050" y="1227932"/>
            <a:ext cx="9471819" cy="787400"/>
          </a:xfrm>
          <a:prstGeom prst="rect">
            <a:avLst/>
          </a:prstGeom>
        </p:spPr>
        <p:txBody>
          <a:bodyPr anchor="ctr"/>
          <a:lstStyle>
            <a:lvl1pPr marL="0" indent="0">
              <a:buNone/>
              <a:defRPr sz="3000">
                <a:solidFill>
                  <a:srgbClr val="007A78"/>
                </a:solidFill>
                <a:latin typeface="+mj-lt"/>
              </a:defRPr>
            </a:lvl1pPr>
          </a:lstStyle>
          <a:p>
            <a:pPr lvl="0"/>
            <a:r>
              <a:rPr lang="en-GB" dirty="0"/>
              <a:t>Sub-title</a:t>
            </a:r>
          </a:p>
        </p:txBody>
      </p:sp>
      <p:sp>
        <p:nvSpPr>
          <p:cNvPr id="12" name="Text Placeholder 12">
            <a:extLst>
              <a:ext uri="{FF2B5EF4-FFF2-40B4-BE49-F238E27FC236}">
                <a16:creationId xmlns:a16="http://schemas.microsoft.com/office/drawing/2014/main" id="{5A16AC8D-6668-4916-B8F7-0F3402FE9DCC}"/>
              </a:ext>
            </a:extLst>
          </p:cNvPr>
          <p:cNvSpPr>
            <a:spLocks noGrp="1"/>
          </p:cNvSpPr>
          <p:nvPr>
            <p:ph type="body" sz="quarter" idx="12" hasCustomPrompt="1"/>
          </p:nvPr>
        </p:nvSpPr>
        <p:spPr>
          <a:xfrm>
            <a:off x="527050" y="2150269"/>
            <a:ext cx="11163300" cy="4165600"/>
          </a:xfrm>
          <a:prstGeom prst="rect">
            <a:avLst/>
          </a:prstGeom>
        </p:spPr>
        <p:txBody>
          <a:bodyPr/>
          <a:lstStyle>
            <a:lvl1pPr marL="0" indent="0">
              <a:buNone/>
              <a:defRPr sz="2200">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GB" dirty="0"/>
              <a:t>Body copy</a:t>
            </a:r>
          </a:p>
        </p:txBody>
      </p:sp>
    </p:spTree>
    <p:extLst>
      <p:ext uri="{BB962C8B-B14F-4D97-AF65-F5344CB8AC3E}">
        <p14:creationId xmlns:p14="http://schemas.microsoft.com/office/powerpoint/2010/main" val="2571710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media - video, pictures, chartse 3">
    <p:spTree>
      <p:nvGrpSpPr>
        <p:cNvPr id="1" name=""/>
        <p:cNvGrpSpPr/>
        <p:nvPr/>
      </p:nvGrpSpPr>
      <p:grpSpPr>
        <a:xfrm>
          <a:off x="0" y="0"/>
          <a:ext cx="0" cy="0"/>
          <a:chOff x="0" y="0"/>
          <a:chExt cx="0" cy="0"/>
        </a:xfrm>
      </p:grpSpPr>
      <p:sp>
        <p:nvSpPr>
          <p:cNvPr id="10" name="Line">
            <a:extLst>
              <a:ext uri="{FF2B5EF4-FFF2-40B4-BE49-F238E27FC236}">
                <a16:creationId xmlns:a16="http://schemas.microsoft.com/office/drawing/2014/main" id="{72B38954-C543-41BA-8648-7F4D44E6F3BA}"/>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9" name="Text Placeholder 2">
            <a:extLst>
              <a:ext uri="{FF2B5EF4-FFF2-40B4-BE49-F238E27FC236}">
                <a16:creationId xmlns:a16="http://schemas.microsoft.com/office/drawing/2014/main" id="{DB5A50DE-A8D5-4AF3-9DF9-6C3FD58C4EE9}"/>
              </a:ext>
            </a:extLst>
          </p:cNvPr>
          <p:cNvSpPr>
            <a:spLocks noGrp="1"/>
          </p:cNvSpPr>
          <p:nvPr>
            <p:ph type="body" sz="quarter" idx="10" hasCustomPrompt="1"/>
          </p:nvPr>
        </p:nvSpPr>
        <p:spPr>
          <a:xfrm>
            <a:off x="527050" y="397934"/>
            <a:ext cx="9395619" cy="677598"/>
          </a:xfrm>
          <a:prstGeom prst="rect">
            <a:avLst/>
          </a:prstGeom>
        </p:spPr>
        <p:txBody>
          <a:bodyPr anchor="b"/>
          <a:lstStyle>
            <a:lvl1pPr marL="0" indent="0">
              <a:buNone/>
              <a:defRPr sz="4000">
                <a:solidFill>
                  <a:srgbClr val="1B365D"/>
                </a:solidFill>
                <a:latin typeface="+mj-lt"/>
              </a:defRPr>
            </a:lvl1pPr>
          </a:lstStyle>
          <a:p>
            <a:pPr lvl="0"/>
            <a:r>
              <a:rPr lang="en-GB" dirty="0">
                <a:latin typeface="+mj-lt"/>
              </a:rPr>
              <a:t>Slide Title</a:t>
            </a:r>
            <a:endParaRPr lang="en-GB" dirty="0"/>
          </a:p>
        </p:txBody>
      </p:sp>
      <p:sp>
        <p:nvSpPr>
          <p:cNvPr id="12" name="Text Placeholder 12">
            <a:extLst>
              <a:ext uri="{FF2B5EF4-FFF2-40B4-BE49-F238E27FC236}">
                <a16:creationId xmlns:a16="http://schemas.microsoft.com/office/drawing/2014/main" id="{5A16AC8D-6668-4916-B8F7-0F3402FE9DCC}"/>
              </a:ext>
            </a:extLst>
          </p:cNvPr>
          <p:cNvSpPr>
            <a:spLocks noGrp="1"/>
          </p:cNvSpPr>
          <p:nvPr>
            <p:ph type="body" sz="quarter" idx="12" hasCustomPrompt="1"/>
          </p:nvPr>
        </p:nvSpPr>
        <p:spPr>
          <a:xfrm>
            <a:off x="527250" y="1238777"/>
            <a:ext cx="11163300" cy="4933423"/>
          </a:xfrm>
          <a:prstGeom prst="rect">
            <a:avLst/>
          </a:prstGeom>
        </p:spPr>
        <p:txBody>
          <a:bodyPr/>
          <a:lstStyle>
            <a:lvl1pPr marL="0" indent="0">
              <a:buNone/>
              <a:defRPr sz="2200">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GB" dirty="0"/>
              <a:t>Body copy</a:t>
            </a:r>
          </a:p>
        </p:txBody>
      </p:sp>
    </p:spTree>
    <p:extLst>
      <p:ext uri="{BB962C8B-B14F-4D97-AF65-F5344CB8AC3E}">
        <p14:creationId xmlns:p14="http://schemas.microsoft.com/office/powerpoint/2010/main" val="2901975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no subtitle 4">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9C372487-EE94-41E9-AD33-107B1767E6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9765" y="1526671"/>
            <a:ext cx="2173497" cy="2232890"/>
          </a:xfrm>
          <a:prstGeom prst="rect">
            <a:avLst/>
          </a:prstGeom>
          <a:ln w="12700">
            <a:miter lim="400000"/>
          </a:ln>
        </p:spPr>
      </p:pic>
      <p:pic>
        <p:nvPicPr>
          <p:cNvPr id="8" name="Image" descr="Image">
            <a:extLst>
              <a:ext uri="{FF2B5EF4-FFF2-40B4-BE49-F238E27FC236}">
                <a16:creationId xmlns:a16="http://schemas.microsoft.com/office/drawing/2014/main" id="{F5065AFB-B10A-48E5-A6F0-A0989B88C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15579" y="2638741"/>
            <a:ext cx="2036997" cy="2232890"/>
          </a:xfrm>
          <a:prstGeom prst="rect">
            <a:avLst/>
          </a:prstGeom>
          <a:ln w="12700">
            <a:miter lim="400000"/>
          </a:ln>
        </p:spPr>
      </p:pic>
      <p:pic>
        <p:nvPicPr>
          <p:cNvPr id="9" name="Image" descr="Image">
            <a:extLst>
              <a:ext uri="{FF2B5EF4-FFF2-40B4-BE49-F238E27FC236}">
                <a16:creationId xmlns:a16="http://schemas.microsoft.com/office/drawing/2014/main" id="{ADE4A3A3-C5CC-4B5A-81D5-72BAA204D7A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9365" y="4007926"/>
            <a:ext cx="1776429" cy="1699041"/>
          </a:xfrm>
          <a:prstGeom prst="rect">
            <a:avLst/>
          </a:prstGeom>
          <a:ln w="12700">
            <a:miter lim="400000"/>
          </a:ln>
        </p:spPr>
      </p:pic>
      <p:sp>
        <p:nvSpPr>
          <p:cNvPr id="16" name="Line">
            <a:extLst>
              <a:ext uri="{FF2B5EF4-FFF2-40B4-BE49-F238E27FC236}">
                <a16:creationId xmlns:a16="http://schemas.microsoft.com/office/drawing/2014/main" id="{47056493-59F5-461F-AD92-7932B0BD0B8B}"/>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3" name="Text Placeholder 2">
            <a:extLst>
              <a:ext uri="{FF2B5EF4-FFF2-40B4-BE49-F238E27FC236}">
                <a16:creationId xmlns:a16="http://schemas.microsoft.com/office/drawing/2014/main" id="{87164DEA-3735-48C1-B2C1-6B0E7D3F8979}"/>
              </a:ext>
            </a:extLst>
          </p:cNvPr>
          <p:cNvSpPr>
            <a:spLocks noGrp="1"/>
          </p:cNvSpPr>
          <p:nvPr>
            <p:ph type="body" sz="quarter" idx="10" hasCustomPrompt="1"/>
          </p:nvPr>
        </p:nvSpPr>
        <p:spPr>
          <a:xfrm>
            <a:off x="501650" y="473636"/>
            <a:ext cx="9013825" cy="636588"/>
          </a:xfrm>
          <a:prstGeom prst="rect">
            <a:avLst/>
          </a:prstGeom>
        </p:spPr>
        <p:txBody>
          <a:bodyPr anchor="b"/>
          <a:lstStyle>
            <a:lvl1pPr marL="0" indent="0">
              <a:buNone/>
              <a:defRPr sz="4000">
                <a:solidFill>
                  <a:srgbClr val="1B365D"/>
                </a:solidFill>
                <a:latin typeface="+mj-lt"/>
              </a:defRPr>
            </a:lvl1pPr>
          </a:lstStyle>
          <a:p>
            <a:pPr lvl="0"/>
            <a:r>
              <a:rPr lang="en-GB" dirty="0"/>
              <a:t>Slide title</a:t>
            </a:r>
          </a:p>
        </p:txBody>
      </p:sp>
      <p:sp>
        <p:nvSpPr>
          <p:cNvPr id="5" name="Text Placeholder 4">
            <a:extLst>
              <a:ext uri="{FF2B5EF4-FFF2-40B4-BE49-F238E27FC236}">
                <a16:creationId xmlns:a16="http://schemas.microsoft.com/office/drawing/2014/main" id="{C195FF84-5919-4974-AB1A-34B6BCCC4758}"/>
              </a:ext>
            </a:extLst>
          </p:cNvPr>
          <p:cNvSpPr>
            <a:spLocks noGrp="1"/>
          </p:cNvSpPr>
          <p:nvPr>
            <p:ph type="body" sz="quarter" idx="11" hasCustomPrompt="1"/>
          </p:nvPr>
        </p:nvSpPr>
        <p:spPr>
          <a:xfrm>
            <a:off x="501650" y="1263535"/>
            <a:ext cx="6638925" cy="4971372"/>
          </a:xfrm>
          <a:prstGeom prst="rect">
            <a:avLst/>
          </a:prstGeom>
        </p:spPr>
        <p:txBody>
          <a:bodyPr/>
          <a:lstStyle>
            <a:lvl1pPr marL="0" indent="0">
              <a:buNone/>
              <a:defRPr sz="2200">
                <a:solidFill>
                  <a:srgbClr val="1B365D"/>
                </a:solidFill>
                <a:latin typeface="+mn-lt"/>
              </a:defRPr>
            </a:lvl1pPr>
          </a:lstStyle>
          <a:p>
            <a:pPr lvl="0"/>
            <a:r>
              <a:rPr lang="en-GB" dirty="0">
                <a:latin typeface="+mn-lt"/>
              </a:rPr>
              <a:t>Body copy</a:t>
            </a:r>
            <a:endParaRPr lang="en-GB" dirty="0"/>
          </a:p>
        </p:txBody>
      </p:sp>
    </p:spTree>
    <p:extLst>
      <p:ext uri="{BB962C8B-B14F-4D97-AF65-F5344CB8AC3E}">
        <p14:creationId xmlns:p14="http://schemas.microsoft.com/office/powerpoint/2010/main" val="314079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D2D9-DDF7-42C2-8DBE-454F8C0491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D3D0FC-E07D-5BBB-61A8-93A1FFFD9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A4036-4037-BBBC-59C6-D5F4AB22FAC6}"/>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5" name="Footer Placeholder 4">
            <a:extLst>
              <a:ext uri="{FF2B5EF4-FFF2-40B4-BE49-F238E27FC236}">
                <a16:creationId xmlns:a16="http://schemas.microsoft.com/office/drawing/2014/main" id="{4A7E055E-7408-0AA9-3D92-3FAD5336F5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28E78-D030-5020-98E0-90590015FDC7}"/>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3927029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no subtitle 2">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7A27DCDA-5E7D-41C2-9B7D-9EDE5858D280}"/>
              </a:ext>
            </a:extLst>
          </p:cNvPr>
          <p:cNvSpPr/>
          <p:nvPr userDrawn="1"/>
        </p:nvSpPr>
        <p:spPr>
          <a:xfrm>
            <a:off x="-1" y="5702969"/>
            <a:ext cx="12192002" cy="1166374"/>
          </a:xfrm>
          <a:prstGeom prst="rect">
            <a:avLst/>
          </a:prstGeom>
          <a:solidFill>
            <a:srgbClr val="007A78"/>
          </a:solidFill>
          <a:ln w="12700">
            <a:miter lim="400000"/>
          </a:ln>
        </p:spPr>
        <p:txBody>
          <a:bodyPr lIns="25400" tIns="25400" rIns="25400" bIns="25400" anchor="ctr"/>
          <a:lstStyle/>
          <a:p>
            <a:pPr defTabSz="412750">
              <a:defRPr sz="3200">
                <a:solidFill>
                  <a:srgbClr val="FFFFFF"/>
                </a:solidFill>
              </a:defRPr>
            </a:pPr>
            <a:endParaRPr sz="1600"/>
          </a:p>
        </p:txBody>
      </p:sp>
      <p:sp>
        <p:nvSpPr>
          <p:cNvPr id="16" name="Rectangle 15">
            <a:extLst>
              <a:ext uri="{FF2B5EF4-FFF2-40B4-BE49-F238E27FC236}">
                <a16:creationId xmlns:a16="http://schemas.microsoft.com/office/drawing/2014/main" id="{2B1D8718-F10C-48FF-8472-8AC31BAD8D42}"/>
              </a:ext>
            </a:extLst>
          </p:cNvPr>
          <p:cNvSpPr/>
          <p:nvPr userDrawn="1"/>
        </p:nvSpPr>
        <p:spPr>
          <a:xfrm>
            <a:off x="0" y="5691330"/>
            <a:ext cx="12208334" cy="1166374"/>
          </a:xfrm>
          <a:prstGeom prst="rect">
            <a:avLst/>
          </a:prstGeom>
          <a:solidFill>
            <a:srgbClr val="8C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4" name="Line">
            <a:extLst>
              <a:ext uri="{FF2B5EF4-FFF2-40B4-BE49-F238E27FC236}">
                <a16:creationId xmlns:a16="http://schemas.microsoft.com/office/drawing/2014/main" id="{BFDD55B3-CC95-4D6C-B9FC-22BD901BB1C4}"/>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11" name="Text Placeholder 2">
            <a:extLst>
              <a:ext uri="{FF2B5EF4-FFF2-40B4-BE49-F238E27FC236}">
                <a16:creationId xmlns:a16="http://schemas.microsoft.com/office/drawing/2014/main" id="{A865B6A4-07ED-43A8-82C7-70DA02C0A7E8}"/>
              </a:ext>
            </a:extLst>
          </p:cNvPr>
          <p:cNvSpPr>
            <a:spLocks noGrp="1"/>
          </p:cNvSpPr>
          <p:nvPr>
            <p:ph type="body" sz="quarter" idx="10" hasCustomPrompt="1"/>
          </p:nvPr>
        </p:nvSpPr>
        <p:spPr>
          <a:xfrm>
            <a:off x="501650" y="473636"/>
            <a:ext cx="9013825" cy="636588"/>
          </a:xfrm>
          <a:prstGeom prst="rect">
            <a:avLst/>
          </a:prstGeom>
        </p:spPr>
        <p:txBody>
          <a:bodyPr anchor="b"/>
          <a:lstStyle>
            <a:lvl1pPr marL="0" indent="0">
              <a:buNone/>
              <a:defRPr sz="4000">
                <a:solidFill>
                  <a:srgbClr val="1B365D"/>
                </a:solidFill>
                <a:latin typeface="+mj-lt"/>
              </a:defRPr>
            </a:lvl1pPr>
          </a:lstStyle>
          <a:p>
            <a:pPr lvl="0"/>
            <a:r>
              <a:rPr lang="en-GB" dirty="0"/>
              <a:t>Slide title</a:t>
            </a:r>
          </a:p>
        </p:txBody>
      </p:sp>
      <p:sp>
        <p:nvSpPr>
          <p:cNvPr id="15" name="Text Placeholder 4">
            <a:extLst>
              <a:ext uri="{FF2B5EF4-FFF2-40B4-BE49-F238E27FC236}">
                <a16:creationId xmlns:a16="http://schemas.microsoft.com/office/drawing/2014/main" id="{CA1A7F79-2976-48D5-91F8-6104DA401B13}"/>
              </a:ext>
            </a:extLst>
          </p:cNvPr>
          <p:cNvSpPr>
            <a:spLocks noGrp="1"/>
          </p:cNvSpPr>
          <p:nvPr>
            <p:ph type="body" sz="quarter" idx="11" hasCustomPrompt="1"/>
          </p:nvPr>
        </p:nvSpPr>
        <p:spPr>
          <a:xfrm>
            <a:off x="501650" y="1263535"/>
            <a:ext cx="6638925" cy="4256116"/>
          </a:xfrm>
          <a:prstGeom prst="rect">
            <a:avLst/>
          </a:prstGeom>
        </p:spPr>
        <p:txBody>
          <a:bodyPr/>
          <a:lstStyle>
            <a:lvl1pPr marL="0" indent="0">
              <a:buNone/>
              <a:defRPr sz="2200">
                <a:solidFill>
                  <a:srgbClr val="1B365D"/>
                </a:solidFill>
                <a:latin typeface="+mn-lt"/>
              </a:defRPr>
            </a:lvl1pPr>
          </a:lstStyle>
          <a:p>
            <a:pPr lvl="0"/>
            <a:r>
              <a:rPr lang="en-GB" dirty="0">
                <a:latin typeface="+mn-lt"/>
              </a:rPr>
              <a:t>Body copy</a:t>
            </a:r>
            <a:endParaRPr lang="en-GB" dirty="0"/>
          </a:p>
        </p:txBody>
      </p:sp>
      <p:sp>
        <p:nvSpPr>
          <p:cNvPr id="12" name="TextBox 11">
            <a:extLst>
              <a:ext uri="{FF2B5EF4-FFF2-40B4-BE49-F238E27FC236}">
                <a16:creationId xmlns:a16="http://schemas.microsoft.com/office/drawing/2014/main" id="{65F7E31F-6783-47D2-B827-A60A40D55C6A}"/>
              </a:ext>
            </a:extLst>
          </p:cNvPr>
          <p:cNvSpPr txBox="1"/>
          <p:nvPr userDrawn="1"/>
        </p:nvSpPr>
        <p:spPr>
          <a:xfrm>
            <a:off x="10023086" y="6397293"/>
            <a:ext cx="1037063" cy="41350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rmAutofit lnSpcReduction="10000"/>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B365D"/>
                </a:solidFill>
                <a:effectLst/>
                <a:uLnTx/>
                <a:uFillTx/>
                <a:latin typeface="Helvetica Neue"/>
              </a:rPr>
              <a:t>#Team</a:t>
            </a:r>
          </a:p>
        </p:txBody>
      </p:sp>
      <p:sp>
        <p:nvSpPr>
          <p:cNvPr id="13" name="TextBox 12">
            <a:extLst>
              <a:ext uri="{FF2B5EF4-FFF2-40B4-BE49-F238E27FC236}">
                <a16:creationId xmlns:a16="http://schemas.microsoft.com/office/drawing/2014/main" id="{C74B7AD0-9D96-47F4-B003-0FCD0353B81F}"/>
              </a:ext>
            </a:extLst>
          </p:cNvPr>
          <p:cNvSpPr txBox="1"/>
          <p:nvPr userDrawn="1"/>
        </p:nvSpPr>
        <p:spPr>
          <a:xfrm>
            <a:off x="11013687" y="6395436"/>
            <a:ext cx="1037063" cy="41350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rmAutofit lnSpcReduction="10000"/>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1B365D"/>
                </a:solidFill>
                <a:effectLst/>
                <a:uLnTx/>
                <a:uFillTx/>
                <a:latin typeface="Helvetica Neue"/>
              </a:rPr>
              <a:t>Leeds</a:t>
            </a:r>
          </a:p>
        </p:txBody>
      </p:sp>
      <p:pic>
        <p:nvPicPr>
          <p:cNvPr id="9" name="Image" descr="Image">
            <a:extLst>
              <a:ext uri="{FF2B5EF4-FFF2-40B4-BE49-F238E27FC236}">
                <a16:creationId xmlns:a16="http://schemas.microsoft.com/office/drawing/2014/main" id="{DDE53B39-8AC3-4171-9F8E-B832A2CC3F3C}"/>
              </a:ext>
            </a:extLst>
          </p:cNvPr>
          <p:cNvPicPr>
            <a:picLocks noChangeAspect="1"/>
          </p:cNvPicPr>
          <p:nvPr userDrawn="1"/>
        </p:nvPicPr>
        <p:blipFill>
          <a:blip r:embed="rId2"/>
          <a:stretch>
            <a:fillRect/>
          </a:stretch>
        </p:blipFill>
        <p:spPr>
          <a:xfrm>
            <a:off x="9657831" y="3511583"/>
            <a:ext cx="2115566" cy="2418349"/>
          </a:xfrm>
          <a:prstGeom prst="rect">
            <a:avLst/>
          </a:prstGeom>
          <a:ln w="12700">
            <a:miter lim="400000"/>
          </a:ln>
        </p:spPr>
      </p:pic>
      <p:pic>
        <p:nvPicPr>
          <p:cNvPr id="10" name="Image" descr="Image">
            <a:extLst>
              <a:ext uri="{FF2B5EF4-FFF2-40B4-BE49-F238E27FC236}">
                <a16:creationId xmlns:a16="http://schemas.microsoft.com/office/drawing/2014/main" id="{4BCA643F-7E36-42C9-8851-542916BC19F7}"/>
              </a:ext>
            </a:extLst>
          </p:cNvPr>
          <p:cNvPicPr>
            <a:picLocks noChangeAspect="1"/>
          </p:cNvPicPr>
          <p:nvPr userDrawn="1"/>
        </p:nvPicPr>
        <p:blipFill>
          <a:blip r:embed="rId3"/>
          <a:stretch>
            <a:fillRect/>
          </a:stretch>
        </p:blipFill>
        <p:spPr>
          <a:xfrm>
            <a:off x="7647838" y="2751405"/>
            <a:ext cx="2489916" cy="3797042"/>
          </a:xfrm>
          <a:prstGeom prst="rect">
            <a:avLst/>
          </a:prstGeom>
          <a:ln w="12700">
            <a:miter lim="400000"/>
          </a:ln>
        </p:spPr>
      </p:pic>
    </p:spTree>
    <p:extLst>
      <p:ext uri="{BB962C8B-B14F-4D97-AF65-F5344CB8AC3E}">
        <p14:creationId xmlns:p14="http://schemas.microsoft.com/office/powerpoint/2010/main" val="183211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subtitle">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CF15BEC5-547D-4D6A-B3B9-06825F3A6265}"/>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pic>
        <p:nvPicPr>
          <p:cNvPr id="11" name="Image" descr="Image">
            <a:extLst>
              <a:ext uri="{FF2B5EF4-FFF2-40B4-BE49-F238E27FC236}">
                <a16:creationId xmlns:a16="http://schemas.microsoft.com/office/drawing/2014/main" id="{C532C892-E4EA-45BB-92F6-FFC39AF1E7B3}"/>
              </a:ext>
            </a:extLst>
          </p:cNvPr>
          <p:cNvPicPr>
            <a:picLocks noChangeAspect="1"/>
          </p:cNvPicPr>
          <p:nvPr userDrawn="1"/>
        </p:nvPicPr>
        <p:blipFill>
          <a:blip r:embed="rId2">
            <a:alphaModFix amt="28775"/>
          </a:blip>
          <a:stretch>
            <a:fillRect/>
          </a:stretch>
        </p:blipFill>
        <p:spPr>
          <a:xfrm rot="7895270">
            <a:off x="7055438" y="3501720"/>
            <a:ext cx="6339195" cy="3737750"/>
          </a:xfrm>
          <a:prstGeom prst="rect">
            <a:avLst/>
          </a:prstGeom>
          <a:ln w="12700">
            <a:miter lim="400000"/>
          </a:ln>
        </p:spPr>
      </p:pic>
      <p:sp>
        <p:nvSpPr>
          <p:cNvPr id="3" name="Text Placeholder 2">
            <a:extLst>
              <a:ext uri="{FF2B5EF4-FFF2-40B4-BE49-F238E27FC236}">
                <a16:creationId xmlns:a16="http://schemas.microsoft.com/office/drawing/2014/main" id="{9D3AECE2-5C08-4B46-B1F2-FBAF4E4AE419}"/>
              </a:ext>
            </a:extLst>
          </p:cNvPr>
          <p:cNvSpPr>
            <a:spLocks noGrp="1"/>
          </p:cNvSpPr>
          <p:nvPr>
            <p:ph type="body" sz="quarter" idx="10" hasCustomPrompt="1"/>
          </p:nvPr>
        </p:nvSpPr>
        <p:spPr>
          <a:xfrm>
            <a:off x="527050" y="397934"/>
            <a:ext cx="9395619" cy="677598"/>
          </a:xfrm>
          <a:prstGeom prst="rect">
            <a:avLst/>
          </a:prstGeom>
        </p:spPr>
        <p:txBody>
          <a:bodyPr anchor="b"/>
          <a:lstStyle>
            <a:lvl1pPr marL="0" indent="0">
              <a:buNone/>
              <a:defRPr sz="4000">
                <a:solidFill>
                  <a:srgbClr val="1B365D"/>
                </a:solidFill>
                <a:latin typeface="+mj-lt"/>
              </a:defRPr>
            </a:lvl1pPr>
          </a:lstStyle>
          <a:p>
            <a:pPr lvl="0"/>
            <a:r>
              <a:rPr lang="en-GB" dirty="0">
                <a:latin typeface="+mj-lt"/>
              </a:rPr>
              <a:t>Slide Title</a:t>
            </a:r>
            <a:endParaRPr lang="en-GB" dirty="0"/>
          </a:p>
        </p:txBody>
      </p:sp>
      <p:sp>
        <p:nvSpPr>
          <p:cNvPr id="13" name="Text Placeholder 12">
            <a:extLst>
              <a:ext uri="{FF2B5EF4-FFF2-40B4-BE49-F238E27FC236}">
                <a16:creationId xmlns:a16="http://schemas.microsoft.com/office/drawing/2014/main" id="{C35AC3E4-43F6-47C7-8B4B-9AB7084E1D0C}"/>
              </a:ext>
            </a:extLst>
          </p:cNvPr>
          <p:cNvSpPr>
            <a:spLocks noGrp="1"/>
          </p:cNvSpPr>
          <p:nvPr>
            <p:ph type="body" sz="quarter" idx="12" hasCustomPrompt="1"/>
          </p:nvPr>
        </p:nvSpPr>
        <p:spPr>
          <a:xfrm>
            <a:off x="527050" y="1195387"/>
            <a:ext cx="11163300" cy="5120483"/>
          </a:xfrm>
          <a:prstGeom prst="rect">
            <a:avLst/>
          </a:prstGeom>
        </p:spPr>
        <p:txBody>
          <a:bodyPr/>
          <a:lstStyle>
            <a:lvl1pPr marL="0" indent="0">
              <a:buNone/>
              <a:defRPr sz="2200">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GB" dirty="0"/>
              <a:t>Body copy</a:t>
            </a:r>
          </a:p>
        </p:txBody>
      </p:sp>
    </p:spTree>
    <p:extLst>
      <p:ext uri="{BB962C8B-B14F-4D97-AF65-F5344CB8AC3E}">
        <p14:creationId xmlns:p14="http://schemas.microsoft.com/office/powerpoint/2010/main" val="1581134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no subtitle 3">
    <p:spTree>
      <p:nvGrpSpPr>
        <p:cNvPr id="1" name=""/>
        <p:cNvGrpSpPr/>
        <p:nvPr/>
      </p:nvGrpSpPr>
      <p:grpSpPr>
        <a:xfrm>
          <a:off x="0" y="0"/>
          <a:ext cx="0" cy="0"/>
          <a:chOff x="0" y="0"/>
          <a:chExt cx="0" cy="0"/>
        </a:xfrm>
      </p:grpSpPr>
      <p:sp>
        <p:nvSpPr>
          <p:cNvPr id="3" name="Line">
            <a:extLst>
              <a:ext uri="{FF2B5EF4-FFF2-40B4-BE49-F238E27FC236}">
                <a16:creationId xmlns:a16="http://schemas.microsoft.com/office/drawing/2014/main" id="{2D301311-F262-476B-BC27-649F0478664D}"/>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23" name="Rounded Rectangle">
            <a:extLst>
              <a:ext uri="{FF2B5EF4-FFF2-40B4-BE49-F238E27FC236}">
                <a16:creationId xmlns:a16="http://schemas.microsoft.com/office/drawing/2014/main" id="{9021DABA-0D58-427E-AE04-E77E74FE55B4}"/>
              </a:ext>
            </a:extLst>
          </p:cNvPr>
          <p:cNvSpPr/>
          <p:nvPr/>
        </p:nvSpPr>
        <p:spPr>
          <a:xfrm>
            <a:off x="501450" y="1238695"/>
            <a:ext cx="11189100" cy="4837461"/>
          </a:xfrm>
          <a:prstGeom prst="roundRect">
            <a:avLst>
              <a:gd name="adj" fmla="val 10874"/>
            </a:avLst>
          </a:prstGeom>
          <a:solidFill>
            <a:srgbClr val="007A78"/>
          </a:solidFill>
          <a:ln w="12700" cap="flat">
            <a:noFill/>
            <a:miter lim="400000"/>
          </a:ln>
          <a:effectLst/>
        </p:spPr>
        <p:txBody>
          <a:bodyPr wrap="square" lIns="25400" tIns="25400" rIns="25400" bIns="25400" numCol="1" anchor="t">
            <a:noAutofit/>
          </a:bodyPr>
          <a:lstStyle/>
          <a:p>
            <a:pPr indent="228600" algn="l" defTabSz="412750">
              <a:spcBef>
                <a:spcPts val="100"/>
              </a:spcBef>
              <a:defRPr sz="2800">
                <a:solidFill>
                  <a:srgbClr val="FFFFFF"/>
                </a:solidFill>
              </a:defRPr>
            </a:pPr>
            <a:endParaRPr sz="1400"/>
          </a:p>
        </p:txBody>
      </p:sp>
      <p:pic>
        <p:nvPicPr>
          <p:cNvPr id="25" name="Image" descr="Image">
            <a:extLst>
              <a:ext uri="{FF2B5EF4-FFF2-40B4-BE49-F238E27FC236}">
                <a16:creationId xmlns:a16="http://schemas.microsoft.com/office/drawing/2014/main" id="{E1A403FD-EE38-4148-9586-501051887B60}"/>
              </a:ext>
            </a:extLst>
          </p:cNvPr>
          <p:cNvPicPr>
            <a:picLocks noChangeAspect="1"/>
          </p:cNvPicPr>
          <p:nvPr userDrawn="1"/>
        </p:nvPicPr>
        <p:blipFill>
          <a:blip r:embed="rId2"/>
          <a:stretch>
            <a:fillRect/>
          </a:stretch>
        </p:blipFill>
        <p:spPr>
          <a:xfrm>
            <a:off x="8286829" y="1986070"/>
            <a:ext cx="3225722" cy="3342710"/>
          </a:xfrm>
          <a:prstGeom prst="rect">
            <a:avLst/>
          </a:prstGeom>
          <a:ln w="12700">
            <a:miter lim="400000"/>
          </a:ln>
        </p:spPr>
      </p:pic>
      <p:sp>
        <p:nvSpPr>
          <p:cNvPr id="7" name="Text Placeholder 2">
            <a:extLst>
              <a:ext uri="{FF2B5EF4-FFF2-40B4-BE49-F238E27FC236}">
                <a16:creationId xmlns:a16="http://schemas.microsoft.com/office/drawing/2014/main" id="{884B4D84-D757-408D-B0A1-BD8D1C3038A2}"/>
              </a:ext>
            </a:extLst>
          </p:cNvPr>
          <p:cNvSpPr>
            <a:spLocks noGrp="1"/>
          </p:cNvSpPr>
          <p:nvPr>
            <p:ph type="body" sz="quarter" idx="10" hasCustomPrompt="1"/>
          </p:nvPr>
        </p:nvSpPr>
        <p:spPr>
          <a:xfrm>
            <a:off x="501650" y="473636"/>
            <a:ext cx="9013825" cy="636588"/>
          </a:xfrm>
          <a:prstGeom prst="rect">
            <a:avLst/>
          </a:prstGeom>
        </p:spPr>
        <p:txBody>
          <a:bodyPr anchor="b"/>
          <a:lstStyle>
            <a:lvl1pPr marL="0" indent="0">
              <a:buNone/>
              <a:defRPr sz="4000">
                <a:solidFill>
                  <a:srgbClr val="1B365D"/>
                </a:solidFill>
                <a:latin typeface="+mj-lt"/>
              </a:defRPr>
            </a:lvl1pPr>
          </a:lstStyle>
          <a:p>
            <a:pPr lvl="0"/>
            <a:r>
              <a:rPr lang="en-GB" dirty="0"/>
              <a:t>Slide title</a:t>
            </a:r>
          </a:p>
        </p:txBody>
      </p:sp>
      <p:sp>
        <p:nvSpPr>
          <p:cNvPr id="10" name="Text Placeholder 4">
            <a:extLst>
              <a:ext uri="{FF2B5EF4-FFF2-40B4-BE49-F238E27FC236}">
                <a16:creationId xmlns:a16="http://schemas.microsoft.com/office/drawing/2014/main" id="{6E7B873F-6669-4757-B671-F803A50DB181}"/>
              </a:ext>
            </a:extLst>
          </p:cNvPr>
          <p:cNvSpPr>
            <a:spLocks noGrp="1"/>
          </p:cNvSpPr>
          <p:nvPr>
            <p:ph type="body" sz="quarter" idx="11" hasCustomPrompt="1"/>
          </p:nvPr>
        </p:nvSpPr>
        <p:spPr>
          <a:xfrm>
            <a:off x="875723" y="1412993"/>
            <a:ext cx="6638925" cy="4414230"/>
          </a:xfrm>
          <a:prstGeom prst="rect">
            <a:avLst/>
          </a:prstGeom>
        </p:spPr>
        <p:txBody>
          <a:bodyPr/>
          <a:lstStyle>
            <a:lvl1pPr marL="0" indent="0">
              <a:buNone/>
              <a:defRPr sz="2200">
                <a:solidFill>
                  <a:schemeClr val="bg1"/>
                </a:solidFill>
                <a:latin typeface="+mn-lt"/>
              </a:defRPr>
            </a:lvl1pPr>
          </a:lstStyle>
          <a:p>
            <a:pPr lvl="0"/>
            <a:r>
              <a:rPr lang="en-GB" dirty="0">
                <a:latin typeface="+mn-lt"/>
              </a:rPr>
              <a:t>Body copy</a:t>
            </a:r>
            <a:endParaRPr lang="en-GB" dirty="0"/>
          </a:p>
        </p:txBody>
      </p:sp>
    </p:spTree>
    <p:extLst>
      <p:ext uri="{BB962C8B-B14F-4D97-AF65-F5344CB8AC3E}">
        <p14:creationId xmlns:p14="http://schemas.microsoft.com/office/powerpoint/2010/main" val="397946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no subtitle 3">
    <p:spTree>
      <p:nvGrpSpPr>
        <p:cNvPr id="1" name=""/>
        <p:cNvGrpSpPr/>
        <p:nvPr/>
      </p:nvGrpSpPr>
      <p:grpSpPr>
        <a:xfrm>
          <a:off x="0" y="0"/>
          <a:ext cx="0" cy="0"/>
          <a:chOff x="0" y="0"/>
          <a:chExt cx="0" cy="0"/>
        </a:xfrm>
      </p:grpSpPr>
      <p:sp>
        <p:nvSpPr>
          <p:cNvPr id="3" name="Line">
            <a:extLst>
              <a:ext uri="{FF2B5EF4-FFF2-40B4-BE49-F238E27FC236}">
                <a16:creationId xmlns:a16="http://schemas.microsoft.com/office/drawing/2014/main" id="{2D301311-F262-476B-BC27-649F0478664D}"/>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23" name="Rounded Rectangle">
            <a:extLst>
              <a:ext uri="{FF2B5EF4-FFF2-40B4-BE49-F238E27FC236}">
                <a16:creationId xmlns:a16="http://schemas.microsoft.com/office/drawing/2014/main" id="{9021DABA-0D58-427E-AE04-E77E74FE55B4}"/>
              </a:ext>
            </a:extLst>
          </p:cNvPr>
          <p:cNvSpPr/>
          <p:nvPr/>
        </p:nvSpPr>
        <p:spPr>
          <a:xfrm>
            <a:off x="501450" y="1238695"/>
            <a:ext cx="11189100" cy="4837461"/>
          </a:xfrm>
          <a:prstGeom prst="roundRect">
            <a:avLst>
              <a:gd name="adj" fmla="val 10874"/>
            </a:avLst>
          </a:prstGeom>
          <a:solidFill>
            <a:srgbClr val="1B365D"/>
          </a:solidFill>
          <a:ln w="12700" cap="flat">
            <a:noFill/>
            <a:miter lim="400000"/>
          </a:ln>
          <a:effectLst/>
        </p:spPr>
        <p:txBody>
          <a:bodyPr wrap="square" lIns="25400" tIns="25400" rIns="25400" bIns="25400" numCol="1" anchor="t">
            <a:noAutofit/>
          </a:bodyPr>
          <a:lstStyle/>
          <a:p>
            <a:pPr indent="228600" algn="l" defTabSz="412750">
              <a:spcBef>
                <a:spcPts val="100"/>
              </a:spcBef>
              <a:defRPr sz="2800">
                <a:solidFill>
                  <a:srgbClr val="FFFFFF"/>
                </a:solidFill>
              </a:defRPr>
            </a:pPr>
            <a:endParaRPr sz="1400"/>
          </a:p>
        </p:txBody>
      </p:sp>
      <p:pic>
        <p:nvPicPr>
          <p:cNvPr id="25" name="Image" descr="Image">
            <a:extLst>
              <a:ext uri="{FF2B5EF4-FFF2-40B4-BE49-F238E27FC236}">
                <a16:creationId xmlns:a16="http://schemas.microsoft.com/office/drawing/2014/main" id="{E1A403FD-EE38-4148-9586-501051887B60}"/>
              </a:ext>
            </a:extLst>
          </p:cNvPr>
          <p:cNvPicPr>
            <a:picLocks noChangeAspect="1"/>
          </p:cNvPicPr>
          <p:nvPr userDrawn="1"/>
        </p:nvPicPr>
        <p:blipFill>
          <a:blip r:embed="rId2"/>
          <a:stretch>
            <a:fillRect/>
          </a:stretch>
        </p:blipFill>
        <p:spPr>
          <a:xfrm>
            <a:off x="8286829" y="1986070"/>
            <a:ext cx="3225722" cy="3342710"/>
          </a:xfrm>
          <a:prstGeom prst="rect">
            <a:avLst/>
          </a:prstGeom>
          <a:ln w="12700">
            <a:miter lim="400000"/>
          </a:ln>
        </p:spPr>
      </p:pic>
      <p:sp>
        <p:nvSpPr>
          <p:cNvPr id="7" name="Text Placeholder 2">
            <a:extLst>
              <a:ext uri="{FF2B5EF4-FFF2-40B4-BE49-F238E27FC236}">
                <a16:creationId xmlns:a16="http://schemas.microsoft.com/office/drawing/2014/main" id="{884B4D84-D757-408D-B0A1-BD8D1C3038A2}"/>
              </a:ext>
            </a:extLst>
          </p:cNvPr>
          <p:cNvSpPr>
            <a:spLocks noGrp="1"/>
          </p:cNvSpPr>
          <p:nvPr>
            <p:ph type="body" sz="quarter" idx="10" hasCustomPrompt="1"/>
          </p:nvPr>
        </p:nvSpPr>
        <p:spPr>
          <a:xfrm>
            <a:off x="501650" y="473636"/>
            <a:ext cx="9013825" cy="636588"/>
          </a:xfrm>
          <a:prstGeom prst="rect">
            <a:avLst/>
          </a:prstGeom>
        </p:spPr>
        <p:txBody>
          <a:bodyPr anchor="b"/>
          <a:lstStyle>
            <a:lvl1pPr marL="0" indent="0">
              <a:buNone/>
              <a:defRPr sz="4000">
                <a:solidFill>
                  <a:srgbClr val="1B365D"/>
                </a:solidFill>
                <a:latin typeface="+mj-lt"/>
              </a:defRPr>
            </a:lvl1pPr>
          </a:lstStyle>
          <a:p>
            <a:pPr lvl="0"/>
            <a:r>
              <a:rPr lang="en-GB" dirty="0"/>
              <a:t>Slide title</a:t>
            </a:r>
          </a:p>
        </p:txBody>
      </p:sp>
      <p:sp>
        <p:nvSpPr>
          <p:cNvPr id="10" name="Text Placeholder 4">
            <a:extLst>
              <a:ext uri="{FF2B5EF4-FFF2-40B4-BE49-F238E27FC236}">
                <a16:creationId xmlns:a16="http://schemas.microsoft.com/office/drawing/2014/main" id="{6E7B873F-6669-4757-B671-F803A50DB181}"/>
              </a:ext>
            </a:extLst>
          </p:cNvPr>
          <p:cNvSpPr>
            <a:spLocks noGrp="1"/>
          </p:cNvSpPr>
          <p:nvPr>
            <p:ph type="body" sz="quarter" idx="11" hasCustomPrompt="1"/>
          </p:nvPr>
        </p:nvSpPr>
        <p:spPr>
          <a:xfrm>
            <a:off x="875723" y="1412993"/>
            <a:ext cx="6638925" cy="4414230"/>
          </a:xfrm>
          <a:prstGeom prst="rect">
            <a:avLst/>
          </a:prstGeom>
        </p:spPr>
        <p:txBody>
          <a:bodyPr/>
          <a:lstStyle>
            <a:lvl1pPr marL="0" indent="0">
              <a:buNone/>
              <a:defRPr sz="2200">
                <a:solidFill>
                  <a:schemeClr val="bg1"/>
                </a:solidFill>
                <a:latin typeface="+mn-lt"/>
              </a:defRPr>
            </a:lvl1pPr>
          </a:lstStyle>
          <a:p>
            <a:pPr lvl="0"/>
            <a:r>
              <a:rPr lang="en-GB" dirty="0">
                <a:latin typeface="+mn-lt"/>
              </a:rPr>
              <a:t>Body copy</a:t>
            </a:r>
            <a:endParaRPr lang="en-GB" dirty="0"/>
          </a:p>
        </p:txBody>
      </p:sp>
    </p:spTree>
    <p:extLst>
      <p:ext uri="{BB962C8B-B14F-4D97-AF65-F5344CB8AC3E}">
        <p14:creationId xmlns:p14="http://schemas.microsoft.com/office/powerpoint/2010/main" val="2457475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3" name="Line">
            <a:extLst>
              <a:ext uri="{FF2B5EF4-FFF2-40B4-BE49-F238E27FC236}">
                <a16:creationId xmlns:a16="http://schemas.microsoft.com/office/drawing/2014/main" id="{2D301311-F262-476B-BC27-649F0478664D}"/>
              </a:ext>
            </a:extLst>
          </p:cNvPr>
          <p:cNvSpPr/>
          <p:nvPr userDrawn="1"/>
        </p:nvSpPr>
        <p:spPr>
          <a:xfrm>
            <a:off x="501450" y="1135459"/>
            <a:ext cx="11189100" cy="1"/>
          </a:xfrm>
          <a:prstGeom prst="line">
            <a:avLst/>
          </a:prstGeom>
          <a:ln w="25400">
            <a:solidFill>
              <a:srgbClr val="1B365D"/>
            </a:solidFill>
            <a:miter lim="400000"/>
          </a:ln>
        </p:spPr>
        <p:txBody>
          <a:bodyPr lIns="22859" tIns="22859" rIns="22859" bIns="22859"/>
          <a:lstStyle/>
          <a:p>
            <a:endParaRPr sz="900"/>
          </a:p>
        </p:txBody>
      </p:sp>
      <p:sp>
        <p:nvSpPr>
          <p:cNvPr id="5" name="Rounded Rectangle">
            <a:extLst>
              <a:ext uri="{FF2B5EF4-FFF2-40B4-BE49-F238E27FC236}">
                <a16:creationId xmlns:a16="http://schemas.microsoft.com/office/drawing/2014/main" id="{90FDFE87-EED5-4808-B09F-1F3DCDB708E8}"/>
              </a:ext>
            </a:extLst>
          </p:cNvPr>
          <p:cNvSpPr/>
          <p:nvPr/>
        </p:nvSpPr>
        <p:spPr>
          <a:xfrm>
            <a:off x="779330" y="1480211"/>
            <a:ext cx="5138475" cy="1214307"/>
          </a:xfrm>
          <a:prstGeom prst="roundRect">
            <a:avLst>
              <a:gd name="adj" fmla="val 18059"/>
            </a:avLst>
          </a:prstGeom>
          <a:solidFill>
            <a:srgbClr val="007A78"/>
          </a:solidFill>
          <a:ln w="12700" cap="flat">
            <a:noFill/>
            <a:miter lim="400000"/>
          </a:ln>
          <a:effectLst/>
        </p:spPr>
        <p:txBody>
          <a:bodyPr wrap="square" lIns="25400" tIns="25400" rIns="25400" bIns="25400" numCol="1" anchor="ctr">
            <a:noAutofit/>
          </a:bodyPr>
          <a:lstStyle/>
          <a:p>
            <a:pPr indent="228600" algn="l" defTabSz="412750">
              <a:spcBef>
                <a:spcPts val="100"/>
              </a:spcBef>
              <a:defRPr sz="2800">
                <a:solidFill>
                  <a:srgbClr val="FFFFFF"/>
                </a:solidFill>
              </a:defRPr>
            </a:pPr>
            <a:endParaRPr sz="1400"/>
          </a:p>
        </p:txBody>
      </p:sp>
      <p:sp>
        <p:nvSpPr>
          <p:cNvPr id="8" name="Rounded Rectangle">
            <a:extLst>
              <a:ext uri="{FF2B5EF4-FFF2-40B4-BE49-F238E27FC236}">
                <a16:creationId xmlns:a16="http://schemas.microsoft.com/office/drawing/2014/main" id="{33FE9027-72DF-4633-A96E-ABCCFDA9DB33}"/>
              </a:ext>
            </a:extLst>
          </p:cNvPr>
          <p:cNvSpPr/>
          <p:nvPr/>
        </p:nvSpPr>
        <p:spPr>
          <a:xfrm>
            <a:off x="779330" y="2928718"/>
            <a:ext cx="5138475" cy="1214307"/>
          </a:xfrm>
          <a:prstGeom prst="roundRect">
            <a:avLst>
              <a:gd name="adj" fmla="val 18059"/>
            </a:avLst>
          </a:prstGeom>
          <a:solidFill>
            <a:srgbClr val="1B365D"/>
          </a:solidFill>
          <a:ln w="12700" cap="flat">
            <a:noFill/>
            <a:miter lim="400000"/>
          </a:ln>
          <a:effectLst/>
        </p:spPr>
        <p:txBody>
          <a:bodyPr wrap="square" lIns="25400" tIns="25400" rIns="25400" bIns="25400" numCol="1" anchor="ctr">
            <a:noAutofit/>
          </a:bodyPr>
          <a:lstStyle/>
          <a:p>
            <a:pPr indent="228600" algn="l" defTabSz="412750">
              <a:spcBef>
                <a:spcPts val="100"/>
              </a:spcBef>
              <a:defRPr sz="2800">
                <a:solidFill>
                  <a:srgbClr val="FFFFFF"/>
                </a:solidFill>
              </a:defRPr>
            </a:pPr>
            <a:endParaRPr sz="1400"/>
          </a:p>
        </p:txBody>
      </p:sp>
      <p:sp>
        <p:nvSpPr>
          <p:cNvPr id="11" name="Rounded Rectangle">
            <a:extLst>
              <a:ext uri="{FF2B5EF4-FFF2-40B4-BE49-F238E27FC236}">
                <a16:creationId xmlns:a16="http://schemas.microsoft.com/office/drawing/2014/main" id="{7906A2ED-92EE-40A8-9421-7BB738C133B1}"/>
              </a:ext>
            </a:extLst>
          </p:cNvPr>
          <p:cNvSpPr/>
          <p:nvPr/>
        </p:nvSpPr>
        <p:spPr>
          <a:xfrm>
            <a:off x="6274196" y="1480211"/>
            <a:ext cx="5138475" cy="1214307"/>
          </a:xfrm>
          <a:prstGeom prst="roundRect">
            <a:avLst>
              <a:gd name="adj" fmla="val 18059"/>
            </a:avLst>
          </a:prstGeom>
          <a:solidFill>
            <a:srgbClr val="8CBEB9"/>
          </a:solidFill>
          <a:ln w="12700" cap="flat">
            <a:noFill/>
            <a:miter lim="400000"/>
          </a:ln>
          <a:effectLst/>
        </p:spPr>
        <p:txBody>
          <a:bodyPr wrap="square" lIns="25400" tIns="25400" rIns="25400" bIns="25400" numCol="1" anchor="ctr">
            <a:noAutofit/>
          </a:bodyPr>
          <a:lstStyle/>
          <a:p>
            <a:pPr indent="228600" algn="l" defTabSz="412750">
              <a:spcBef>
                <a:spcPts val="100"/>
              </a:spcBef>
              <a:defRPr sz="3000">
                <a:solidFill>
                  <a:srgbClr val="3C3C3B"/>
                </a:solidFill>
              </a:defRPr>
            </a:pPr>
            <a:endParaRPr sz="1500"/>
          </a:p>
        </p:txBody>
      </p:sp>
      <p:sp>
        <p:nvSpPr>
          <p:cNvPr id="14" name="Rounded Rectangle">
            <a:extLst>
              <a:ext uri="{FF2B5EF4-FFF2-40B4-BE49-F238E27FC236}">
                <a16:creationId xmlns:a16="http://schemas.microsoft.com/office/drawing/2014/main" id="{4F606CF0-C333-44B7-8B42-49EA8CE0D4E3}"/>
              </a:ext>
            </a:extLst>
          </p:cNvPr>
          <p:cNvSpPr/>
          <p:nvPr/>
        </p:nvSpPr>
        <p:spPr>
          <a:xfrm>
            <a:off x="6274196" y="2928718"/>
            <a:ext cx="5138475" cy="1214307"/>
          </a:xfrm>
          <a:prstGeom prst="roundRect">
            <a:avLst>
              <a:gd name="adj" fmla="val 18059"/>
            </a:avLst>
          </a:prstGeom>
          <a:solidFill>
            <a:srgbClr val="F0964F"/>
          </a:solidFill>
          <a:ln w="12700" cap="flat">
            <a:noFill/>
            <a:miter lim="400000"/>
          </a:ln>
          <a:effectLst/>
        </p:spPr>
        <p:txBody>
          <a:bodyPr wrap="square" lIns="25400" tIns="25400" rIns="25400" bIns="25400" numCol="1" anchor="ctr">
            <a:noAutofit/>
          </a:bodyPr>
          <a:lstStyle/>
          <a:p>
            <a:pPr indent="228600" algn="l" defTabSz="412750">
              <a:spcBef>
                <a:spcPts val="100"/>
              </a:spcBef>
              <a:defRPr sz="3000">
                <a:solidFill>
                  <a:srgbClr val="3C3C3B"/>
                </a:solidFill>
              </a:defRPr>
            </a:pPr>
            <a:endParaRPr sz="1500"/>
          </a:p>
        </p:txBody>
      </p:sp>
      <p:sp>
        <p:nvSpPr>
          <p:cNvPr id="17" name="Rounded Rectangle">
            <a:extLst>
              <a:ext uri="{FF2B5EF4-FFF2-40B4-BE49-F238E27FC236}">
                <a16:creationId xmlns:a16="http://schemas.microsoft.com/office/drawing/2014/main" id="{D5BBE810-5EFA-48A4-A48C-1EB34AAC7D76}"/>
              </a:ext>
            </a:extLst>
          </p:cNvPr>
          <p:cNvSpPr/>
          <p:nvPr/>
        </p:nvSpPr>
        <p:spPr>
          <a:xfrm>
            <a:off x="6274196" y="4377224"/>
            <a:ext cx="5138475" cy="1214307"/>
          </a:xfrm>
          <a:prstGeom prst="roundRect">
            <a:avLst>
              <a:gd name="adj" fmla="val 18059"/>
            </a:avLst>
          </a:prstGeom>
          <a:solidFill>
            <a:srgbClr val="F5AAA0"/>
          </a:solidFill>
          <a:ln w="12700" cap="flat">
            <a:noFill/>
            <a:miter lim="400000"/>
          </a:ln>
          <a:effectLst/>
        </p:spPr>
        <p:txBody>
          <a:bodyPr wrap="square" lIns="25400" tIns="25400" rIns="25400" bIns="25400" numCol="1" anchor="ctr">
            <a:noAutofit/>
          </a:bodyPr>
          <a:lstStyle/>
          <a:p>
            <a:pPr indent="228600" algn="l" defTabSz="412750">
              <a:spcBef>
                <a:spcPts val="100"/>
              </a:spcBef>
              <a:defRPr sz="3000">
                <a:solidFill>
                  <a:srgbClr val="3C3C3B"/>
                </a:solidFill>
              </a:defRPr>
            </a:pPr>
            <a:endParaRPr sz="1500"/>
          </a:p>
        </p:txBody>
      </p:sp>
      <p:sp>
        <p:nvSpPr>
          <p:cNvPr id="20" name="Rounded Rectangle">
            <a:extLst>
              <a:ext uri="{FF2B5EF4-FFF2-40B4-BE49-F238E27FC236}">
                <a16:creationId xmlns:a16="http://schemas.microsoft.com/office/drawing/2014/main" id="{ACCB17CA-39B7-4EE4-BC80-EDE653852F63}"/>
              </a:ext>
            </a:extLst>
          </p:cNvPr>
          <p:cNvSpPr/>
          <p:nvPr/>
        </p:nvSpPr>
        <p:spPr>
          <a:xfrm>
            <a:off x="779330" y="4377224"/>
            <a:ext cx="5138475" cy="1214307"/>
          </a:xfrm>
          <a:prstGeom prst="roundRect">
            <a:avLst>
              <a:gd name="adj" fmla="val 18059"/>
            </a:avLst>
          </a:prstGeom>
          <a:solidFill>
            <a:srgbClr val="F3E42F"/>
          </a:solidFill>
          <a:ln w="12700" cap="flat">
            <a:noFill/>
            <a:miter lim="400000"/>
          </a:ln>
          <a:effectLst/>
        </p:spPr>
        <p:txBody>
          <a:bodyPr wrap="square" lIns="25400" tIns="25400" rIns="25400" bIns="25400" numCol="1" anchor="ctr">
            <a:noAutofit/>
          </a:bodyPr>
          <a:lstStyle/>
          <a:p>
            <a:pPr indent="228600" algn="l" defTabSz="412750">
              <a:spcBef>
                <a:spcPts val="100"/>
              </a:spcBef>
              <a:defRPr sz="2800">
                <a:solidFill>
                  <a:srgbClr val="3C3C3B"/>
                </a:solidFill>
              </a:defRPr>
            </a:pPr>
            <a:endParaRPr sz="1400"/>
          </a:p>
        </p:txBody>
      </p:sp>
      <p:sp>
        <p:nvSpPr>
          <p:cNvPr id="22" name="Text Placeholder 2">
            <a:extLst>
              <a:ext uri="{FF2B5EF4-FFF2-40B4-BE49-F238E27FC236}">
                <a16:creationId xmlns:a16="http://schemas.microsoft.com/office/drawing/2014/main" id="{058FE572-EC70-4D6B-99B4-351059AE43E7}"/>
              </a:ext>
            </a:extLst>
          </p:cNvPr>
          <p:cNvSpPr>
            <a:spLocks noGrp="1"/>
          </p:cNvSpPr>
          <p:nvPr>
            <p:ph type="body" sz="quarter" idx="10" hasCustomPrompt="1"/>
          </p:nvPr>
        </p:nvSpPr>
        <p:spPr>
          <a:xfrm>
            <a:off x="501650" y="473636"/>
            <a:ext cx="9013825" cy="636588"/>
          </a:xfrm>
          <a:prstGeom prst="rect">
            <a:avLst/>
          </a:prstGeom>
        </p:spPr>
        <p:txBody>
          <a:bodyPr anchor="b"/>
          <a:lstStyle>
            <a:lvl1pPr marL="0" indent="0">
              <a:buNone/>
              <a:defRPr sz="3300">
                <a:solidFill>
                  <a:srgbClr val="1B365D"/>
                </a:solidFill>
                <a:latin typeface="+mj-lt"/>
              </a:defRPr>
            </a:lvl1pPr>
          </a:lstStyle>
          <a:p>
            <a:pPr lvl="0"/>
            <a:r>
              <a:rPr lang="en-GB" dirty="0"/>
              <a:t>Do not use this template – for colour guidance only</a:t>
            </a:r>
          </a:p>
        </p:txBody>
      </p:sp>
      <p:sp>
        <p:nvSpPr>
          <p:cNvPr id="24" name="Text Placeholder 23">
            <a:extLst>
              <a:ext uri="{FF2B5EF4-FFF2-40B4-BE49-F238E27FC236}">
                <a16:creationId xmlns:a16="http://schemas.microsoft.com/office/drawing/2014/main" id="{3DFBEE47-3771-4E07-8832-A55A0F75C559}"/>
              </a:ext>
            </a:extLst>
          </p:cNvPr>
          <p:cNvSpPr>
            <a:spLocks noGrp="1"/>
          </p:cNvSpPr>
          <p:nvPr>
            <p:ph type="body" sz="quarter" idx="11" hasCustomPrompt="1"/>
          </p:nvPr>
        </p:nvSpPr>
        <p:spPr>
          <a:xfrm>
            <a:off x="966853" y="1608389"/>
            <a:ext cx="4793867" cy="901888"/>
          </a:xfrm>
          <a:prstGeom prst="rect">
            <a:avLst/>
          </a:prstGeom>
        </p:spPr>
        <p:txBody>
          <a:bodyPr/>
          <a:lstStyle>
            <a:lvl1pPr marL="0" indent="0">
              <a:buNone/>
              <a:defRPr>
                <a:solidFill>
                  <a:schemeClr val="bg1"/>
                </a:solidFill>
                <a:latin typeface="+mn-lt"/>
              </a:defRPr>
            </a:lvl1pPr>
          </a:lstStyle>
          <a:p>
            <a:pPr lvl="0"/>
            <a:r>
              <a:rPr lang="en-GB" dirty="0"/>
              <a:t>Dark green </a:t>
            </a:r>
          </a:p>
          <a:p>
            <a:pPr lvl="0"/>
            <a:r>
              <a:rPr lang="en-GB" dirty="0"/>
              <a:t>Hex Code: #007A78</a:t>
            </a:r>
          </a:p>
          <a:p>
            <a:pPr lvl="0"/>
            <a:r>
              <a:rPr lang="en-GB" dirty="0"/>
              <a:t>White text only (hex code: #FFFFFF)</a:t>
            </a:r>
          </a:p>
        </p:txBody>
      </p:sp>
      <p:sp>
        <p:nvSpPr>
          <p:cNvPr id="25" name="Text Placeholder 23">
            <a:extLst>
              <a:ext uri="{FF2B5EF4-FFF2-40B4-BE49-F238E27FC236}">
                <a16:creationId xmlns:a16="http://schemas.microsoft.com/office/drawing/2014/main" id="{7F1E610C-648D-41C2-8B7A-F8125D7DB72D}"/>
              </a:ext>
            </a:extLst>
          </p:cNvPr>
          <p:cNvSpPr>
            <a:spLocks noGrp="1"/>
          </p:cNvSpPr>
          <p:nvPr>
            <p:ph type="body" sz="quarter" idx="12" hasCustomPrompt="1"/>
          </p:nvPr>
        </p:nvSpPr>
        <p:spPr>
          <a:xfrm>
            <a:off x="966853" y="3039270"/>
            <a:ext cx="4793867" cy="970400"/>
          </a:xfrm>
          <a:prstGeom prst="rect">
            <a:avLst/>
          </a:prstGeom>
        </p:spPr>
        <p:txBody>
          <a:bodyPr/>
          <a:lstStyle>
            <a:lvl1pPr marL="0" indent="0">
              <a:buNone/>
              <a:defRPr>
                <a:solidFill>
                  <a:schemeClr val="bg1"/>
                </a:solidFill>
                <a:latin typeface="+mn-lt"/>
              </a:defRPr>
            </a:lvl1pPr>
          </a:lstStyle>
          <a:p>
            <a:pPr lvl="0"/>
            <a:r>
              <a:rPr lang="en-GB" dirty="0"/>
              <a:t>Dark blue</a:t>
            </a:r>
          </a:p>
          <a:p>
            <a:pPr lvl="0"/>
            <a:r>
              <a:rPr lang="en-GB" dirty="0"/>
              <a:t>Hex Code: #1B365D</a:t>
            </a:r>
          </a:p>
          <a:p>
            <a:pPr lvl="0"/>
            <a:r>
              <a:rPr lang="en-GB" dirty="0"/>
              <a:t>White text only (hex code: #FFFFFF)</a:t>
            </a:r>
          </a:p>
        </p:txBody>
      </p:sp>
      <p:sp>
        <p:nvSpPr>
          <p:cNvPr id="27" name="Text Placeholder 26">
            <a:extLst>
              <a:ext uri="{FF2B5EF4-FFF2-40B4-BE49-F238E27FC236}">
                <a16:creationId xmlns:a16="http://schemas.microsoft.com/office/drawing/2014/main" id="{035E1DFE-8576-44E4-8B3F-3300FA7CE2C8}"/>
              </a:ext>
            </a:extLst>
          </p:cNvPr>
          <p:cNvSpPr>
            <a:spLocks noGrp="1"/>
          </p:cNvSpPr>
          <p:nvPr>
            <p:ph type="body" sz="quarter" idx="13" hasCustomPrompt="1"/>
          </p:nvPr>
        </p:nvSpPr>
        <p:spPr>
          <a:xfrm>
            <a:off x="966853" y="4507119"/>
            <a:ext cx="4793867" cy="947738"/>
          </a:xfrm>
          <a:prstGeom prst="rect">
            <a:avLst/>
          </a:prstGeom>
        </p:spPr>
        <p:txBody>
          <a:bodyPr/>
          <a:lstStyle>
            <a:lvl1pPr marL="0" indent="0">
              <a:buNone/>
              <a:defRPr>
                <a:solidFill>
                  <a:srgbClr val="3C3C38"/>
                </a:solidFill>
              </a:defRPr>
            </a:lvl1pPr>
          </a:lstStyle>
          <a:p>
            <a:pPr lvl="0"/>
            <a:r>
              <a:rPr lang="en-GB" dirty="0"/>
              <a:t>Yellow</a:t>
            </a:r>
          </a:p>
          <a:p>
            <a:pPr lvl="0"/>
            <a:r>
              <a:rPr lang="en-GB" dirty="0"/>
              <a:t>Hex Code: #F3E42F</a:t>
            </a:r>
          </a:p>
          <a:p>
            <a:pPr lvl="0"/>
            <a:r>
              <a:rPr lang="en-GB" dirty="0"/>
              <a:t>Black text only (hex code: #3C3C3B)</a:t>
            </a:r>
          </a:p>
        </p:txBody>
      </p:sp>
      <p:sp>
        <p:nvSpPr>
          <p:cNvPr id="28" name="Text Placeholder 26">
            <a:extLst>
              <a:ext uri="{FF2B5EF4-FFF2-40B4-BE49-F238E27FC236}">
                <a16:creationId xmlns:a16="http://schemas.microsoft.com/office/drawing/2014/main" id="{14EF833E-E843-49E4-8958-2F03267F2804}"/>
              </a:ext>
            </a:extLst>
          </p:cNvPr>
          <p:cNvSpPr>
            <a:spLocks noGrp="1"/>
          </p:cNvSpPr>
          <p:nvPr>
            <p:ph type="body" sz="quarter" idx="14" hasCustomPrompt="1"/>
          </p:nvPr>
        </p:nvSpPr>
        <p:spPr>
          <a:xfrm>
            <a:off x="6489209" y="1608389"/>
            <a:ext cx="4735938" cy="901888"/>
          </a:xfrm>
          <a:prstGeom prst="rect">
            <a:avLst/>
          </a:prstGeom>
        </p:spPr>
        <p:txBody>
          <a:bodyPr/>
          <a:lstStyle>
            <a:lvl1pPr marL="0" indent="0">
              <a:buNone/>
              <a:defRPr>
                <a:solidFill>
                  <a:srgbClr val="3C3C38"/>
                </a:solidFill>
              </a:defRPr>
            </a:lvl1pPr>
          </a:lstStyle>
          <a:p>
            <a:pPr lvl="0"/>
            <a:r>
              <a:rPr lang="en-GB" dirty="0"/>
              <a:t>Light green</a:t>
            </a:r>
          </a:p>
          <a:p>
            <a:pPr lvl="0"/>
            <a:r>
              <a:rPr lang="en-GB" dirty="0"/>
              <a:t>Hex Code: #8CBEB9</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GB" dirty="0"/>
              <a:t>Black text only (hex code: #3C3C3B)</a:t>
            </a:r>
          </a:p>
          <a:p>
            <a:pPr lvl="0"/>
            <a:endParaRPr lang="en-GB" dirty="0"/>
          </a:p>
        </p:txBody>
      </p:sp>
      <p:sp>
        <p:nvSpPr>
          <p:cNvPr id="29" name="Text Placeholder 26">
            <a:extLst>
              <a:ext uri="{FF2B5EF4-FFF2-40B4-BE49-F238E27FC236}">
                <a16:creationId xmlns:a16="http://schemas.microsoft.com/office/drawing/2014/main" id="{5CD247CD-C4B6-4C34-885C-2CD614F67D72}"/>
              </a:ext>
            </a:extLst>
          </p:cNvPr>
          <p:cNvSpPr>
            <a:spLocks noGrp="1"/>
          </p:cNvSpPr>
          <p:nvPr>
            <p:ph type="body" sz="quarter" idx="15" hasCustomPrompt="1"/>
          </p:nvPr>
        </p:nvSpPr>
        <p:spPr>
          <a:xfrm>
            <a:off x="6489210" y="2976563"/>
            <a:ext cx="4735937" cy="1033107"/>
          </a:xfrm>
          <a:prstGeom prst="rect">
            <a:avLst/>
          </a:prstGeom>
        </p:spPr>
        <p:txBody>
          <a:bodyPr/>
          <a:lstStyle>
            <a:lvl1pPr marL="0" indent="0">
              <a:buNone/>
              <a:defRPr>
                <a:solidFill>
                  <a:srgbClr val="3C3C38"/>
                </a:solidFill>
              </a:defRPr>
            </a:lvl1pPr>
          </a:lstStyle>
          <a:p>
            <a:pPr lvl="0"/>
            <a:r>
              <a:rPr lang="en-GB" dirty="0"/>
              <a:t>Orange</a:t>
            </a:r>
          </a:p>
          <a:p>
            <a:pPr lvl="0"/>
            <a:r>
              <a:rPr lang="en-GB" dirty="0"/>
              <a:t>Hex Code: #F0964F</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GB" dirty="0"/>
              <a:t>Black text only (hex code: #3C3C3B)</a:t>
            </a:r>
          </a:p>
          <a:p>
            <a:pPr lvl="0"/>
            <a:endParaRPr lang="en-GB" dirty="0"/>
          </a:p>
        </p:txBody>
      </p:sp>
      <p:sp>
        <p:nvSpPr>
          <p:cNvPr id="30" name="Text Placeholder 26">
            <a:extLst>
              <a:ext uri="{FF2B5EF4-FFF2-40B4-BE49-F238E27FC236}">
                <a16:creationId xmlns:a16="http://schemas.microsoft.com/office/drawing/2014/main" id="{8076C251-A0F3-493B-A26D-00009A340C5F}"/>
              </a:ext>
            </a:extLst>
          </p:cNvPr>
          <p:cNvSpPr>
            <a:spLocks noGrp="1"/>
          </p:cNvSpPr>
          <p:nvPr>
            <p:ph type="body" sz="quarter" idx="16" hasCustomPrompt="1"/>
          </p:nvPr>
        </p:nvSpPr>
        <p:spPr>
          <a:xfrm>
            <a:off x="6489210" y="4460502"/>
            <a:ext cx="4735937" cy="994355"/>
          </a:xfrm>
          <a:prstGeom prst="rect">
            <a:avLst/>
          </a:prstGeom>
        </p:spPr>
        <p:txBody>
          <a:bodyPr/>
          <a:lstStyle>
            <a:lvl1pPr marL="0" indent="0">
              <a:buNone/>
              <a:defRPr>
                <a:solidFill>
                  <a:srgbClr val="3C3C38"/>
                </a:solidFill>
              </a:defRPr>
            </a:lvl1pPr>
          </a:lstStyle>
          <a:p>
            <a:pPr lvl="0"/>
            <a:r>
              <a:rPr lang="en-GB" dirty="0"/>
              <a:t>Pink</a:t>
            </a:r>
          </a:p>
          <a:p>
            <a:pPr lvl="0"/>
            <a:r>
              <a:rPr lang="en-GB" dirty="0"/>
              <a:t>Hex Code: #F5AAA0</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GB" dirty="0"/>
              <a:t>Black text only (hex code: #3C3C3B)</a:t>
            </a:r>
          </a:p>
          <a:p>
            <a:pPr lvl="0"/>
            <a:endParaRPr lang="en-GB" dirty="0"/>
          </a:p>
        </p:txBody>
      </p:sp>
      <p:sp>
        <p:nvSpPr>
          <p:cNvPr id="4" name="Text Placeholder 3">
            <a:extLst>
              <a:ext uri="{FF2B5EF4-FFF2-40B4-BE49-F238E27FC236}">
                <a16:creationId xmlns:a16="http://schemas.microsoft.com/office/drawing/2014/main" id="{AA973A98-65A6-4264-A75C-5E312C250388}"/>
              </a:ext>
            </a:extLst>
          </p:cNvPr>
          <p:cNvSpPr>
            <a:spLocks noGrp="1"/>
          </p:cNvSpPr>
          <p:nvPr>
            <p:ph type="body" sz="quarter" idx="17" hasCustomPrompt="1"/>
          </p:nvPr>
        </p:nvSpPr>
        <p:spPr>
          <a:xfrm>
            <a:off x="847726" y="5868988"/>
            <a:ext cx="4912995" cy="731044"/>
          </a:xfrm>
          <a:prstGeom prst="rect">
            <a:avLst/>
          </a:prstGeom>
        </p:spPr>
        <p:txBody>
          <a:bodyPr/>
          <a:lstStyle>
            <a:lvl1pPr marL="0" indent="0">
              <a:buNone/>
              <a:defRPr>
                <a:solidFill>
                  <a:srgbClr val="1B365D"/>
                </a:solidFill>
              </a:defRPr>
            </a:lvl1pPr>
          </a:lstStyle>
          <a:p>
            <a:pPr lvl="0"/>
            <a:r>
              <a:rPr lang="en-GB" dirty="0"/>
              <a:t>On a white background, please use either dark blue, dark green, or black text only. </a:t>
            </a:r>
          </a:p>
        </p:txBody>
      </p:sp>
      <p:sp>
        <p:nvSpPr>
          <p:cNvPr id="7" name="Text Placeholder 6">
            <a:extLst>
              <a:ext uri="{FF2B5EF4-FFF2-40B4-BE49-F238E27FC236}">
                <a16:creationId xmlns:a16="http://schemas.microsoft.com/office/drawing/2014/main" id="{29C989C6-EFB5-4A00-A894-52CAD8412C8E}"/>
              </a:ext>
            </a:extLst>
          </p:cNvPr>
          <p:cNvSpPr>
            <a:spLocks noGrp="1"/>
          </p:cNvSpPr>
          <p:nvPr>
            <p:ph type="body" sz="quarter" idx="18" hasCustomPrompt="1"/>
          </p:nvPr>
        </p:nvSpPr>
        <p:spPr>
          <a:xfrm>
            <a:off x="6489210" y="5868988"/>
            <a:ext cx="4735937" cy="731044"/>
          </a:xfrm>
          <a:prstGeom prst="rect">
            <a:avLst/>
          </a:prstGeom>
        </p:spPr>
        <p:txBody>
          <a:bodyPr/>
          <a:lstStyle>
            <a:lvl1pPr marL="0" indent="0">
              <a:buNone/>
              <a:defRPr>
                <a:solidFill>
                  <a:srgbClr val="007A78"/>
                </a:solidFill>
              </a:defRPr>
            </a:lvl1pPr>
          </a:lstStyle>
          <a:p>
            <a:pPr lvl="0"/>
            <a:r>
              <a:rPr lang="en-US" dirty="0"/>
              <a:t>Following this </a:t>
            </a:r>
            <a:r>
              <a:rPr lang="en-US" dirty="0" err="1"/>
              <a:t>colour</a:t>
            </a:r>
            <a:r>
              <a:rPr lang="en-US" dirty="0"/>
              <a:t> palette will ensure your presentation complies with the brand guidelines and with accessibility standards.</a:t>
            </a:r>
          </a:p>
        </p:txBody>
      </p:sp>
    </p:spTree>
    <p:extLst>
      <p:ext uri="{BB962C8B-B14F-4D97-AF65-F5344CB8AC3E}">
        <p14:creationId xmlns:p14="http://schemas.microsoft.com/office/powerpoint/2010/main" val="1108179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age city centre">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4F2689A3-97C0-4EA4-B0DF-5162B31A56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818875"/>
            <a:ext cx="12208335" cy="3838976"/>
          </a:xfrm>
          <a:prstGeom prst="rect">
            <a:avLst/>
          </a:prstGeom>
          <a:ln w="12700">
            <a:miter lim="400000"/>
          </a:ln>
        </p:spPr>
      </p:pic>
      <p:sp>
        <p:nvSpPr>
          <p:cNvPr id="8" name="Rectangle 7">
            <a:extLst>
              <a:ext uri="{FF2B5EF4-FFF2-40B4-BE49-F238E27FC236}">
                <a16:creationId xmlns:a16="http://schemas.microsoft.com/office/drawing/2014/main" id="{8F105C18-8AE4-4B30-85DB-FE9C81A81CFF}"/>
              </a:ext>
            </a:extLst>
          </p:cNvPr>
          <p:cNvSpPr/>
          <p:nvPr userDrawn="1"/>
        </p:nvSpPr>
        <p:spPr>
          <a:xfrm>
            <a:off x="0" y="6442650"/>
            <a:ext cx="12208335" cy="189796"/>
          </a:xfrm>
          <a:prstGeom prst="rect">
            <a:avLst/>
          </a:prstGeom>
          <a:solidFill>
            <a:srgbClr val="007A78"/>
          </a:solidFill>
          <a:ln w="25400" cap="flat">
            <a:noFill/>
            <a:prstDash val="solid"/>
            <a:round/>
          </a:ln>
          <a:effectLst/>
          <a:sp3d/>
        </p:spPr>
        <p:txBody>
          <a:bodyPr rot="0" spcFirstLastPara="1" vertOverflow="overflow" horzOverflow="overflow" vert="horz" wrap="square" lIns="25400" tIns="25400" rIns="25400" bIns="25400" numCol="1" spcCol="38100"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9" name="TextBox 8">
            <a:extLst>
              <a:ext uri="{FF2B5EF4-FFF2-40B4-BE49-F238E27FC236}">
                <a16:creationId xmlns:a16="http://schemas.microsoft.com/office/drawing/2014/main" id="{79C32063-DD68-436E-9B8D-5CB78A7B8086}"/>
              </a:ext>
            </a:extLst>
          </p:cNvPr>
          <p:cNvSpPr txBox="1"/>
          <p:nvPr userDrawn="1"/>
        </p:nvSpPr>
        <p:spPr>
          <a:xfrm>
            <a:off x="9946886" y="6321093"/>
            <a:ext cx="1037063" cy="41350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rmAutofit lnSpcReduction="10000"/>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chemeClr val="bg1"/>
                </a:solidFill>
                <a:effectLst/>
                <a:uLnTx/>
                <a:uFillTx/>
                <a:latin typeface="Helvetica Neue"/>
              </a:rPr>
              <a:t>#Team</a:t>
            </a:r>
          </a:p>
        </p:txBody>
      </p:sp>
      <p:sp>
        <p:nvSpPr>
          <p:cNvPr id="10" name="TextBox 9">
            <a:extLst>
              <a:ext uri="{FF2B5EF4-FFF2-40B4-BE49-F238E27FC236}">
                <a16:creationId xmlns:a16="http://schemas.microsoft.com/office/drawing/2014/main" id="{235C15CB-E911-41F7-B89D-B1EE887FC9D3}"/>
              </a:ext>
            </a:extLst>
          </p:cNvPr>
          <p:cNvSpPr txBox="1"/>
          <p:nvPr userDrawn="1"/>
        </p:nvSpPr>
        <p:spPr>
          <a:xfrm>
            <a:off x="10937487" y="6319236"/>
            <a:ext cx="1037063" cy="41350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rmAutofit lnSpcReduction="10000"/>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bg1"/>
                </a:solidFill>
                <a:effectLst/>
                <a:uLnTx/>
                <a:uFillTx/>
                <a:latin typeface="Helvetica Neue"/>
              </a:rPr>
              <a:t>Leeds</a:t>
            </a:r>
          </a:p>
        </p:txBody>
      </p:sp>
      <p:sp>
        <p:nvSpPr>
          <p:cNvPr id="15" name="Text Placeholder 5">
            <a:extLst>
              <a:ext uri="{FF2B5EF4-FFF2-40B4-BE49-F238E27FC236}">
                <a16:creationId xmlns:a16="http://schemas.microsoft.com/office/drawing/2014/main" id="{F8D8F4A2-1C86-4D65-94C0-FA4659995C22}"/>
              </a:ext>
            </a:extLst>
          </p:cNvPr>
          <p:cNvSpPr>
            <a:spLocks noGrp="1"/>
          </p:cNvSpPr>
          <p:nvPr>
            <p:ph type="body" sz="quarter" idx="10" hasCustomPrompt="1"/>
          </p:nvPr>
        </p:nvSpPr>
        <p:spPr>
          <a:xfrm>
            <a:off x="831850" y="2964657"/>
            <a:ext cx="9376569" cy="546894"/>
          </a:xfrm>
          <a:prstGeom prst="rect">
            <a:avLst/>
          </a:prstGeom>
        </p:spPr>
        <p:txBody>
          <a:bodyPr/>
          <a:lstStyle>
            <a:lvl1pPr marL="0" indent="0">
              <a:buNone/>
              <a:defRPr sz="2000" b="0">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GB" dirty="0"/>
              <a:t>Subheading if required</a:t>
            </a:r>
          </a:p>
        </p:txBody>
      </p:sp>
      <p:sp>
        <p:nvSpPr>
          <p:cNvPr id="3" name="Text Placeholder 2">
            <a:extLst>
              <a:ext uri="{FF2B5EF4-FFF2-40B4-BE49-F238E27FC236}">
                <a16:creationId xmlns:a16="http://schemas.microsoft.com/office/drawing/2014/main" id="{35B7F6E9-7495-490E-B77D-193565F4C259}"/>
              </a:ext>
            </a:extLst>
          </p:cNvPr>
          <p:cNvSpPr>
            <a:spLocks noGrp="1"/>
          </p:cNvSpPr>
          <p:nvPr>
            <p:ph type="body" sz="quarter" idx="11" hasCustomPrompt="1"/>
          </p:nvPr>
        </p:nvSpPr>
        <p:spPr>
          <a:xfrm>
            <a:off x="831850" y="1581046"/>
            <a:ext cx="9501982" cy="1368425"/>
          </a:xfrm>
          <a:prstGeom prst="rect">
            <a:avLst/>
          </a:prstGeom>
        </p:spPr>
        <p:txBody>
          <a:bodyPr anchor="b"/>
          <a:lstStyle>
            <a:lvl1pPr marL="0" indent="0">
              <a:buNone/>
              <a:defRPr sz="4000">
                <a:solidFill>
                  <a:srgbClr val="1B365D"/>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Presentation Title</a:t>
            </a:r>
          </a:p>
        </p:txBody>
      </p:sp>
      <p:sp>
        <p:nvSpPr>
          <p:cNvPr id="4" name="Text Placeholder 3">
            <a:extLst>
              <a:ext uri="{FF2B5EF4-FFF2-40B4-BE49-F238E27FC236}">
                <a16:creationId xmlns:a16="http://schemas.microsoft.com/office/drawing/2014/main" id="{CFB16EEE-7BE4-4228-ACD5-64164AC6A8E4}"/>
              </a:ext>
            </a:extLst>
          </p:cNvPr>
          <p:cNvSpPr>
            <a:spLocks noGrp="1"/>
          </p:cNvSpPr>
          <p:nvPr>
            <p:ph type="body" sz="quarter" idx="12" hasCustomPrompt="1"/>
          </p:nvPr>
        </p:nvSpPr>
        <p:spPr>
          <a:xfrm>
            <a:off x="831850" y="3665538"/>
            <a:ext cx="7771607" cy="546894"/>
          </a:xfrm>
          <a:prstGeom prst="rect">
            <a:avLst/>
          </a:prstGeom>
        </p:spPr>
        <p:txBody>
          <a:bodyPr/>
          <a:lstStyle>
            <a:lvl1pPr marL="0" indent="0">
              <a:buNone/>
              <a:defRPr sz="1800">
                <a:solidFill>
                  <a:srgbClr val="1B365D"/>
                </a:solidFill>
                <a:latin typeface="+mn-lt"/>
              </a:defRPr>
            </a:lvl1pPr>
          </a:lstStyle>
          <a:p>
            <a:pPr lvl="0"/>
            <a:r>
              <a:rPr lang="en-GB" dirty="0"/>
              <a:t>Author(s) and date</a:t>
            </a:r>
          </a:p>
        </p:txBody>
      </p:sp>
    </p:spTree>
    <p:extLst>
      <p:ext uri="{BB962C8B-B14F-4D97-AF65-F5344CB8AC3E}">
        <p14:creationId xmlns:p14="http://schemas.microsoft.com/office/powerpoint/2010/main" val="4100087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C48E-2DD7-E755-79DF-7E9D2A9204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E99946-F2A8-C025-BC4B-064AD9B39C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A8906-31A2-41B5-3761-D6F68D584BC5}"/>
              </a:ext>
            </a:extLst>
          </p:cNvPr>
          <p:cNvSpPr>
            <a:spLocks noGrp="1"/>
          </p:cNvSpPr>
          <p:nvPr>
            <p:ph type="dt" sz="half" idx="10"/>
          </p:nvPr>
        </p:nvSpPr>
        <p:spPr/>
        <p:txBody>
          <a:bodyPr/>
          <a:lstStyle/>
          <a:p>
            <a:fld id="{BD39FA99-CEF5-4F93-A66A-118EC196AD78}" type="datetimeFigureOut">
              <a:rPr lang="en-GB" smtClean="0"/>
              <a:t>07/06/2024</a:t>
            </a:fld>
            <a:endParaRPr lang="en-GB" dirty="0"/>
          </a:p>
        </p:txBody>
      </p:sp>
      <p:sp>
        <p:nvSpPr>
          <p:cNvPr id="5" name="Footer Placeholder 4">
            <a:extLst>
              <a:ext uri="{FF2B5EF4-FFF2-40B4-BE49-F238E27FC236}">
                <a16:creationId xmlns:a16="http://schemas.microsoft.com/office/drawing/2014/main" id="{01C97BC6-4979-94CC-644E-BEB99483B0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DC1F97-C865-6AB4-976A-B148E9B47C3C}"/>
              </a:ext>
            </a:extLst>
          </p:cNvPr>
          <p:cNvSpPr>
            <a:spLocks noGrp="1"/>
          </p:cNvSpPr>
          <p:nvPr>
            <p:ph type="sldNum" sz="quarter" idx="12"/>
          </p:nvPr>
        </p:nvSpPr>
        <p:spPr/>
        <p:txBody>
          <a:bodyPr/>
          <a:lstStyle/>
          <a:p>
            <a:fld id="{280E78A3-D294-4C27-880E-3B2716255187}" type="slidenum">
              <a:rPr lang="en-GB" smtClean="0"/>
              <a:t>‹#›</a:t>
            </a:fld>
            <a:endParaRPr lang="en-GB" dirty="0"/>
          </a:p>
        </p:txBody>
      </p:sp>
    </p:spTree>
    <p:extLst>
      <p:ext uri="{BB962C8B-B14F-4D97-AF65-F5344CB8AC3E}">
        <p14:creationId xmlns:p14="http://schemas.microsoft.com/office/powerpoint/2010/main" val="337862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953E-9224-2E10-F5E3-C88E95932E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CAE0E4-2EED-C06D-9264-63600E3AC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83962B-24EF-1443-CC6C-E8E2229AE37F}"/>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5" name="Footer Placeholder 4">
            <a:extLst>
              <a:ext uri="{FF2B5EF4-FFF2-40B4-BE49-F238E27FC236}">
                <a16:creationId xmlns:a16="http://schemas.microsoft.com/office/drawing/2014/main" id="{B02354C7-0B22-6CAE-FAE8-C3FE49DDA9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C513A6-DBCB-69A8-0873-449C20DF20E1}"/>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62548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B615-F4EF-671A-2A1C-A33453B49B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63A27-90EA-253D-5DE1-895876C0E4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55133-886B-C56E-7895-56EEAABEE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8FC868-6BA9-A704-D95F-6D0590EEF826}"/>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6" name="Footer Placeholder 5">
            <a:extLst>
              <a:ext uri="{FF2B5EF4-FFF2-40B4-BE49-F238E27FC236}">
                <a16:creationId xmlns:a16="http://schemas.microsoft.com/office/drawing/2014/main" id="{0AA9CD4F-6165-4049-99AA-7E591F5899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815C42-488D-F0EB-4132-A2A5137C8F57}"/>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429380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9593-5B64-DAB6-F4E6-FD893F94E9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ED3C6F-1111-2FA3-6DE0-8D5E69B7BE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E69CD1-86FD-75C7-B560-A4F7CCD757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148273-5AFF-BD27-B1B7-C57114BA7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F2C7F-3D60-5EF7-40E2-375D353EC7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3AA58E-4BF8-29A8-7AC8-C23BFE2D1814}"/>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8" name="Footer Placeholder 7">
            <a:extLst>
              <a:ext uri="{FF2B5EF4-FFF2-40B4-BE49-F238E27FC236}">
                <a16:creationId xmlns:a16="http://schemas.microsoft.com/office/drawing/2014/main" id="{F9C6EDB9-1A56-800F-7E06-5CEA23A552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2AE53C-F947-91EA-5CE8-C5745A6C9237}"/>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409450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CCB9-2187-7FAA-7BE2-2C3A7FECE8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52A404-FEA7-AA84-3813-A7F3B40952DB}"/>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4" name="Footer Placeholder 3">
            <a:extLst>
              <a:ext uri="{FF2B5EF4-FFF2-40B4-BE49-F238E27FC236}">
                <a16:creationId xmlns:a16="http://schemas.microsoft.com/office/drawing/2014/main" id="{F83D148D-AC01-E678-F848-7DD8D823B6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04841D-31FC-70F4-765D-F85E1C394C5F}"/>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286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D2EB5F-DF55-3DAE-5F89-C1839DDEFC19}"/>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3" name="Footer Placeholder 2">
            <a:extLst>
              <a:ext uri="{FF2B5EF4-FFF2-40B4-BE49-F238E27FC236}">
                <a16:creationId xmlns:a16="http://schemas.microsoft.com/office/drawing/2014/main" id="{F780875E-A7AB-6BA9-94B7-898918EFE5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718B1A-9FE2-A5ED-8A1A-8644368E3C5D}"/>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252988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C40-207A-7583-2F9F-1C05B28B2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D735C1-0B9A-324D-F32A-8D43A94FB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50BE49-A549-44AB-78DB-95880F79F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8EB02-4FCB-D7A7-EE1B-6A18D8F2525B}"/>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6" name="Footer Placeholder 5">
            <a:extLst>
              <a:ext uri="{FF2B5EF4-FFF2-40B4-BE49-F238E27FC236}">
                <a16:creationId xmlns:a16="http://schemas.microsoft.com/office/drawing/2014/main" id="{4F6B8BFA-BEDA-5A4D-B896-5E1D756352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9304D-36D0-5238-653C-CFDBE82029D9}"/>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207119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DBFD-8F58-8B6F-8393-2CEF86171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35F586-3D10-1AF6-703B-406A0B458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7C6608-298E-DD0B-FA33-BEC8D6272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ADCB8-DFC0-C273-7915-74A489A743E9}"/>
              </a:ext>
            </a:extLst>
          </p:cNvPr>
          <p:cNvSpPr>
            <a:spLocks noGrp="1"/>
          </p:cNvSpPr>
          <p:nvPr>
            <p:ph type="dt" sz="half" idx="10"/>
          </p:nvPr>
        </p:nvSpPr>
        <p:spPr/>
        <p:txBody>
          <a:bodyPr/>
          <a:lstStyle/>
          <a:p>
            <a:fld id="{EB7DCF83-C241-4684-B1A3-DDCFBF0AA4C9}" type="datetimeFigureOut">
              <a:rPr lang="en-GB" smtClean="0"/>
              <a:t>07/06/2024</a:t>
            </a:fld>
            <a:endParaRPr lang="en-GB"/>
          </a:p>
        </p:txBody>
      </p:sp>
      <p:sp>
        <p:nvSpPr>
          <p:cNvPr id="6" name="Footer Placeholder 5">
            <a:extLst>
              <a:ext uri="{FF2B5EF4-FFF2-40B4-BE49-F238E27FC236}">
                <a16:creationId xmlns:a16="http://schemas.microsoft.com/office/drawing/2014/main" id="{A3B77BD2-79E2-AB2E-7FFB-7667D4F573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4A670F-A7BE-9C74-FA3F-798A578BBCF3}"/>
              </a:ext>
            </a:extLst>
          </p:cNvPr>
          <p:cNvSpPr>
            <a:spLocks noGrp="1"/>
          </p:cNvSpPr>
          <p:nvPr>
            <p:ph type="sldNum" sz="quarter" idx="12"/>
          </p:nvPr>
        </p:nvSpPr>
        <p:spPr/>
        <p:txBody>
          <a:bodyPr/>
          <a:lstStyle/>
          <a:p>
            <a:fld id="{857C998E-2754-443A-AD06-1FD5D4C14736}" type="slidenum">
              <a:rPr lang="en-GB" smtClean="0"/>
              <a:t>‹#›</a:t>
            </a:fld>
            <a:endParaRPr lang="en-GB"/>
          </a:p>
        </p:txBody>
      </p:sp>
    </p:spTree>
    <p:extLst>
      <p:ext uri="{BB962C8B-B14F-4D97-AF65-F5344CB8AC3E}">
        <p14:creationId xmlns:p14="http://schemas.microsoft.com/office/powerpoint/2010/main" val="391479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8323A-927F-6B30-BFBF-0153BB4AD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888C1B-9782-F13A-06F5-B78E04B2D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E83CE1-900D-CA0A-8AAF-9B92ADAA3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DCF83-C241-4684-B1A3-DDCFBF0AA4C9}" type="datetimeFigureOut">
              <a:rPr lang="en-GB" smtClean="0"/>
              <a:t>07/06/2024</a:t>
            </a:fld>
            <a:endParaRPr lang="en-GB"/>
          </a:p>
        </p:txBody>
      </p:sp>
      <p:sp>
        <p:nvSpPr>
          <p:cNvPr id="5" name="Footer Placeholder 4">
            <a:extLst>
              <a:ext uri="{FF2B5EF4-FFF2-40B4-BE49-F238E27FC236}">
                <a16:creationId xmlns:a16="http://schemas.microsoft.com/office/drawing/2014/main" id="{2D8E2FD3-B9B5-71E6-6B9B-7FFAB2DA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3F9E42-1787-5542-8520-A5241E6D3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C998E-2754-443A-AD06-1FD5D4C14736}" type="slidenum">
              <a:rPr lang="en-GB" smtClean="0"/>
              <a:t>‹#›</a:t>
            </a:fld>
            <a:endParaRPr lang="en-GB"/>
          </a:p>
        </p:txBody>
      </p:sp>
    </p:spTree>
    <p:extLst>
      <p:ext uri="{BB962C8B-B14F-4D97-AF65-F5344CB8AC3E}">
        <p14:creationId xmlns:p14="http://schemas.microsoft.com/office/powerpoint/2010/main" val="4290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owerpoint Backgrounds-02.png" descr="Powerpoint Backgrounds-02.png"/>
          <p:cNvPicPr>
            <a:picLocks noChangeAspect="1"/>
          </p:cNvPicPr>
          <p:nvPr userDrawn="1"/>
        </p:nvPicPr>
        <p:blipFill>
          <a:blip r:embed="rId4"/>
          <a:stretch>
            <a:fillRect/>
          </a:stretch>
        </p:blipFill>
        <p:spPr>
          <a:xfrm>
            <a:off x="5639" y="0"/>
            <a:ext cx="12180722" cy="6858001"/>
          </a:xfrm>
          <a:prstGeom prst="rect">
            <a:avLst/>
          </a:prstGeom>
          <a:ln w="12700">
            <a:miter lim="400000"/>
          </a:ln>
        </p:spPr>
      </p:pic>
      <p:sp>
        <p:nvSpPr>
          <p:cNvPr id="2" name="Presentation Title"/>
          <p:cNvSpPr txBox="1">
            <a:spLocks noGrp="1"/>
          </p:cNvSpPr>
          <p:nvPr>
            <p:ph type="title" hasCustomPrompt="1"/>
          </p:nvPr>
        </p:nvSpPr>
        <p:spPr>
          <a:xfrm>
            <a:off x="831848" y="640904"/>
            <a:ext cx="10985502" cy="2324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rPr dirty="0"/>
              <a:t>Presentation Title</a:t>
            </a:r>
          </a:p>
        </p:txBody>
      </p:sp>
      <p:pic>
        <p:nvPicPr>
          <p:cNvPr id="5" name="Image" descr="Image"/>
          <p:cNvPicPr>
            <a:picLocks noChangeAspect="1"/>
          </p:cNvPicPr>
          <p:nvPr/>
        </p:nvPicPr>
        <p:blipFill>
          <a:blip r:embed="rId5"/>
          <a:stretch>
            <a:fillRect/>
          </a:stretch>
        </p:blipFill>
        <p:spPr>
          <a:xfrm>
            <a:off x="10056633" y="6392940"/>
            <a:ext cx="1818035" cy="222352"/>
          </a:xfrm>
          <a:prstGeom prst="rect">
            <a:avLst/>
          </a:prstGeom>
          <a:ln w="12700">
            <a:miter lim="400000"/>
          </a:ln>
        </p:spPr>
      </p:pic>
      <p:pic>
        <p:nvPicPr>
          <p:cNvPr id="6" name="LH&amp;CP_Logos_Primary Logo.png" descr="LH&amp;CP_Logos_Primary Logo.png"/>
          <p:cNvPicPr>
            <a:picLocks noChangeAspect="1"/>
          </p:cNvPicPr>
          <p:nvPr/>
        </p:nvPicPr>
        <p:blipFill>
          <a:blip r:embed="rId6"/>
          <a:stretch>
            <a:fillRect/>
          </a:stretch>
        </p:blipFill>
        <p:spPr>
          <a:xfrm>
            <a:off x="8428520" y="67557"/>
            <a:ext cx="3650718" cy="1320761"/>
          </a:xfrm>
          <a:prstGeom prst="rect">
            <a:avLst/>
          </a:prstGeom>
          <a:ln w="12700">
            <a:miter lim="400000"/>
          </a:ln>
        </p:spPr>
      </p:pic>
      <p:sp>
        <p:nvSpPr>
          <p:cNvPr id="8" name="Slide Number"/>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434509202"/>
      </p:ext>
    </p:extLst>
  </p:cSld>
  <p:clrMap bg1="lt1" tx1="dk1" bg2="lt2" tx2="dk2" accent1="accent1" accent2="accent2" accent3="accent3" accent4="accent4" accent5="accent5" accent6="accent6" hlink="hlink" folHlink="folHlink"/>
  <p:sldLayoutIdLst>
    <p:sldLayoutId id="2147483666" r:id="rId1"/>
    <p:sldLayoutId id="2147483671" r:id="rId2"/>
  </p:sldLayoutIdLst>
  <p:transition spd="med"/>
  <p:txStyles>
    <p:titleStyle>
      <a:lvl1pPr marL="0" marR="0" indent="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1pPr>
      <a:lvl2pPr marL="0" marR="0" indent="22860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2pPr>
      <a:lvl3pPr marL="0" marR="0" indent="45720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3pPr>
      <a:lvl4pPr marL="0" marR="0" indent="68580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4pPr>
      <a:lvl5pPr marL="0" marR="0" indent="91440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5pPr>
      <a:lvl6pPr marL="0" marR="0" indent="114300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6pPr>
      <a:lvl7pPr marL="0" marR="0" indent="137160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7pPr>
      <a:lvl8pPr marL="0" marR="0" indent="160020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8pPr>
      <a:lvl9pPr marL="0" marR="0" indent="1828800" algn="l" defTabSz="1219169" rtl="0" latinLnBrk="0">
        <a:lnSpc>
          <a:spcPct val="80000"/>
        </a:lnSpc>
        <a:spcBef>
          <a:spcPts val="0"/>
        </a:spcBef>
        <a:spcAft>
          <a:spcPts val="0"/>
        </a:spcAft>
        <a:buClrTx/>
        <a:buSzTx/>
        <a:buFontTx/>
        <a:buNone/>
        <a:tabLst/>
        <a:defRPr sz="4000" b="1" i="0" u="none" strike="noStrike" cap="none" spc="80" baseline="0">
          <a:solidFill>
            <a:srgbClr val="3C3C3B"/>
          </a:solidFill>
          <a:uFillTx/>
          <a:latin typeface="+mj-lt"/>
          <a:ea typeface="+mj-ea"/>
          <a:cs typeface="+mj-cs"/>
          <a:sym typeface="Helvetica Neue"/>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3A4522-4C00-46EE-A5DA-B216E9E3A0BF}"/>
              </a:ext>
            </a:extLst>
          </p:cNvPr>
          <p:cNvSpPr txBox="1"/>
          <p:nvPr userDrawn="1"/>
        </p:nvSpPr>
        <p:spPr>
          <a:xfrm>
            <a:off x="10023086" y="6397293"/>
            <a:ext cx="1037063" cy="41350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rmAutofit lnSpcReduction="10000"/>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B365D"/>
                </a:solidFill>
                <a:effectLst/>
                <a:uLnTx/>
                <a:uFillTx/>
                <a:latin typeface="Helvetica Neue"/>
              </a:rPr>
              <a:t>#Team</a:t>
            </a:r>
          </a:p>
        </p:txBody>
      </p:sp>
      <p:sp>
        <p:nvSpPr>
          <p:cNvPr id="10" name="TextBox 9">
            <a:extLst>
              <a:ext uri="{FF2B5EF4-FFF2-40B4-BE49-F238E27FC236}">
                <a16:creationId xmlns:a16="http://schemas.microsoft.com/office/drawing/2014/main" id="{BD8E7AB5-3DA3-4D45-A12D-46427BD5D3B5}"/>
              </a:ext>
            </a:extLst>
          </p:cNvPr>
          <p:cNvSpPr txBox="1"/>
          <p:nvPr userDrawn="1"/>
        </p:nvSpPr>
        <p:spPr>
          <a:xfrm>
            <a:off x="11013687" y="6395436"/>
            <a:ext cx="1037063" cy="41350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rmAutofit lnSpcReduction="10000"/>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1B365D"/>
                </a:solidFill>
                <a:effectLst/>
                <a:uLnTx/>
                <a:uFillTx/>
                <a:latin typeface="Helvetica Neue"/>
              </a:rPr>
              <a:t>Leeds</a:t>
            </a:r>
          </a:p>
        </p:txBody>
      </p:sp>
    </p:spTree>
    <p:extLst>
      <p:ext uri="{BB962C8B-B14F-4D97-AF65-F5344CB8AC3E}">
        <p14:creationId xmlns:p14="http://schemas.microsoft.com/office/powerpoint/2010/main" val="26461133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hyperlink" Target="https://www.leeds.gov.uk/housing/homeless-or-at-risk" TargetMode="External"/><Relationship Id="rId3" Type="http://schemas.openxmlformats.org/officeDocument/2006/relationships/hyperlink" Target="https://england.shelter.org.uk/housing_advice/repairs/damp_and_mould_in_rented_homes" TargetMode="External"/><Relationship Id="rId7" Type="http://schemas.openxmlformats.org/officeDocument/2006/relationships/hyperlink" Target="https://www.leeds.gov.uk/benefits/affordable-warmth"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hyperlink" Target="https://wyhealthiertogether.nhs.uk/parentscarers/long-term-conditions-1/asthma/asthma-triggers" TargetMode="External"/><Relationship Id="rId5" Type="http://schemas.openxmlformats.org/officeDocument/2006/relationships/hyperlink" Target="mailto:D&amp;Mteam@leeds.gov.uk" TargetMode="External"/><Relationship Id="rId4" Type="http://schemas.openxmlformats.org/officeDocument/2006/relationships/hyperlink" Target="https://www.youtube.com/watch?v=-jmpMjxNrZ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hyperlink" Target="mailto:carerepairleeds.homeplus@nhs.net"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mailto:eloise.pearson1@nhs.net" TargetMode="External"/><Relationship Id="rId2" Type="http://schemas.openxmlformats.org/officeDocument/2006/relationships/hyperlink" Target="mailto:Lisa.gibson@leeds.gov.uk"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DBC28C-AE20-C445-84FA-B1C330C2FA88}"/>
              </a:ext>
            </a:extLst>
          </p:cNvPr>
          <p:cNvSpPr>
            <a:spLocks noGrp="1"/>
          </p:cNvSpPr>
          <p:nvPr>
            <p:ph type="title"/>
          </p:nvPr>
        </p:nvSpPr>
        <p:spPr>
          <a:xfrm>
            <a:off x="423423" y="1541759"/>
            <a:ext cx="10305339" cy="2671281"/>
          </a:xfrm>
        </p:spPr>
        <p:txBody>
          <a:bodyPr>
            <a:normAutofit fontScale="90000"/>
          </a:bodyPr>
          <a:lstStyle/>
          <a:p>
            <a:r>
              <a:rPr lang="en-US" dirty="0">
                <a:latin typeface="Helvetica" panose="020B0604020202020204" pitchFamily="34" charset="0"/>
                <a:cs typeface="Helvetica" panose="020B0604020202020204" pitchFamily="34" charset="0"/>
              </a:rPr>
              <a:t>Breathe Easy Homes: </a:t>
            </a:r>
            <a:r>
              <a:rPr lang="en-GB" sz="4400" spc="65" dirty="0">
                <a:latin typeface="Helvetica" panose="020B0604020202020204" pitchFamily="34" charset="0"/>
                <a:cs typeface="Helvetica" panose="020B0604020202020204" pitchFamily="34" charset="0"/>
              </a:rPr>
              <a:t>Children's Respiratory and Housing Prevention Pathway</a:t>
            </a:r>
            <a:br>
              <a:rPr lang="en-GB" sz="4400" spc="65" dirty="0">
                <a:latin typeface="Helvetica" panose="020B0604020202020204" pitchFamily="34" charset="0"/>
                <a:cs typeface="Helvetica" panose="020B0604020202020204" pitchFamily="34" charset="0"/>
              </a:rPr>
            </a:br>
            <a:br>
              <a:rPr lang="en-GB" sz="4400" spc="65" dirty="0">
                <a:latin typeface="Helvetica" panose="020B0604020202020204" pitchFamily="34" charset="0"/>
                <a:cs typeface="Helvetica" panose="020B0604020202020204" pitchFamily="34" charset="0"/>
              </a:rPr>
            </a:br>
            <a:r>
              <a:rPr lang="en-GB" sz="4400" spc="65" dirty="0">
                <a:latin typeface="Helvetica" panose="020B0604020202020204" pitchFamily="34" charset="0"/>
                <a:cs typeface="Helvetica" panose="020B0604020202020204" pitchFamily="34" charset="0"/>
              </a:rPr>
              <a:t>PILOT starting June 2024 </a:t>
            </a:r>
            <a:r>
              <a:rPr lang="en-US"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17061461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A5FD5-C650-96D0-8760-5157FB5AC84A}"/>
              </a:ext>
            </a:extLst>
          </p:cNvPr>
          <p:cNvSpPr>
            <a:spLocks noGrp="1"/>
          </p:cNvSpPr>
          <p:nvPr>
            <p:ph type="body" sz="quarter" idx="10"/>
          </p:nvPr>
        </p:nvSpPr>
        <p:spPr>
          <a:xfrm>
            <a:off x="527050" y="397934"/>
            <a:ext cx="10674350" cy="677598"/>
          </a:xfrm>
        </p:spPr>
        <p:txBody>
          <a:bodyPr/>
          <a:lstStyle/>
          <a:p>
            <a:r>
              <a:rPr lang="en-GB" sz="3600" dirty="0"/>
              <a:t>What is the Breathe Easy Homes pathway?</a:t>
            </a:r>
          </a:p>
        </p:txBody>
      </p:sp>
      <p:sp>
        <p:nvSpPr>
          <p:cNvPr id="3" name="Text Placeholder 2">
            <a:extLst>
              <a:ext uri="{FF2B5EF4-FFF2-40B4-BE49-F238E27FC236}">
                <a16:creationId xmlns:a16="http://schemas.microsoft.com/office/drawing/2014/main" id="{D04B25A7-FC47-B4D6-4DFB-9051FBC4B055}"/>
              </a:ext>
            </a:extLst>
          </p:cNvPr>
          <p:cNvSpPr>
            <a:spLocks noGrp="1"/>
          </p:cNvSpPr>
          <p:nvPr>
            <p:ph type="body" sz="quarter" idx="12"/>
          </p:nvPr>
        </p:nvSpPr>
        <p:spPr/>
        <p:txBody>
          <a:bodyPr/>
          <a:lstStyle/>
          <a:p>
            <a:pPr marL="285750" indent="-285750">
              <a:buFont typeface="Arial" panose="020B0604020202020204" pitchFamily="34" charset="0"/>
              <a:buChar char="•"/>
            </a:pPr>
            <a:endParaRPr lang="en-GB" sz="1800" b="1" kern="1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latin typeface="+mj-lt"/>
                <a:ea typeface="Calibri" panose="020F0502020204030204" pitchFamily="34" charset="0"/>
                <a:cs typeface="Times New Roman" panose="02020603050405020304" pitchFamily="18" charset="0"/>
              </a:rPr>
              <a:t>Breathe Easy Homes is a pathway with a unique intervention for use with children (0-18) who have asthma or another persistent respiratory issue such as viral wheeze or bronchiolitis where poor housing plays a part in triggering their condition. Ideally the child will have seen their GP about their ongoing respiratory condition or have an asthma diagnosis.</a:t>
            </a:r>
          </a:p>
          <a:p>
            <a:pPr marL="285750" indent="-285750">
              <a:buFont typeface="Arial" panose="020B0604020202020204" pitchFamily="34" charset="0"/>
              <a:buChar char="•"/>
            </a:pPr>
            <a:r>
              <a:rPr lang="en-GB" sz="2400" kern="100" dirty="0">
                <a:latin typeface="+mj-lt"/>
                <a:ea typeface="Calibri" panose="020F0502020204030204" pitchFamily="34" charset="0"/>
                <a:cs typeface="Times New Roman" panose="02020603050405020304" pitchFamily="18" charset="0"/>
              </a:rPr>
              <a:t>The pathway has been developed by health, care and housing partners as part of a wider Children's Asthma programme in response to the NHS Core20Plus5 focus on decreasing the number of asthma attacks in children from the 20% most deprived parts of Leeds which is aligned to the Children's Population Health Board. It is also one of the Health and Housing Breakthrough Projects sponsored by Leeds City Council. </a:t>
            </a:r>
          </a:p>
          <a:p>
            <a:pPr marL="285750" indent="-285750">
              <a:buFont typeface="Arial" panose="020B0604020202020204" pitchFamily="34" charset="0"/>
              <a:buChar char="•"/>
            </a:pPr>
            <a:r>
              <a:rPr lang="en-GB" sz="2400" kern="100" dirty="0">
                <a:latin typeface="+mj-lt"/>
                <a:ea typeface="Calibri" panose="020F0502020204030204" pitchFamily="34" charset="0"/>
                <a:cs typeface="Times New Roman" panose="02020603050405020304" pitchFamily="18" charset="0"/>
              </a:rPr>
              <a:t>The outcome of this pathway is </a:t>
            </a:r>
            <a:r>
              <a:rPr lang="en-GB" sz="2400" i="1" kern="100" dirty="0">
                <a:latin typeface="+mj-lt"/>
                <a:ea typeface="Calibri" panose="020F0502020204030204" pitchFamily="34" charset="0"/>
                <a:cs typeface="Times New Roman" panose="02020603050405020304" pitchFamily="18" charset="0"/>
              </a:rPr>
              <a:t>"</a:t>
            </a:r>
            <a:r>
              <a:rPr lang="en-GB" sz="2400" i="1" kern="100" dirty="0">
                <a:latin typeface="+mj-lt"/>
                <a:ea typeface="Calibri" panose="020F0502020204030204" pitchFamily="34" charset="0"/>
                <a:cs typeface="Calibri" panose="020F0502020204030204" pitchFamily="34" charset="0"/>
              </a:rPr>
              <a:t>T</a:t>
            </a:r>
            <a:r>
              <a:rPr lang="en-GB" sz="2400" i="1" dirty="0">
                <a:latin typeface="+mj-lt"/>
                <a:cs typeface="Calibri" panose="020F0502020204030204" pitchFamily="34" charset="0"/>
              </a:rPr>
              <a:t>o increase the wellbeing of children with asthma (and other persistent respiratory issues) living in the 20% most deprived areas of Leeds by improving air quality in their homes"</a:t>
            </a:r>
            <a:endParaRPr lang="en-GB" sz="2400" i="1" kern="100" dirty="0">
              <a:latin typeface="+mj-l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1524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7EE81-25C2-B65F-D24B-C1D7F515A7E5}"/>
              </a:ext>
            </a:extLst>
          </p:cNvPr>
          <p:cNvSpPr>
            <a:spLocks noGrp="1"/>
          </p:cNvSpPr>
          <p:nvPr>
            <p:ph type="body" sz="quarter" idx="10"/>
          </p:nvPr>
        </p:nvSpPr>
        <p:spPr>
          <a:xfrm>
            <a:off x="527050" y="397934"/>
            <a:ext cx="10990499" cy="677598"/>
          </a:xfrm>
        </p:spPr>
        <p:txBody>
          <a:bodyPr/>
          <a:lstStyle/>
          <a:p>
            <a:r>
              <a:rPr lang="en-GB" dirty="0"/>
              <a:t>What is the Breathe Easy Homes intervention?</a:t>
            </a:r>
          </a:p>
        </p:txBody>
      </p:sp>
      <p:sp>
        <p:nvSpPr>
          <p:cNvPr id="3" name="Text Placeholder 2">
            <a:extLst>
              <a:ext uri="{FF2B5EF4-FFF2-40B4-BE49-F238E27FC236}">
                <a16:creationId xmlns:a16="http://schemas.microsoft.com/office/drawing/2014/main" id="{5E4F8AD0-B73C-AB27-C46A-CF9786D4417D}"/>
              </a:ext>
            </a:extLst>
          </p:cNvPr>
          <p:cNvSpPr>
            <a:spLocks noGrp="1"/>
          </p:cNvSpPr>
          <p:nvPr>
            <p:ph type="body" sz="quarter" idx="12"/>
          </p:nvPr>
        </p:nvSpPr>
        <p:spPr/>
        <p:txBody>
          <a:bodyPr/>
          <a:lstStyle/>
          <a:p>
            <a:pPr marL="285750" indent="-285750">
              <a:buFont typeface="Arial" panose="020B0604020202020204" pitchFamily="34" charset="0"/>
              <a:buChar char="•"/>
            </a:pPr>
            <a:r>
              <a:rPr lang="en-GB" kern="100" dirty="0">
                <a:latin typeface="+mj-lt"/>
                <a:ea typeface="Calibri" panose="020F0502020204030204" pitchFamily="34" charset="0"/>
                <a:cs typeface="Times New Roman" panose="02020603050405020304" pitchFamily="18" charset="0"/>
              </a:rPr>
              <a:t>We are piloting a unique intervention as part of the Breathe Easy Homes pathway. This is delivered</a:t>
            </a:r>
            <a:r>
              <a:rPr lang="en-GB" kern="100" dirty="0">
                <a:effectLst/>
                <a:latin typeface="+mj-lt"/>
                <a:ea typeface="Calibri" panose="020F0502020204030204" pitchFamily="34" charset="0"/>
                <a:cs typeface="Times New Roman" panose="02020603050405020304" pitchFamily="18" charset="0"/>
              </a:rPr>
              <a:t> by Care and Repair, in partnership with Leeds </a:t>
            </a:r>
            <a:r>
              <a:rPr lang="en-GB" kern="100" dirty="0">
                <a:latin typeface="+mj-lt"/>
                <a:ea typeface="Calibri" panose="020F0502020204030204" pitchFamily="34" charset="0"/>
                <a:cs typeface="Times New Roman" panose="02020603050405020304" pitchFamily="18" charset="0"/>
              </a:rPr>
              <a:t>City Council (the main funder) and the ICB in Leeds. </a:t>
            </a:r>
          </a:p>
          <a:p>
            <a:pPr marL="285750" indent="-285750">
              <a:buFont typeface="Arial" panose="020B0604020202020204" pitchFamily="34" charset="0"/>
              <a:buChar char="•"/>
            </a:pPr>
            <a:r>
              <a:rPr lang="en-GB" kern="100" dirty="0">
                <a:latin typeface="+mj-lt"/>
                <a:ea typeface="Calibri" panose="020F0502020204030204" pitchFamily="34" charset="0"/>
                <a:cs typeface="Times New Roman" panose="02020603050405020304" pitchFamily="18" charset="0"/>
              </a:rPr>
              <a:t>It a</a:t>
            </a:r>
            <a:r>
              <a:rPr lang="en-GB" kern="100" dirty="0">
                <a:effectLst/>
                <a:latin typeface="+mj-lt"/>
                <a:ea typeface="Calibri" panose="020F0502020204030204" pitchFamily="34" charset="0"/>
                <a:cs typeface="Times New Roman" panose="02020603050405020304" pitchFamily="18" charset="0"/>
              </a:rPr>
              <a:t>ddresses issues with indoor air quality which trigger attacks for children who have a diagnosis of asthma or other respiratory conditions e.g. viral wheeze. </a:t>
            </a:r>
            <a:endParaRPr lang="en-GB" kern="1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kern="100" dirty="0">
                <a:effectLst/>
                <a:latin typeface="+mj-lt"/>
                <a:ea typeface="Calibri" panose="020F0502020204030204" pitchFamily="34" charset="0"/>
                <a:cs typeface="Times New Roman" panose="02020603050405020304" pitchFamily="18" charset="0"/>
              </a:rPr>
              <a:t>Housing / indoo</a:t>
            </a:r>
            <a:r>
              <a:rPr lang="en-GB" kern="100" dirty="0">
                <a:latin typeface="+mj-lt"/>
                <a:ea typeface="Calibri" panose="020F0502020204030204" pitchFamily="34" charset="0"/>
                <a:cs typeface="Times New Roman" panose="02020603050405020304" pitchFamily="18" charset="0"/>
              </a:rPr>
              <a:t>r air quality </a:t>
            </a:r>
            <a:r>
              <a:rPr lang="en-GB" kern="100" dirty="0">
                <a:effectLst/>
                <a:latin typeface="+mj-lt"/>
                <a:ea typeface="Calibri" panose="020F0502020204030204" pitchFamily="34" charset="0"/>
                <a:cs typeface="Times New Roman" panose="02020603050405020304" pitchFamily="18" charset="0"/>
              </a:rPr>
              <a:t>factors include cold, damp, mould, condensation and allergens such as dust mites and pet dander.  </a:t>
            </a:r>
          </a:p>
          <a:p>
            <a:pPr marL="285750" indent="-285750">
              <a:buFont typeface="Arial" panose="020B0604020202020204" pitchFamily="34" charset="0"/>
              <a:buChar char="•"/>
            </a:pPr>
            <a:r>
              <a:rPr lang="en-GB" kern="100" dirty="0">
                <a:effectLst/>
                <a:latin typeface="+mj-lt"/>
                <a:ea typeface="Calibri" panose="020F0502020204030204" pitchFamily="34" charset="0"/>
                <a:cs typeface="Times New Roman" panose="02020603050405020304" pitchFamily="18" charset="0"/>
              </a:rPr>
              <a:t>The pilot allows families who meet the eligibility criteria (household income of up to £30k and savings up to £16k, pay council tax to </a:t>
            </a:r>
            <a:r>
              <a:rPr lang="en-GB" kern="100" dirty="0">
                <a:latin typeface="+mj-lt"/>
                <a:ea typeface="Calibri" panose="020F0502020204030204" pitchFamily="34" charset="0"/>
                <a:cs typeface="Times New Roman" panose="02020603050405020304" pitchFamily="18" charset="0"/>
              </a:rPr>
              <a:t>L</a:t>
            </a:r>
            <a:r>
              <a:rPr lang="en-GB" kern="100" dirty="0">
                <a:effectLst/>
                <a:latin typeface="+mj-lt"/>
                <a:ea typeface="Calibri" panose="020F0502020204030204" pitchFamily="34" charset="0"/>
                <a:cs typeface="Times New Roman" panose="02020603050405020304" pitchFamily="18" charset="0"/>
              </a:rPr>
              <a:t>eeds City Council) to access advice, support and equipment to reduce asthma triggers in their home.</a:t>
            </a:r>
          </a:p>
          <a:p>
            <a:pPr marL="285750" indent="-285750">
              <a:buFont typeface="Arial" panose="020B0604020202020204" pitchFamily="34" charset="0"/>
              <a:buChar char="•"/>
            </a:pPr>
            <a:r>
              <a:rPr lang="en-GB" kern="100" dirty="0">
                <a:latin typeface="+mj-lt"/>
                <a:ea typeface="Calibri" panose="020F0502020204030204" pitchFamily="34" charset="0"/>
                <a:cs typeface="Times New Roman" panose="02020603050405020304" pitchFamily="18" charset="0"/>
              </a:rPr>
              <a:t>Referrals are expected to come from health and care professionals, e.g. GPs, Health Visitors, Asthma nurses. At the start of the pilot, we may be able to take referral from third sector partners but would ask that workers have a conversation with families to make sure they have spoken to their GP about the respiratory issue, taking part in annual asthma reviews etc.</a:t>
            </a:r>
          </a:p>
          <a:p>
            <a:endParaRPr lang="en-GB" dirty="0"/>
          </a:p>
        </p:txBody>
      </p:sp>
    </p:spTree>
    <p:extLst>
      <p:ext uri="{BB962C8B-B14F-4D97-AF65-F5344CB8AC3E}">
        <p14:creationId xmlns:p14="http://schemas.microsoft.com/office/powerpoint/2010/main" val="212521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899C-6BC5-F8B1-6E15-E87F125B78D3}"/>
              </a:ext>
            </a:extLst>
          </p:cNvPr>
          <p:cNvSpPr>
            <a:spLocks noGrp="1"/>
          </p:cNvSpPr>
          <p:nvPr>
            <p:ph type="title"/>
          </p:nvPr>
        </p:nvSpPr>
        <p:spPr>
          <a:xfrm>
            <a:off x="291972" y="224419"/>
            <a:ext cx="10515600" cy="1325563"/>
          </a:xfrm>
        </p:spPr>
        <p:txBody>
          <a:bodyPr>
            <a:normAutofit fontScale="90000"/>
          </a:bodyPr>
          <a:lstStyle/>
          <a:p>
            <a:pPr>
              <a:lnSpc>
                <a:spcPct val="107000"/>
              </a:lnSpc>
              <a:spcAft>
                <a:spcPts val="800"/>
              </a:spcAft>
            </a:pPr>
            <a:r>
              <a:rPr lang="en-GB" b="1" kern="100" dirty="0">
                <a:solidFill>
                  <a:srgbClr val="1B365D"/>
                </a:solidFill>
                <a:effectLst/>
                <a:latin typeface="Helvetica Neue"/>
                <a:ea typeface="Calibri" panose="020F0502020204030204" pitchFamily="34" charset="0"/>
                <a:cs typeface="Times New Roman" panose="02020603050405020304" pitchFamily="18" charset="0"/>
              </a:rPr>
              <a:t>Breathe Easy Homes:</a:t>
            </a:r>
            <a:br>
              <a:rPr lang="en-GB" b="1" kern="100" dirty="0">
                <a:solidFill>
                  <a:srgbClr val="1B365D"/>
                </a:solidFill>
                <a:effectLst/>
                <a:latin typeface="Helvetica Neue"/>
                <a:ea typeface="Calibri" panose="020F0502020204030204" pitchFamily="34" charset="0"/>
                <a:cs typeface="Times New Roman" panose="02020603050405020304" pitchFamily="18" charset="0"/>
              </a:rPr>
            </a:br>
            <a:r>
              <a:rPr lang="en-GB" b="1" kern="100" dirty="0">
                <a:solidFill>
                  <a:srgbClr val="1B365D"/>
                </a:solidFill>
                <a:effectLst/>
                <a:latin typeface="Helvetica Neue"/>
                <a:ea typeface="Calibri" panose="020F0502020204030204" pitchFamily="34" charset="0"/>
                <a:cs typeface="Times New Roman" panose="02020603050405020304" pitchFamily="18" charset="0"/>
              </a:rPr>
              <a:t>Leeds Children's Respiratory &amp; Housing Prevention Pathway</a:t>
            </a:r>
            <a:br>
              <a:rPr lang="en-GB" sz="1800" kern="100" dirty="0">
                <a:solidFill>
                  <a:srgbClr val="007A78"/>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solidFill>
                  <a:srgbClr val="007A78"/>
                </a:solidFill>
                <a:effectLst/>
                <a:latin typeface="Helvetica Neue"/>
                <a:ea typeface="Calibri" panose="020F0502020204030204" pitchFamily="34" charset="0"/>
                <a:cs typeface="Times New Roman" panose="02020603050405020304" pitchFamily="18" charset="0"/>
              </a:rPr>
              <a:t> </a:t>
            </a:r>
            <a:br>
              <a:rPr lang="en-GB" sz="1800" kern="100" dirty="0">
                <a:solidFill>
                  <a:srgbClr val="007A78"/>
                </a:solidFill>
                <a:effectLst/>
                <a:latin typeface="Calibri" panose="020F0502020204030204" pitchFamily="34" charset="0"/>
                <a:ea typeface="Calibri" panose="020F0502020204030204" pitchFamily="34" charset="0"/>
                <a:cs typeface="Times New Roman" panose="02020603050405020304" pitchFamily="18" charset="0"/>
              </a:rPr>
            </a:br>
            <a:endParaRPr lang="en-GB" sz="2400" dirty="0">
              <a:solidFill>
                <a:srgbClr val="007A78"/>
              </a:solidFill>
            </a:endParaRPr>
          </a:p>
        </p:txBody>
      </p:sp>
      <p:sp>
        <p:nvSpPr>
          <p:cNvPr id="4" name="Rectangle: Rounded Corners 3">
            <a:extLst>
              <a:ext uri="{FF2B5EF4-FFF2-40B4-BE49-F238E27FC236}">
                <a16:creationId xmlns:a16="http://schemas.microsoft.com/office/drawing/2014/main" id="{AC56805C-B20B-4E3C-CFFF-72B9BCEBED5C}"/>
              </a:ext>
            </a:extLst>
          </p:cNvPr>
          <p:cNvSpPr/>
          <p:nvPr/>
        </p:nvSpPr>
        <p:spPr>
          <a:xfrm>
            <a:off x="7831006" y="794902"/>
            <a:ext cx="3777581" cy="2444200"/>
          </a:xfrm>
          <a:prstGeom prst="roundRect">
            <a:avLst/>
          </a:prstGeom>
          <a:solidFill>
            <a:schemeClr val="bg1"/>
          </a:solidFill>
          <a:ln w="38100">
            <a:solidFill>
              <a:srgbClr val="007A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sz="1100" b="1" dirty="0">
                <a:solidFill>
                  <a:srgbClr val="007A78"/>
                </a:solidFill>
                <a:effectLst/>
                <a:latin typeface="Helvetica Neue" panose="020B0604020202020204"/>
                <a:ea typeface="Calibri" panose="020F0502020204030204" pitchFamily="34" charset="0"/>
              </a:rPr>
              <a:t>Breathe Easy Homes </a:t>
            </a:r>
            <a:r>
              <a:rPr lang="en-GB" sz="1100" dirty="0">
                <a:solidFill>
                  <a:schemeClr val="tx1"/>
                </a:solidFill>
                <a:effectLst/>
                <a:latin typeface="Helvetica Neue" panose="020B0604020202020204"/>
                <a:ea typeface="Calibri" panose="020F0502020204030204" pitchFamily="34" charset="0"/>
              </a:rPr>
              <a:t>addresses indoor air quality concerns for children with asthma and other respiratory conditions. Covers triggers such as damp, mould, condensation and allergens such as dust mites /pet dander. </a:t>
            </a:r>
            <a:r>
              <a:rPr lang="en-GB" sz="1100" dirty="0">
                <a:solidFill>
                  <a:schemeClr val="tx1"/>
                </a:solidFill>
                <a:latin typeface="Helvetica Neue" panose="020B0604020202020204"/>
                <a:ea typeface="Calibri" panose="020F0502020204030204" pitchFamily="34" charset="0"/>
              </a:rPr>
              <a:t>P</a:t>
            </a:r>
            <a:r>
              <a:rPr lang="en-GB" sz="1100" dirty="0">
                <a:solidFill>
                  <a:schemeClr val="tx1"/>
                </a:solidFill>
                <a:effectLst/>
                <a:latin typeface="Helvetica Neue" panose="020B0604020202020204"/>
                <a:ea typeface="Calibri" panose="020F0502020204030204" pitchFamily="34" charset="0"/>
              </a:rPr>
              <a:t>rovides families with advice, support and household equipment to reduce triggers in their home. </a:t>
            </a:r>
          </a:p>
          <a:p>
            <a:pPr marL="0" indent="0">
              <a:buNone/>
            </a:pPr>
            <a:endParaRPr lang="en-GB" sz="1100" dirty="0">
              <a:solidFill>
                <a:schemeClr val="tx1"/>
              </a:solidFill>
              <a:effectLst/>
              <a:latin typeface="Helvetica Neue" panose="020B0604020202020204"/>
              <a:ea typeface="Calibri" panose="020F0502020204030204" pitchFamily="34" charset="0"/>
            </a:endParaRPr>
          </a:p>
          <a:p>
            <a:pPr marL="0" indent="0">
              <a:buNone/>
            </a:pPr>
            <a:r>
              <a:rPr lang="en-GB" sz="1100" b="1" dirty="0">
                <a:solidFill>
                  <a:srgbClr val="007A78"/>
                </a:solidFill>
                <a:latin typeface="Helvetica Neue" panose="020B0604020202020204"/>
                <a:ea typeface="Calibri" panose="020F0502020204030204" pitchFamily="34" charset="0"/>
              </a:rPr>
              <a:t>Financial conditions may apply. Care &amp; Repair will ask if a </a:t>
            </a:r>
            <a:r>
              <a:rPr lang="en-GB" sz="1100" b="1" dirty="0">
                <a:solidFill>
                  <a:srgbClr val="007A78"/>
                </a:solidFill>
                <a:effectLst/>
                <a:latin typeface="Helvetica Neue" panose="020B0604020202020204"/>
                <a:ea typeface="Calibri" panose="020F0502020204030204" pitchFamily="34" charset="0"/>
              </a:rPr>
              <a:t>family:</a:t>
            </a:r>
          </a:p>
          <a:p>
            <a:pPr marL="342900" lvl="0" indent="-342900">
              <a:lnSpc>
                <a:spcPct val="105000"/>
              </a:lnSpc>
              <a:buFont typeface="Symbol" panose="05050102010706020507" pitchFamily="18" charset="2"/>
              <a:buChar char=""/>
            </a:pPr>
            <a:r>
              <a:rPr lang="en-GB" sz="1100" dirty="0">
                <a:solidFill>
                  <a:schemeClr val="tx1"/>
                </a:solidFill>
                <a:effectLst/>
                <a:latin typeface="Helvetica Neue" panose="020B0604020202020204"/>
                <a:ea typeface="Times New Roman" panose="02020603050405020304" pitchFamily="18" charset="0"/>
              </a:rPr>
              <a:t>Has a household income of £30,000 or below and savings less than £16,000 </a:t>
            </a:r>
            <a:endParaRPr lang="en-GB" sz="1100" dirty="0">
              <a:solidFill>
                <a:schemeClr val="tx1"/>
              </a:solidFill>
              <a:effectLst/>
              <a:latin typeface="Helvetica Neue" panose="020B0604020202020204"/>
              <a:ea typeface="Calibri" panose="020F0502020204030204" pitchFamily="34" charset="0"/>
            </a:endParaRPr>
          </a:p>
          <a:p>
            <a:pPr marL="342900" lvl="0" indent="-342900">
              <a:lnSpc>
                <a:spcPct val="105000"/>
              </a:lnSpc>
              <a:buFont typeface="Symbol" panose="05050102010706020507" pitchFamily="18" charset="2"/>
              <a:buChar char=""/>
            </a:pPr>
            <a:r>
              <a:rPr lang="en-GB" sz="1100" dirty="0">
                <a:solidFill>
                  <a:schemeClr val="tx1"/>
                </a:solidFill>
                <a:effectLst/>
                <a:latin typeface="Helvetica Neue" panose="020B0604020202020204"/>
                <a:ea typeface="Times New Roman" panose="02020603050405020304" pitchFamily="18" charset="0"/>
              </a:rPr>
              <a:t>Pays Council Tax to Leeds City Council </a:t>
            </a:r>
            <a:endParaRPr lang="en-GB" sz="1100" dirty="0">
              <a:solidFill>
                <a:schemeClr val="tx1"/>
              </a:solidFill>
              <a:effectLst/>
              <a:latin typeface="Helvetica Neue" panose="020B0604020202020204"/>
              <a:ea typeface="Calibri" panose="020F0502020204030204" pitchFamily="34" charset="0"/>
            </a:endParaRPr>
          </a:p>
        </p:txBody>
      </p:sp>
      <p:sp>
        <p:nvSpPr>
          <p:cNvPr id="5" name="Arrow: Right 4">
            <a:extLst>
              <a:ext uri="{FF2B5EF4-FFF2-40B4-BE49-F238E27FC236}">
                <a16:creationId xmlns:a16="http://schemas.microsoft.com/office/drawing/2014/main" id="{1B856745-6597-509E-BD5D-9BB1675676AA}"/>
              </a:ext>
            </a:extLst>
          </p:cNvPr>
          <p:cNvSpPr/>
          <p:nvPr/>
        </p:nvSpPr>
        <p:spPr>
          <a:xfrm>
            <a:off x="4108017" y="1326456"/>
            <a:ext cx="3339429" cy="1325563"/>
          </a:xfrm>
          <a:prstGeom prst="rightArrow">
            <a:avLst/>
          </a:prstGeom>
          <a:solidFill>
            <a:srgbClr val="007A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dirty="0">
                <a:effectLst/>
                <a:latin typeface="Helvetica Neue"/>
                <a:ea typeface="Calibri" panose="020F0502020204030204" pitchFamily="34" charset="0"/>
                <a:cs typeface="Times New Roman" panose="02020603050405020304" pitchFamily="18" charset="0"/>
              </a:rPr>
              <a:t>IF YES to both, refer to Breathe Easy Homes:</a:t>
            </a:r>
          </a:p>
          <a:p>
            <a:pPr algn="ctr"/>
            <a:r>
              <a:rPr lang="en-GB" sz="1100" b="1"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carerepairleeds.homeplus@nhs.net</a:t>
            </a:r>
            <a:endParaRPr lang="en-GB" sz="1100" dirty="0">
              <a:solidFill>
                <a:schemeClr val="bg1"/>
              </a:solidFill>
            </a:endParaRPr>
          </a:p>
        </p:txBody>
      </p:sp>
      <p:sp>
        <p:nvSpPr>
          <p:cNvPr id="7" name="TextBox 6">
            <a:extLst>
              <a:ext uri="{FF2B5EF4-FFF2-40B4-BE49-F238E27FC236}">
                <a16:creationId xmlns:a16="http://schemas.microsoft.com/office/drawing/2014/main" id="{1C83265D-77B1-9118-3925-1508E59729D7}"/>
              </a:ext>
            </a:extLst>
          </p:cNvPr>
          <p:cNvSpPr txBox="1"/>
          <p:nvPr/>
        </p:nvSpPr>
        <p:spPr>
          <a:xfrm>
            <a:off x="5672294" y="2974312"/>
            <a:ext cx="914400" cy="914400"/>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6B27D56F-0876-FE59-B5DC-732AAC9D622B}"/>
              </a:ext>
            </a:extLst>
          </p:cNvPr>
          <p:cNvSpPr txBox="1"/>
          <p:nvPr/>
        </p:nvSpPr>
        <p:spPr>
          <a:xfrm>
            <a:off x="536990" y="1427178"/>
            <a:ext cx="2906573" cy="1107996"/>
          </a:xfrm>
          <a:prstGeom prst="rect">
            <a:avLst/>
          </a:prstGeom>
          <a:solidFill>
            <a:srgbClr val="F3E42F"/>
          </a:solidFill>
          <a:ln>
            <a:solidFill>
              <a:srgbClr val="007A78"/>
            </a:solidFill>
          </a:ln>
        </p:spPr>
        <p:txBody>
          <a:bodyPr wrap="square" rtlCol="0">
            <a:spAutoFit/>
          </a:bodyPr>
          <a:lstStyle/>
          <a:p>
            <a:r>
              <a:rPr lang="en-GB" sz="1100" kern="100" dirty="0">
                <a:effectLst/>
                <a:latin typeface="Helvetica Neue"/>
                <a:ea typeface="Calibri" panose="020F0502020204030204" pitchFamily="34" charset="0"/>
                <a:cs typeface="Times New Roman" panose="02020603050405020304" pitchFamily="18" charset="0"/>
              </a:rPr>
              <a:t>Child with persistent respiratory issues   (e.g. asthma, viral wheeze) </a:t>
            </a:r>
            <a:r>
              <a:rPr lang="en-GB" sz="1100" b="1" kern="100" dirty="0">
                <a:effectLst/>
                <a:latin typeface="Helvetica Neue"/>
                <a:ea typeface="Calibri" panose="020F0502020204030204" pitchFamily="34" charset="0"/>
                <a:cs typeface="Times New Roman" panose="02020603050405020304" pitchFamily="18" charset="0"/>
              </a:rPr>
              <a:t>YES </a:t>
            </a:r>
            <a:r>
              <a:rPr lang="en-US" sz="1100" b="1" kern="100" dirty="0">
                <a:effectLst/>
                <a:latin typeface="MS Gothic" panose="020B0609070205080204" pitchFamily="49" charset="-128"/>
                <a:ea typeface="Calibri" panose="020F0502020204030204" pitchFamily="34" charset="0"/>
                <a:cs typeface="Times New Roman" panose="02020603050405020304" pitchFamily="18" charset="0"/>
              </a:rPr>
              <a:t>☐</a:t>
            </a:r>
            <a:r>
              <a:rPr lang="en-GB" sz="1100" b="1" kern="100" dirty="0">
                <a:effectLst/>
                <a:latin typeface="Helvetica Neue"/>
                <a:ea typeface="Calibri" panose="020F0502020204030204" pitchFamily="34" charset="0"/>
                <a:cs typeface="Times New Roman" panose="02020603050405020304" pitchFamily="18" charset="0"/>
              </a:rPr>
              <a:t>     NO </a:t>
            </a:r>
            <a:r>
              <a:rPr lang="en-US" sz="1100" b="1" kern="100" dirty="0">
                <a:effectLst/>
                <a:latin typeface="MS Gothic" panose="020B0609070205080204" pitchFamily="49" charset="-128"/>
                <a:ea typeface="Calibri" panose="020F0502020204030204" pitchFamily="34" charset="0"/>
                <a:cs typeface="Times New Roman" panose="02020603050405020304" pitchFamily="18" charset="0"/>
              </a:rPr>
              <a:t>☐</a:t>
            </a:r>
            <a:r>
              <a:rPr lang="en-GB" sz="1100" b="1" kern="100" dirty="0">
                <a:effectLst/>
                <a:latin typeface="Helvetica Neue"/>
                <a:ea typeface="Calibri" panose="020F0502020204030204" pitchFamily="34" charset="0"/>
                <a:cs typeface="Times New Roman" panose="02020603050405020304" pitchFamily="18" charset="0"/>
              </a:rPr>
              <a:t> </a:t>
            </a:r>
            <a:r>
              <a:rPr lang="en-GB" sz="1100" kern="100" dirty="0">
                <a:effectLst/>
                <a:latin typeface="Helvetica Neue"/>
                <a:ea typeface="Calibri" panose="020F0502020204030204" pitchFamily="34" charset="0"/>
                <a:cs typeface="Times New Roman" panose="02020603050405020304" pitchFamily="18" charset="0"/>
              </a:rPr>
              <a:t>	            		</a:t>
            </a:r>
            <a:br>
              <a:rPr lang="en-GB" sz="1100" kern="100" dirty="0">
                <a:effectLst/>
                <a:latin typeface="Calibri" panose="020F0502020204030204" pitchFamily="34" charset="0"/>
                <a:ea typeface="Calibri" panose="020F0502020204030204" pitchFamily="34" charset="0"/>
                <a:cs typeface="Times New Roman" panose="02020603050405020304" pitchFamily="18" charset="0"/>
              </a:rPr>
            </a:br>
            <a:r>
              <a:rPr lang="en-GB" sz="1100" kern="100" dirty="0">
                <a:latin typeface="Helvetica Neue"/>
                <a:ea typeface="Calibri" panose="020F0502020204030204" pitchFamily="34" charset="0"/>
                <a:cs typeface="Times New Roman" panose="02020603050405020304" pitchFamily="18" charset="0"/>
              </a:rPr>
              <a:t>Known housing issues       </a:t>
            </a:r>
            <a:r>
              <a:rPr lang="en-GB" sz="1100" b="1" kern="100" dirty="0">
                <a:effectLst/>
                <a:latin typeface="Helvetica Neue"/>
                <a:ea typeface="Calibri" panose="020F0502020204030204" pitchFamily="34" charset="0"/>
                <a:cs typeface="Times New Roman" panose="02020603050405020304" pitchFamily="18" charset="0"/>
              </a:rPr>
              <a:t>YES </a:t>
            </a:r>
            <a:r>
              <a:rPr lang="en-US" sz="1100" b="1" kern="100" dirty="0">
                <a:effectLst/>
                <a:latin typeface="MS Gothic" panose="020B0609070205080204" pitchFamily="49" charset="-128"/>
                <a:ea typeface="Calibri" panose="020F0502020204030204" pitchFamily="34" charset="0"/>
                <a:cs typeface="Times New Roman" panose="02020603050405020304" pitchFamily="18" charset="0"/>
              </a:rPr>
              <a:t>☐   </a:t>
            </a:r>
            <a:r>
              <a:rPr lang="en-GB" sz="1100" b="1" kern="100" dirty="0">
                <a:effectLst/>
                <a:latin typeface="Helvetica Neue"/>
                <a:ea typeface="Calibri" panose="020F0502020204030204" pitchFamily="34" charset="0"/>
                <a:cs typeface="Times New Roman" panose="02020603050405020304" pitchFamily="18" charset="0"/>
              </a:rPr>
              <a:t>NO </a:t>
            </a:r>
            <a:r>
              <a:rPr lang="en-US" sz="1100" b="1" kern="100" dirty="0">
                <a:effectLst/>
                <a:latin typeface="MS Gothic" panose="020B0609070205080204" pitchFamily="49" charset="-128"/>
                <a:ea typeface="Calibri" panose="020F0502020204030204" pitchFamily="34" charset="0"/>
                <a:cs typeface="Times New Roman" panose="02020603050405020304" pitchFamily="18" charset="0"/>
              </a:rPr>
              <a:t>☐</a:t>
            </a:r>
            <a:br>
              <a:rPr lang="en-GB" sz="1100" kern="100" dirty="0">
                <a:effectLst/>
                <a:latin typeface="Calibri" panose="020F0502020204030204" pitchFamily="34" charset="0"/>
                <a:ea typeface="Calibri" panose="020F0502020204030204" pitchFamily="34" charset="0"/>
                <a:cs typeface="Times New Roman" panose="02020603050405020304" pitchFamily="18" charset="0"/>
              </a:rPr>
            </a:br>
            <a:r>
              <a:rPr lang="en-GB" sz="1100" kern="100" dirty="0">
                <a:effectLst/>
                <a:latin typeface="Helvetica Neue"/>
                <a:ea typeface="Calibri" panose="020F0502020204030204" pitchFamily="34" charset="0"/>
                <a:cs typeface="Times New Roman" panose="02020603050405020304" pitchFamily="18" charset="0"/>
              </a:rPr>
              <a:t>(e.g. dust mites, damp) </a:t>
            </a:r>
          </a:p>
        </p:txBody>
      </p:sp>
      <p:sp>
        <p:nvSpPr>
          <p:cNvPr id="15" name="Arrow: Left 14">
            <a:extLst>
              <a:ext uri="{FF2B5EF4-FFF2-40B4-BE49-F238E27FC236}">
                <a16:creationId xmlns:a16="http://schemas.microsoft.com/office/drawing/2014/main" id="{AE5C7732-933A-7270-8EB2-3C09C2D09269}"/>
              </a:ext>
            </a:extLst>
          </p:cNvPr>
          <p:cNvSpPr/>
          <p:nvPr/>
        </p:nvSpPr>
        <p:spPr>
          <a:xfrm rot="20117864">
            <a:off x="8377924" y="3695646"/>
            <a:ext cx="2474931" cy="1324394"/>
          </a:xfrm>
          <a:prstGeom prst="leftArrow">
            <a:avLst/>
          </a:prstGeom>
          <a:solidFill>
            <a:srgbClr val="007A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kern="100" dirty="0">
                <a:latin typeface="Helvetica Neue"/>
                <a:cs typeface="Times New Roman" panose="02020603050405020304" pitchFamily="18" charset="0"/>
              </a:rPr>
              <a:t>You can also signpost to support and advice online</a:t>
            </a:r>
          </a:p>
        </p:txBody>
      </p:sp>
      <p:sp>
        <p:nvSpPr>
          <p:cNvPr id="16" name="Rectangle: Rounded Corners 15">
            <a:extLst>
              <a:ext uri="{FF2B5EF4-FFF2-40B4-BE49-F238E27FC236}">
                <a16:creationId xmlns:a16="http://schemas.microsoft.com/office/drawing/2014/main" id="{F45BAEA1-0C01-4E72-4186-DFD294E232EA}"/>
              </a:ext>
            </a:extLst>
          </p:cNvPr>
          <p:cNvSpPr/>
          <p:nvPr/>
        </p:nvSpPr>
        <p:spPr>
          <a:xfrm>
            <a:off x="3625697" y="3618898"/>
            <a:ext cx="4093193" cy="2351901"/>
          </a:xfrm>
          <a:prstGeom prst="roundRect">
            <a:avLst/>
          </a:prstGeom>
          <a:solidFill>
            <a:schemeClr val="bg1"/>
          </a:solidFill>
          <a:ln w="38100">
            <a:solidFill>
              <a:srgbClr val="F5AA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100" b="1" dirty="0">
              <a:solidFill>
                <a:srgbClr val="007A78"/>
              </a:solidFill>
              <a:effectLst/>
              <a:latin typeface="Helvetica Neue" panose="020B0604020202020204"/>
              <a:ea typeface="Calibri" panose="020F0502020204030204" pitchFamily="34" charset="0"/>
            </a:endParaRPr>
          </a:p>
          <a:p>
            <a:pPr marL="171450" indent="-171450">
              <a:buFont typeface="Arial" panose="020B0604020202020204" pitchFamily="34" charset="0"/>
              <a:buChar char="•"/>
            </a:pPr>
            <a:r>
              <a:rPr lang="en-GB" sz="1100" b="1" dirty="0">
                <a:solidFill>
                  <a:srgbClr val="007A78"/>
                </a:solidFill>
                <a:effectLst/>
                <a:latin typeface="Helvetica Neue" panose="020B0604020202020204"/>
                <a:ea typeface="Calibri" panose="020F0502020204030204" pitchFamily="34" charset="0"/>
              </a:rPr>
              <a:t>Damp and mould: </a:t>
            </a:r>
            <a:r>
              <a:rPr lang="en-GB" sz="1100" dirty="0">
                <a:effectLst/>
                <a:latin typeface="Helvetica Neue"/>
                <a:hlinkClick r:id="rId3" tooltip="https://england.shelter.org.uk/housing_advice/repairs/damp_and_mould_in_rented_homes"/>
              </a:rPr>
              <a:t>from Shelter: how to reduce damp and mould in your home</a:t>
            </a:r>
            <a:r>
              <a:rPr lang="en-GB" sz="1100" dirty="0">
                <a:effectLst/>
                <a:latin typeface="Helvetica Neue"/>
              </a:rPr>
              <a:t>  </a:t>
            </a:r>
            <a:r>
              <a:rPr lang="en-GB" sz="1100" dirty="0">
                <a:solidFill>
                  <a:schemeClr val="tx1"/>
                </a:solidFill>
                <a:effectLst/>
                <a:latin typeface="Helvetica Neue"/>
              </a:rPr>
              <a:t>AND</a:t>
            </a:r>
            <a:r>
              <a:rPr lang="en-GB" sz="1100" dirty="0">
                <a:effectLst/>
                <a:latin typeface="Helvetica Neue"/>
              </a:rPr>
              <a:t> </a:t>
            </a:r>
            <a:r>
              <a:rPr lang="en-GB" sz="1100" dirty="0">
                <a:effectLst/>
                <a:latin typeface="Helvetica Neue"/>
                <a:hlinkClick r:id="rId4" tooltip="https://www.youtube.com/watch?v=-jmpmjxnrzg"/>
              </a:rPr>
              <a:t>LCC video: how to prevent mould in your home on YouTube</a:t>
            </a:r>
            <a:r>
              <a:rPr lang="en-GB" sz="1100" dirty="0">
                <a:latin typeface="Helvetica Neue"/>
              </a:rPr>
              <a:t> </a:t>
            </a:r>
            <a:r>
              <a:rPr lang="en-GB" sz="1100" dirty="0">
                <a:effectLst/>
                <a:latin typeface="Helvetica Neue"/>
              </a:rPr>
              <a:t> </a:t>
            </a:r>
          </a:p>
          <a:p>
            <a:pPr marL="171450" indent="-171450">
              <a:buFont typeface="Arial" panose="020B0604020202020204" pitchFamily="34" charset="0"/>
              <a:buChar char="•"/>
            </a:pPr>
            <a:r>
              <a:rPr lang="en-GB" sz="1100" b="1" dirty="0">
                <a:solidFill>
                  <a:srgbClr val="007A78"/>
                </a:solidFill>
                <a:latin typeface="Helvetica Neue"/>
              </a:rPr>
              <a:t>Leeds City Council housing only – damp and mould repairs</a:t>
            </a:r>
            <a:r>
              <a:rPr lang="en-GB" sz="1100" b="1" dirty="0">
                <a:solidFill>
                  <a:schemeClr val="tx1"/>
                </a:solidFill>
                <a:latin typeface="Helvetica Neue"/>
              </a:rPr>
              <a:t>: </a:t>
            </a:r>
            <a:r>
              <a:rPr lang="en-GB" sz="1100" b="0" i="0" u="sng" kern="1200" dirty="0">
                <a:solidFill>
                  <a:srgbClr val="003F55"/>
                </a:solidFill>
                <a:effectLst/>
                <a:latin typeface="Helvetica Neue"/>
                <a:hlinkClick r:id="rId5"/>
              </a:rPr>
              <a:t>D&amp;Mteam@leeds.gov.uk</a:t>
            </a:r>
            <a:r>
              <a:rPr lang="en-GB" sz="1100" i="0" u="sng" dirty="0">
                <a:solidFill>
                  <a:srgbClr val="003F55"/>
                </a:solidFill>
                <a:effectLst/>
                <a:latin typeface="Helvetica Neue"/>
              </a:rPr>
              <a:t>.</a:t>
            </a:r>
            <a:r>
              <a:rPr lang="en-GB" sz="1100" i="0" dirty="0">
                <a:solidFill>
                  <a:srgbClr val="003F55"/>
                </a:solidFill>
                <a:effectLst/>
                <a:latin typeface="Helvetica Neue"/>
              </a:rPr>
              <a:t>  </a:t>
            </a:r>
            <a:endParaRPr lang="en-GB" sz="1100" dirty="0">
              <a:effectLst/>
              <a:latin typeface="Helvetica Neue"/>
            </a:endParaRPr>
          </a:p>
          <a:p>
            <a:pPr marL="171450" indent="-171450">
              <a:buFont typeface="Arial" panose="020B0604020202020204" pitchFamily="34" charset="0"/>
              <a:buChar char="•"/>
            </a:pPr>
            <a:r>
              <a:rPr lang="en-GB" sz="1100" b="1" dirty="0">
                <a:solidFill>
                  <a:srgbClr val="007A78"/>
                </a:solidFill>
                <a:effectLst/>
                <a:latin typeface="Helvetica Neue"/>
              </a:rPr>
              <a:t>At home a</a:t>
            </a:r>
            <a:r>
              <a:rPr lang="en-GB" sz="1100" b="1" dirty="0">
                <a:solidFill>
                  <a:srgbClr val="007A78"/>
                </a:solidFill>
                <a:latin typeface="Helvetica Neue" panose="020B0604020202020204"/>
              </a:rPr>
              <a:t>sthma triggers:  </a:t>
            </a:r>
            <a:r>
              <a:rPr lang="en-GB" sz="1100" dirty="0">
                <a:latin typeface="Helvetica Neue" panose="020B0604020202020204"/>
                <a:hlinkClick r:id="rId6"/>
              </a:rPr>
              <a:t>Asthma Triggers :: West Yorkshire Healthier Together (wyhealthiertogether.nhs.uk)</a:t>
            </a:r>
            <a:r>
              <a:rPr lang="en-GB" sz="1100" dirty="0">
                <a:latin typeface="Helvetica Neue" panose="020B0604020202020204"/>
              </a:rPr>
              <a:t> </a:t>
            </a:r>
          </a:p>
          <a:p>
            <a:pPr marL="171450" indent="-171450">
              <a:buFont typeface="Arial" panose="020B0604020202020204" pitchFamily="34" charset="0"/>
              <a:buChar char="•"/>
            </a:pPr>
            <a:r>
              <a:rPr lang="en-GB" sz="1100" b="1" dirty="0">
                <a:solidFill>
                  <a:srgbClr val="007A78"/>
                </a:solidFill>
                <a:latin typeface="Helvetica Neue" panose="020B0604020202020204"/>
              </a:rPr>
              <a:t>Keeping your home warm: </a:t>
            </a:r>
            <a:r>
              <a:rPr lang="en-GB" sz="1100" dirty="0">
                <a:solidFill>
                  <a:srgbClr val="0000FF"/>
                </a:solidFill>
                <a:latin typeface="Helvetica Neue" panose="020B0604020202020204"/>
                <a:hlinkClick r:id="rId7">
                  <a:extLst>
                    <a:ext uri="{A12FA001-AC4F-418D-AE19-62706E023703}">
                      <ahyp:hlinkClr xmlns:ahyp="http://schemas.microsoft.com/office/drawing/2018/hyperlinkcolor" val="tx"/>
                    </a:ext>
                  </a:extLst>
                </a:hlinkClick>
              </a:rPr>
              <a:t>Affordable warmth (leeds.gov.uk)</a:t>
            </a:r>
            <a:r>
              <a:rPr lang="en-GB" sz="1100" dirty="0">
                <a:solidFill>
                  <a:srgbClr val="0000FF"/>
                </a:solidFill>
                <a:latin typeface="Helvetica Neue" panose="020B0604020202020204"/>
              </a:rPr>
              <a:t> </a:t>
            </a:r>
          </a:p>
          <a:p>
            <a:pPr marL="171450" indent="-171450">
              <a:buFont typeface="Arial" panose="020B0604020202020204" pitchFamily="34" charset="0"/>
              <a:buChar char="•"/>
            </a:pPr>
            <a:r>
              <a:rPr lang="en-GB" sz="1100" b="1" dirty="0">
                <a:solidFill>
                  <a:srgbClr val="007A78"/>
                </a:solidFill>
                <a:latin typeface="Helvetica Neue" panose="020B0604020202020204"/>
              </a:rPr>
              <a:t>Homeless/risk of homelessness: </a:t>
            </a:r>
            <a:r>
              <a:rPr lang="en-GB" sz="1100" dirty="0">
                <a:latin typeface="Helvetica Neue" panose="020B0604020202020204"/>
                <a:hlinkClick r:id="rId8"/>
              </a:rPr>
              <a:t>Homeless or at risk (leeds.gov.uk)</a:t>
            </a:r>
            <a:endParaRPr lang="en-GB" sz="1100" dirty="0">
              <a:latin typeface="Helvetica Neue" panose="020B0604020202020204"/>
            </a:endParaRPr>
          </a:p>
          <a:p>
            <a:pPr marL="171450" indent="-171450">
              <a:buFont typeface="Arial" panose="020B0604020202020204" pitchFamily="34" charset="0"/>
              <a:buChar char="•"/>
            </a:pPr>
            <a:endParaRPr lang="en-GB" sz="1100" dirty="0">
              <a:solidFill>
                <a:srgbClr val="0070C0"/>
              </a:solidFill>
              <a:latin typeface="Helvetica Neue"/>
            </a:endParaRPr>
          </a:p>
        </p:txBody>
      </p:sp>
      <p:sp>
        <p:nvSpPr>
          <p:cNvPr id="18" name="Arrow: Right 17">
            <a:extLst>
              <a:ext uri="{FF2B5EF4-FFF2-40B4-BE49-F238E27FC236}">
                <a16:creationId xmlns:a16="http://schemas.microsoft.com/office/drawing/2014/main" id="{8455DF4C-45EF-7A0C-E084-C81CF1B67004}"/>
              </a:ext>
            </a:extLst>
          </p:cNvPr>
          <p:cNvSpPr/>
          <p:nvPr/>
        </p:nvSpPr>
        <p:spPr>
          <a:xfrm rot="1467525">
            <a:off x="454796" y="3465218"/>
            <a:ext cx="2658616" cy="1325563"/>
          </a:xfrm>
          <a:prstGeom prst="rightArrow">
            <a:avLst/>
          </a:prstGeom>
          <a:solidFill>
            <a:srgbClr val="F5A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dirty="0">
                <a:solidFill>
                  <a:schemeClr val="tx1"/>
                </a:solidFill>
                <a:latin typeface="Helvetica Neue"/>
                <a:cs typeface="Times New Roman" panose="02020603050405020304" pitchFamily="18" charset="0"/>
              </a:rPr>
              <a:t>Housing issues ONLY, no respiratory conditions, signpost to support and advice online</a:t>
            </a:r>
            <a:endParaRPr lang="en-GB" sz="1100" dirty="0">
              <a:solidFill>
                <a:schemeClr val="tx1"/>
              </a:solidFill>
            </a:endParaRPr>
          </a:p>
        </p:txBody>
      </p:sp>
    </p:spTree>
    <p:extLst>
      <p:ext uri="{BB962C8B-B14F-4D97-AF65-F5344CB8AC3E}">
        <p14:creationId xmlns:p14="http://schemas.microsoft.com/office/powerpoint/2010/main" val="221307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D4E420-3738-E71F-A86B-22DB1ECB70B0}"/>
              </a:ext>
            </a:extLst>
          </p:cNvPr>
          <p:cNvSpPr>
            <a:spLocks noGrp="1"/>
          </p:cNvSpPr>
          <p:nvPr>
            <p:ph type="body" sz="quarter" idx="10"/>
          </p:nvPr>
        </p:nvSpPr>
        <p:spPr>
          <a:xfrm>
            <a:off x="527050" y="397934"/>
            <a:ext cx="10975139" cy="677598"/>
          </a:xfrm>
        </p:spPr>
        <p:txBody>
          <a:bodyPr/>
          <a:lstStyle/>
          <a:p>
            <a:r>
              <a:rPr lang="en-GB" sz="3600" dirty="0"/>
              <a:t>What happens once a referral has been made?</a:t>
            </a:r>
          </a:p>
        </p:txBody>
      </p:sp>
      <p:sp>
        <p:nvSpPr>
          <p:cNvPr id="3" name="Text Placeholder 2">
            <a:extLst>
              <a:ext uri="{FF2B5EF4-FFF2-40B4-BE49-F238E27FC236}">
                <a16:creationId xmlns:a16="http://schemas.microsoft.com/office/drawing/2014/main" id="{94359162-4293-AAA4-C3F5-7395F3C81730}"/>
              </a:ext>
            </a:extLst>
          </p:cNvPr>
          <p:cNvSpPr>
            <a:spLocks noGrp="1"/>
          </p:cNvSpPr>
          <p:nvPr>
            <p:ph type="body" sz="quarter" idx="12"/>
          </p:nvPr>
        </p:nvSpPr>
        <p:spPr/>
        <p:txBody>
          <a:bodyPr/>
          <a:lstStyle/>
          <a:p>
            <a:pPr marL="342900" lvl="0" indent="-342900">
              <a:lnSpc>
                <a:spcPct val="107000"/>
              </a:lnSpc>
              <a:buFont typeface="Symbol" panose="05050102010706020507" pitchFamily="18" charset="2"/>
              <a:buChar char=""/>
            </a:pPr>
            <a:r>
              <a:rPr lang="en-GB" sz="2000" kern="100" dirty="0">
                <a:effectLst/>
                <a:ea typeface="Calibri" panose="020F0502020204030204" pitchFamily="34" charset="0"/>
                <a:cs typeface="Times New Roman" panose="02020603050405020304" pitchFamily="18" charset="0"/>
              </a:rPr>
              <a:t>A Care &amp; Repair Support Worker will contact families to check eligibility then, if appropriate, </a:t>
            </a:r>
            <a:r>
              <a:rPr lang="en-GB" sz="2000" kern="100" dirty="0">
                <a:ea typeface="Calibri" panose="020F0502020204030204" pitchFamily="34" charset="0"/>
                <a:cs typeface="Times New Roman" panose="02020603050405020304" pitchFamily="18" charset="0"/>
              </a:rPr>
              <a:t>arrange a home visit </a:t>
            </a:r>
          </a:p>
          <a:p>
            <a:pPr marL="342900" lvl="0" indent="-342900">
              <a:lnSpc>
                <a:spcPct val="107000"/>
              </a:lnSpc>
              <a:buFont typeface="Symbol" panose="05050102010706020507" pitchFamily="18" charset="2"/>
              <a:buChar char=""/>
            </a:pPr>
            <a:r>
              <a:rPr lang="en-GB" sz="2000" kern="100" dirty="0">
                <a:effectLst/>
                <a:ea typeface="Calibri" panose="020F0502020204030204" pitchFamily="34" charset="0"/>
                <a:cs typeface="Times New Roman" panose="02020603050405020304" pitchFamily="18" charset="0"/>
              </a:rPr>
              <a:t>A full assessment of the property will be carried out. The family’s living conditions will be assessed, and questions will be asked about their past and present home situation so providing a full picture of the family’s personal and environmental needs and the current impact of the living conditions on the health of the child in question. The support worker will also ask about medication and asthma plans that may be in place.</a:t>
            </a:r>
          </a:p>
          <a:p>
            <a:pPr marL="342900" lvl="0" indent="-342900">
              <a:lnSpc>
                <a:spcPct val="107000"/>
              </a:lnSpc>
              <a:buFont typeface="Symbol" panose="05050102010706020507" pitchFamily="18" charset="2"/>
              <a:buChar char=""/>
            </a:pPr>
            <a:r>
              <a:rPr lang="en-GB" sz="2000" kern="100" dirty="0">
                <a:cs typeface="Times New Roman" panose="02020603050405020304" pitchFamily="18" charset="0"/>
              </a:rPr>
              <a:t>The Support Worker may also install an Air Quality Monitor in the home to monitor possible triggers (e.g. humidity, particulate matter, temperature) </a:t>
            </a:r>
          </a:p>
          <a:p>
            <a:pPr marL="342900" lvl="0" indent="-342900">
              <a:lnSpc>
                <a:spcPct val="107000"/>
              </a:lnSpc>
              <a:buFont typeface="Symbol" panose="05050102010706020507" pitchFamily="18" charset="2"/>
              <a:buChar char=""/>
            </a:pPr>
            <a:r>
              <a:rPr lang="en-GB" sz="2000" kern="100" dirty="0">
                <a:effectLst/>
                <a:ea typeface="Calibri" panose="020F0502020204030204" pitchFamily="34" charset="0"/>
                <a:cs typeface="Times New Roman" panose="02020603050405020304" pitchFamily="18" charset="0"/>
              </a:rPr>
              <a:t>The Support Worker will then recommend the equipment, minor adaptations, repairs and signposting requirements to ensure all preventative options are maximised and consider wider support needs.</a:t>
            </a:r>
          </a:p>
          <a:p>
            <a:pPr marL="342900" lvl="0" indent="-342900">
              <a:lnSpc>
                <a:spcPct val="107000"/>
              </a:lnSpc>
              <a:buFont typeface="Symbol" panose="05050102010706020507" pitchFamily="18" charset="2"/>
              <a:buChar char=""/>
            </a:pPr>
            <a:r>
              <a:rPr lang="en-GB" sz="2000" kern="100" dirty="0">
                <a:effectLst/>
                <a:ea typeface="Calibri" panose="020F0502020204030204" pitchFamily="34" charset="0"/>
                <a:cs typeface="Times New Roman" panose="02020603050405020304" pitchFamily="18" charset="0"/>
              </a:rPr>
              <a:t>Every family will receive a solution that addresses their individual needs; however, it is expected that all clients will receive support that improves minor structural issues causing exacerbations (e.g. a new bathroom fan) as well as the provision of goods such as hypoallergenic bedding. </a:t>
            </a:r>
          </a:p>
          <a:p>
            <a:pPr lvl="0">
              <a:lnSpc>
                <a:spcPct val="107000"/>
              </a:lnSpc>
              <a:spcAft>
                <a:spcPts val="800"/>
              </a:spcAft>
            </a:pPr>
            <a:endParaRPr lang="en-GB" dirty="0"/>
          </a:p>
        </p:txBody>
      </p:sp>
    </p:spTree>
    <p:extLst>
      <p:ext uri="{BB962C8B-B14F-4D97-AF65-F5344CB8AC3E}">
        <p14:creationId xmlns:p14="http://schemas.microsoft.com/office/powerpoint/2010/main" val="27895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D4E420-3738-E71F-A86B-22DB1ECB70B0}"/>
              </a:ext>
            </a:extLst>
          </p:cNvPr>
          <p:cNvSpPr>
            <a:spLocks noGrp="1"/>
          </p:cNvSpPr>
          <p:nvPr>
            <p:ph type="body" sz="quarter" idx="10"/>
          </p:nvPr>
        </p:nvSpPr>
        <p:spPr/>
        <p:txBody>
          <a:bodyPr/>
          <a:lstStyle/>
          <a:p>
            <a:r>
              <a:rPr lang="en-GB" sz="3600" dirty="0"/>
              <a:t>What interventions are on offer?</a:t>
            </a:r>
          </a:p>
        </p:txBody>
      </p:sp>
      <p:sp>
        <p:nvSpPr>
          <p:cNvPr id="3" name="Text Placeholder 2">
            <a:extLst>
              <a:ext uri="{FF2B5EF4-FFF2-40B4-BE49-F238E27FC236}">
                <a16:creationId xmlns:a16="http://schemas.microsoft.com/office/drawing/2014/main" id="{94359162-4293-AAA4-C3F5-7395F3C81730}"/>
              </a:ext>
            </a:extLst>
          </p:cNvPr>
          <p:cNvSpPr>
            <a:spLocks noGrp="1"/>
          </p:cNvSpPr>
          <p:nvPr>
            <p:ph type="body" sz="quarter" idx="11"/>
          </p:nvPr>
        </p:nvSpPr>
        <p:spPr/>
        <p:txBody>
          <a:bodyPr/>
          <a:lstStyle/>
          <a:p>
            <a:pPr lvl="0">
              <a:lnSpc>
                <a:spcPct val="107000"/>
              </a:lnSpc>
            </a:pPr>
            <a:r>
              <a:rPr lang="en-GB" sz="2000" kern="100" dirty="0">
                <a:latin typeface="+mj-lt"/>
                <a:ea typeface="Calibri" panose="020F0502020204030204" pitchFamily="34" charset="0"/>
                <a:cs typeface="Times New Roman" panose="02020603050405020304" pitchFamily="18" charset="0"/>
              </a:rPr>
              <a:t>Not an exclusive list, but likely to include the following:</a:t>
            </a:r>
            <a:endParaRPr lang="en-GB" sz="1800" kern="100" dirty="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latin typeface="+mj-lt"/>
                <a:ea typeface="Calibri" panose="020F0502020204030204" pitchFamily="34" charset="0"/>
                <a:cs typeface="Times New Roman" panose="02020603050405020304" pitchFamily="18" charset="0"/>
              </a:rPr>
              <a:t>Simple i</a:t>
            </a:r>
            <a:r>
              <a:rPr lang="en-GB" sz="1800" kern="100" dirty="0">
                <a:effectLst/>
                <a:latin typeface="+mj-lt"/>
                <a:ea typeface="Calibri" panose="020F0502020204030204" pitchFamily="34" charset="0"/>
                <a:cs typeface="Times New Roman" panose="02020603050405020304" pitchFamily="18" charset="0"/>
              </a:rPr>
              <a:t>nternal works to reduce damp and mould</a:t>
            </a:r>
          </a:p>
          <a:p>
            <a:pPr marL="342900" lvl="0" indent="-342900">
              <a:lnSpc>
                <a:spcPct val="107000"/>
              </a:lnSpc>
              <a:buFont typeface="Symbol" panose="05050102010706020507" pitchFamily="18" charset="2"/>
              <a:buChar char=""/>
            </a:pPr>
            <a:r>
              <a:rPr lang="en-GB" sz="1800" kern="100" dirty="0">
                <a:effectLst/>
                <a:latin typeface="+mj-lt"/>
                <a:ea typeface="Calibri" panose="020F0502020204030204" pitchFamily="34" charset="0"/>
                <a:cs typeface="Times New Roman" panose="02020603050405020304" pitchFamily="18" charset="0"/>
              </a:rPr>
              <a:t>Provision of air purifiers, dehumidifiers and HEPA filter vacuum cleaners. </a:t>
            </a:r>
          </a:p>
          <a:p>
            <a:pPr marL="342900" lvl="0" indent="-342900">
              <a:lnSpc>
                <a:spcPct val="107000"/>
              </a:lnSpc>
              <a:buFont typeface="Symbol" panose="05050102010706020507" pitchFamily="18" charset="2"/>
              <a:buChar char=""/>
            </a:pPr>
            <a:r>
              <a:rPr lang="en-GB" sz="1800" kern="100" dirty="0">
                <a:effectLst/>
                <a:latin typeface="+mj-lt"/>
                <a:ea typeface="Calibri" panose="020F0502020204030204" pitchFamily="34" charset="0"/>
                <a:cs typeface="Times New Roman" panose="02020603050405020304" pitchFamily="18" charset="0"/>
              </a:rPr>
              <a:t>Provision of hypo allergenic mattresses/bedding</a:t>
            </a:r>
          </a:p>
          <a:p>
            <a:pPr marL="342900" lvl="0" indent="-342900">
              <a:lnSpc>
                <a:spcPct val="107000"/>
              </a:lnSpc>
              <a:buFont typeface="Symbol" panose="05050102010706020507" pitchFamily="18" charset="2"/>
              <a:buChar char=""/>
            </a:pPr>
            <a:r>
              <a:rPr lang="en-GB" sz="1800" kern="100" dirty="0">
                <a:effectLst/>
                <a:latin typeface="+mj-lt"/>
                <a:ea typeface="Calibri" panose="020F0502020204030204" pitchFamily="34" charset="0"/>
                <a:cs typeface="Times New Roman" panose="02020603050405020304" pitchFamily="18" charset="0"/>
              </a:rPr>
              <a:t>Replace carpets with hard flooring  </a:t>
            </a:r>
          </a:p>
          <a:p>
            <a:pPr marL="342900" lvl="0" indent="-342900">
              <a:lnSpc>
                <a:spcPct val="107000"/>
              </a:lnSpc>
              <a:buFont typeface="Symbol" panose="05050102010706020507" pitchFamily="18" charset="2"/>
              <a:buChar char=""/>
            </a:pPr>
            <a:r>
              <a:rPr lang="en-GB" sz="1800" kern="100" dirty="0">
                <a:effectLst/>
                <a:latin typeface="+mj-lt"/>
                <a:ea typeface="Calibri" panose="020F0502020204030204" pitchFamily="34" charset="0"/>
                <a:cs typeface="Times New Roman" panose="02020603050405020304" pitchFamily="18" charset="0"/>
              </a:rPr>
              <a:t>New washing machines so families can wash clothes, bedding and toys at the higher temperatures required to deal with dust mites. </a:t>
            </a:r>
          </a:p>
          <a:p>
            <a:pPr marL="342900" lvl="0" indent="-342900">
              <a:lnSpc>
                <a:spcPct val="107000"/>
              </a:lnSpc>
              <a:spcAft>
                <a:spcPts val="800"/>
              </a:spcAft>
              <a:buFont typeface="Symbol" panose="05050102010706020507" pitchFamily="18" charset="2"/>
              <a:buChar char=""/>
            </a:pPr>
            <a:r>
              <a:rPr lang="en-GB" sz="1800" kern="100" dirty="0">
                <a:latin typeface="+mj-lt"/>
                <a:ea typeface="Calibri" panose="020F0502020204030204" pitchFamily="34" charset="0"/>
                <a:cs typeface="Times New Roman" panose="02020603050405020304" pitchFamily="18" charset="0"/>
              </a:rPr>
              <a:t>I</a:t>
            </a:r>
            <a:r>
              <a:rPr lang="en-GB" sz="1800" kern="100" dirty="0">
                <a:effectLst/>
                <a:latin typeface="+mj-lt"/>
                <a:ea typeface="Calibri" panose="020F0502020204030204" pitchFamily="34" charset="0"/>
                <a:cs typeface="Times New Roman" panose="02020603050405020304" pitchFamily="18" charset="0"/>
              </a:rPr>
              <a:t>mmediate access to other third sector organisations and schemes where they may be eligible to receive financial support with their fuel bills and warm home initiatives (depending on tenure)</a:t>
            </a:r>
          </a:p>
          <a:p>
            <a:endParaRPr lang="en-GB" dirty="0"/>
          </a:p>
        </p:txBody>
      </p:sp>
    </p:spTree>
    <p:extLst>
      <p:ext uri="{BB962C8B-B14F-4D97-AF65-F5344CB8AC3E}">
        <p14:creationId xmlns:p14="http://schemas.microsoft.com/office/powerpoint/2010/main" val="191719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E0A0EB-5F5A-FD14-787D-5D8F4CD8A47D}"/>
              </a:ext>
            </a:extLst>
          </p:cNvPr>
          <p:cNvSpPr>
            <a:spLocks noGrp="1"/>
          </p:cNvSpPr>
          <p:nvPr>
            <p:ph type="body" sz="quarter" idx="10"/>
          </p:nvPr>
        </p:nvSpPr>
        <p:spPr/>
        <p:txBody>
          <a:bodyPr/>
          <a:lstStyle/>
          <a:p>
            <a:r>
              <a:rPr lang="en-GB" dirty="0"/>
              <a:t>How do I refer a child to the project?</a:t>
            </a:r>
          </a:p>
        </p:txBody>
      </p:sp>
      <p:sp>
        <p:nvSpPr>
          <p:cNvPr id="5" name="Text Placeholder 4">
            <a:extLst>
              <a:ext uri="{FF2B5EF4-FFF2-40B4-BE49-F238E27FC236}">
                <a16:creationId xmlns:a16="http://schemas.microsoft.com/office/drawing/2014/main" id="{10660452-EC74-90ED-4A6B-B6248C8D979E}"/>
              </a:ext>
            </a:extLst>
          </p:cNvPr>
          <p:cNvSpPr>
            <a:spLocks noGrp="1"/>
          </p:cNvSpPr>
          <p:nvPr>
            <p:ph type="body" sz="quarter" idx="12"/>
          </p:nvPr>
        </p:nvSpPr>
        <p:spPr/>
        <p:txBody>
          <a:bodyPr/>
          <a:lstStyle/>
          <a:p>
            <a:r>
              <a:rPr lang="en-GB" sz="2400" b="1" dirty="0"/>
              <a:t>For the pilot:</a:t>
            </a:r>
          </a:p>
          <a:p>
            <a:r>
              <a:rPr lang="en-GB" sz="2400" dirty="0"/>
              <a:t>Anyone making a referral should fill in the Word referral form (one for Primary Care and one for 0-19 and Children's Centres) and email it to </a:t>
            </a:r>
            <a:r>
              <a:rPr lang="en-GB" sz="2400" dirty="0">
                <a:hlinkClick r:id="rId2"/>
              </a:rPr>
              <a:t>carerepairleeds.homeplus@nhs.net</a:t>
            </a:r>
            <a:endParaRPr lang="en-GB" sz="2400" dirty="0"/>
          </a:p>
          <a:p>
            <a:pPr marL="342900" indent="-342900">
              <a:buFont typeface="Arial" panose="020B0604020202020204" pitchFamily="34" charset="0"/>
              <a:buChar char="•"/>
            </a:pPr>
            <a:endParaRPr lang="en-GB" sz="2400" dirty="0"/>
          </a:p>
          <a:p>
            <a:r>
              <a:rPr lang="en-GB" sz="2400" b="1" dirty="0"/>
              <a:t>Coming soon… for staff with access to Primary Care </a:t>
            </a:r>
            <a:r>
              <a:rPr lang="en-GB" sz="2400" b="1" dirty="0" err="1"/>
              <a:t>SystmOne</a:t>
            </a:r>
            <a:r>
              <a:rPr lang="en-GB" sz="2400" b="1" dirty="0"/>
              <a:t>:</a:t>
            </a:r>
          </a:p>
          <a:p>
            <a:pPr marL="342900" indent="-342900">
              <a:buFont typeface="Arial" panose="020B0604020202020204" pitchFamily="34" charset="0"/>
              <a:buChar char="•"/>
            </a:pPr>
            <a:r>
              <a:rPr lang="en-GB" sz="2400" dirty="0"/>
              <a:t>A referral form is being built into Blue Dot and will work in a similar way to Heating on Prescription with key info being pulled through. It can be found on:</a:t>
            </a:r>
          </a:p>
          <a:p>
            <a:pPr marL="685800" lvl="1" indent="-342900"/>
            <a:r>
              <a:rPr lang="en-GB" sz="1800" dirty="0"/>
              <a:t>Asthma landing page</a:t>
            </a:r>
          </a:p>
          <a:p>
            <a:pPr marL="685800" lvl="1" indent="-342900"/>
            <a:r>
              <a:rPr lang="en-GB" sz="1800" dirty="0"/>
              <a:t>Fuel Poverty landing page </a:t>
            </a:r>
          </a:p>
          <a:p>
            <a:pPr marL="685800" lvl="1" indent="-342900"/>
            <a:r>
              <a:rPr lang="en-GB" sz="1800" dirty="0"/>
              <a:t>New Health Inequalities tab – Housing </a:t>
            </a:r>
            <a:endParaRPr lang="en-GB" sz="2600" dirty="0"/>
          </a:p>
          <a:p>
            <a:pPr marL="342900" indent="-342900">
              <a:buFont typeface="Arial" panose="020B0604020202020204" pitchFamily="34" charset="0"/>
              <a:buChar char="•"/>
            </a:pPr>
            <a:r>
              <a:rPr lang="en-GB" sz="2400" dirty="0"/>
              <a:t>A report is being built using relevant READ codes to enable HCPs to proactively find clients</a:t>
            </a:r>
          </a:p>
          <a:p>
            <a:pPr marL="342900" indent="-342900">
              <a:buFont typeface="Arial" panose="020B0604020202020204" pitchFamily="34" charset="0"/>
              <a:buChar char="•"/>
            </a:pPr>
            <a:r>
              <a:rPr lang="en-GB" sz="2400" dirty="0"/>
              <a:t>Signposting will also sit on Housing HIs tab on </a:t>
            </a:r>
            <a:r>
              <a:rPr lang="en-GB" sz="2400" dirty="0" err="1"/>
              <a:t>SystmOne</a:t>
            </a:r>
            <a:endParaRPr lang="en-GB" sz="2400" dirty="0"/>
          </a:p>
          <a:p>
            <a:endParaRPr lang="en-GB" sz="2400" dirty="0"/>
          </a:p>
        </p:txBody>
      </p:sp>
    </p:spTree>
    <p:extLst>
      <p:ext uri="{BB962C8B-B14F-4D97-AF65-F5344CB8AC3E}">
        <p14:creationId xmlns:p14="http://schemas.microsoft.com/office/powerpoint/2010/main" val="380295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7811B6-0A6C-27F3-CE20-18B828FE9688}"/>
              </a:ext>
            </a:extLst>
          </p:cNvPr>
          <p:cNvSpPr>
            <a:spLocks noGrp="1"/>
          </p:cNvSpPr>
          <p:nvPr>
            <p:ph type="body" sz="quarter" idx="11"/>
          </p:nvPr>
        </p:nvSpPr>
        <p:spPr>
          <a:xfrm>
            <a:off x="817797" y="1398062"/>
            <a:ext cx="9501982" cy="1918320"/>
          </a:xfrm>
        </p:spPr>
        <p:txBody>
          <a:bodyPr/>
          <a:lstStyle/>
          <a:p>
            <a:endParaRPr lang="en-GB" sz="2800" b="0" dirty="0"/>
          </a:p>
          <a:p>
            <a:r>
              <a:rPr lang="en-GB" sz="2800" b="0" dirty="0"/>
              <a:t>For more information, please contact:</a:t>
            </a:r>
          </a:p>
          <a:p>
            <a:endParaRPr lang="en-GB" sz="2800" b="0" dirty="0"/>
          </a:p>
          <a:p>
            <a:r>
              <a:rPr lang="en-GB" sz="2800" b="0" dirty="0">
                <a:hlinkClick r:id="rId2"/>
              </a:rPr>
              <a:t>Lisa.gibson@leeds.gov.uk</a:t>
            </a:r>
            <a:r>
              <a:rPr lang="en-GB" sz="2800" b="0" dirty="0"/>
              <a:t> OR </a:t>
            </a:r>
            <a:r>
              <a:rPr lang="en-GB" sz="2800" b="0" dirty="0">
                <a:hlinkClick r:id="rId3"/>
              </a:rPr>
              <a:t>eloise.pearson1@nhs.net</a:t>
            </a:r>
            <a:r>
              <a:rPr lang="en-GB" sz="2800" b="0" dirty="0"/>
              <a:t> </a:t>
            </a:r>
            <a:endParaRPr lang="en-GB" sz="2800" dirty="0"/>
          </a:p>
        </p:txBody>
      </p:sp>
    </p:spTree>
    <p:extLst>
      <p:ext uri="{BB962C8B-B14F-4D97-AF65-F5344CB8AC3E}">
        <p14:creationId xmlns:p14="http://schemas.microsoft.com/office/powerpoint/2010/main" val="1089677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normAutofit/>
      </a:bodyPr>
      <a:lstStyle>
        <a:defPPr algn="l">
          <a:defRPr dirty="0"/>
        </a:defPPr>
      </a:lstStyle>
    </a:txDef>
  </a:objectDefaults>
  <a:extraClrSchemeLst/>
</a:theme>
</file>

<file path=ppt/theme/theme3.xml><?xml version="1.0" encoding="utf-8"?>
<a:theme xmlns:a="http://schemas.openxmlformats.org/drawingml/2006/main" name="Content pages">
  <a:themeElements>
    <a:clrScheme name="Leeds Health and Care Partnership">
      <a:dk1>
        <a:srgbClr val="3C3C3B"/>
      </a:dk1>
      <a:lt1>
        <a:srgbClr val="FFFFFF"/>
      </a:lt1>
      <a:dk2>
        <a:srgbClr val="3C3C3B"/>
      </a:dk2>
      <a:lt2>
        <a:srgbClr val="FFFFFF"/>
      </a:lt2>
      <a:accent1>
        <a:srgbClr val="007A78"/>
      </a:accent1>
      <a:accent2>
        <a:srgbClr val="8CBEB9"/>
      </a:accent2>
      <a:accent3>
        <a:srgbClr val="1B365D"/>
      </a:accent3>
      <a:accent4>
        <a:srgbClr val="F3E42F"/>
      </a:accent4>
      <a:accent5>
        <a:srgbClr val="F0964F"/>
      </a:accent5>
      <a:accent6>
        <a:srgbClr val="F5AAA0"/>
      </a:accent6>
      <a:hlink>
        <a:srgbClr val="0000FF"/>
      </a:hlink>
      <a:folHlink>
        <a:srgbClr val="FF00FF"/>
      </a:folHlink>
    </a:clrScheme>
    <a:fontScheme name="HelveticaNeue">
      <a:majorFont>
        <a:latin typeface="HelveticaNeue"/>
        <a:ea typeface=""/>
        <a:cs typeface=""/>
      </a:majorFont>
      <a:minorFont>
        <a:latin typeface="Helvetica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D1FFF7-0D94-49BE-9530-6EB8BA826157}" vid="{9EEE124A-8F88-455F-B454-14FFB60456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85414BBFF9AB47A975A9DF6506BB64" ma:contentTypeVersion="19" ma:contentTypeDescription="Create a new document." ma:contentTypeScope="" ma:versionID="702564a6f9d84b31e69e4f4efb602509">
  <xsd:schema xmlns:xsd="http://www.w3.org/2001/XMLSchema" xmlns:xs="http://www.w3.org/2001/XMLSchema" xmlns:p="http://schemas.microsoft.com/office/2006/metadata/properties" xmlns:ns2="20fc9923-c3ad-4d55-ab9d-e2c0fb85b681" xmlns:ns3="ac5c2849-74a1-46d7-ad44-587ab7d0a8b9" targetNamespace="http://schemas.microsoft.com/office/2006/metadata/properties" ma:root="true" ma:fieldsID="bc0ed8be18d0e1f3f42dd042c22b4289" ns2:_="" ns3:_="">
    <xsd:import namespace="20fc9923-c3ad-4d55-ab9d-e2c0fb85b681"/>
    <xsd:import namespace="ac5c2849-74a1-46d7-ad44-587ab7d0a8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ocTag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c9923-c3ad-4d55-ab9d-e2c0fb85b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element name="MediaServiceDocTags" ma:index="23" nillable="true" ma:displayName="MediaServiceDocTags" ma:hidden="true" ma:internalName="MediaServiceDocTag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4a58ce9-c97c-41d0-bfdb-c30342169baa}"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5c2849-74a1-46d7-ad44-587ab7d0a8b9" xsi:nil="true"/>
    <lcf76f155ced4ddcb4097134ff3c332f xmlns="20fc9923-c3ad-4d55-ab9d-e2c0fb85b6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FC2CC4-D2B5-440E-BE1D-F50F4A15A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fc9923-c3ad-4d55-ab9d-e2c0fb85b681"/>
    <ds:schemaRef ds:uri="ac5c2849-74a1-46d7-ad44-587ab7d0a8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1FAE2C-C161-4EA8-AAEF-08D331B1C9C5}">
  <ds:schemaRefs>
    <ds:schemaRef ds:uri="http://schemas.microsoft.com/sharepoint/v3/contenttype/forms"/>
  </ds:schemaRefs>
</ds:datastoreItem>
</file>

<file path=customXml/itemProps3.xml><?xml version="1.0" encoding="utf-8"?>
<ds:datastoreItem xmlns:ds="http://schemas.openxmlformats.org/officeDocument/2006/customXml" ds:itemID="{30B22E0C-BC86-4313-871A-CF4E87FBDA3E}">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dcmitype/"/>
    <ds:schemaRef ds:uri="http://schemas.openxmlformats.org/package/2006/metadata/core-properties"/>
    <ds:schemaRef ds:uri="ac5c2849-74a1-46d7-ad44-587ab7d0a8b9"/>
    <ds:schemaRef ds:uri="20fc9923-c3ad-4d55-ab9d-e2c0fb85b681"/>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2140</TotalTime>
  <Words>1184</Words>
  <Application>Microsoft Office PowerPoint</Application>
  <PresentationFormat>Widescreen</PresentationFormat>
  <Paragraphs>60</Paragraphs>
  <Slides>8</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MS Gothic</vt:lpstr>
      <vt:lpstr>Arial</vt:lpstr>
      <vt:lpstr>Calibri</vt:lpstr>
      <vt:lpstr>Calibri Light</vt:lpstr>
      <vt:lpstr>Helvetica</vt:lpstr>
      <vt:lpstr>Helvetica Neue</vt:lpstr>
      <vt:lpstr>Helvetica Neue Medium</vt:lpstr>
      <vt:lpstr>HelveticaNeue</vt:lpstr>
      <vt:lpstr>Symbol</vt:lpstr>
      <vt:lpstr>Office Theme</vt:lpstr>
      <vt:lpstr>21_BasicWhite</vt:lpstr>
      <vt:lpstr>Content pages</vt:lpstr>
      <vt:lpstr>Breathe Easy Homes: Children's Respiratory and Housing Prevention Pathway  PILOT starting June 2024  </vt:lpstr>
      <vt:lpstr>PowerPoint Presentation</vt:lpstr>
      <vt:lpstr>PowerPoint Presentation</vt:lpstr>
      <vt:lpstr>Breathe Easy Homes: Leeds Children's Respiratory &amp; Housing Prevention Pathway   </vt:lpstr>
      <vt:lpstr>PowerPoint Presentation</vt:lpstr>
      <vt:lpstr>PowerPoint Presentation</vt:lpstr>
      <vt:lpstr>PowerPoint Presentation</vt:lpstr>
      <vt:lpstr>PowerPoint Presentation</vt:lpstr>
    </vt:vector>
  </TitlesOfParts>
  <Company>NHS Leeds 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STANTON, Nikki (NHS WEST YORKSHIRE ICB - 15F)</dc:creator>
  <cp:lastModifiedBy>Gibson, Lisa</cp:lastModifiedBy>
  <cp:revision>20</cp:revision>
  <cp:lastPrinted>2024-04-24T12:49:05Z</cp:lastPrinted>
  <dcterms:created xsi:type="dcterms:W3CDTF">2023-04-24T09:22:37Z</dcterms:created>
  <dcterms:modified xsi:type="dcterms:W3CDTF">2024-06-07T14:00:15Z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0x010100C585414BBFF9AB47A975A9DF6506BB64</vt:lpwstr>
  </property>
  <property fmtid="{D5CDD505-2E9C-101B-9397-08002B2CF9AE}" pid="3" name="MediaServiceImageTags">
    <vt:lpwstr/>
  </property>
</Properties>
</file>