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4"/>
    <p:sldMasterId id="2147483696" r:id="rId5"/>
    <p:sldMasterId id="2147483705" r:id="rId6"/>
    <p:sldMasterId id="2147483707" r:id="rId7"/>
  </p:sldMasterIdLst>
  <p:notesMasterIdLst>
    <p:notesMasterId r:id="rId13"/>
  </p:notesMasterIdLst>
  <p:sldIdLst>
    <p:sldId id="265" r:id="rId8"/>
    <p:sldId id="267" r:id="rId9"/>
    <p:sldId id="268" r:id="rId10"/>
    <p:sldId id="269" r:id="rId11"/>
    <p:sldId id="270" r:id="rId12"/>
  </p:sldIdLst>
  <p:sldSz cx="10691813" cy="7559675"/>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81">
          <p15:clr>
            <a:srgbClr val="A4A3A4"/>
          </p15:clr>
        </p15:guide>
        <p15:guide id="2" pos="3367">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3079992-BAC9-BC5C-1209-6D793CE94021}" name="TIBBETTS, Hannah (NHS WEST YORKSHIRE ICB - 03R)" initials="TH(WYI0" userId="S::hannah.tibbetts1@nhs.net::e0f35a63-c716-413d-852e-791a5197201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B2965"/>
    <a:srgbClr val="3B2767"/>
    <a:srgbClr val="7C509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381"/>
        <p:guide pos="3367"/>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notesMaster" Target="notesMasters/notesMaster1.xml"/><Relationship Id="rId18"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5" Type="http://schemas.openxmlformats.org/officeDocument/2006/relationships/slideMaster" Target="slideMasters/slideMaster2.xml"/><Relationship Id="rId15" Type="http://schemas.openxmlformats.org/officeDocument/2006/relationships/viewProps" Target="viewProps.xml"/><Relationship Id="rId10" Type="http://schemas.openxmlformats.org/officeDocument/2006/relationships/slide" Target="slides/slide3.xml"/><Relationship Id="rId19"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AKER, Jo-Anne (NHS WEST YORKSHIRE ICB - 03R)" userId="S::jo-anne.baker@nhs.net::1e5dd6f2-ab4a-4434-9e86-d2ebfdc04590" providerId="AD" clId="Web-{6CD87836-D58E-3B22-0F07-9A5F34D9406B}"/>
    <pc:docChg chg="modSld">
      <pc:chgData name="BAKER, Jo-Anne (NHS WEST YORKSHIRE ICB - 03R)" userId="S::jo-anne.baker@nhs.net::1e5dd6f2-ab4a-4434-9e86-d2ebfdc04590" providerId="AD" clId="Web-{6CD87836-D58E-3B22-0F07-9A5F34D9406B}" dt="2024-04-29T08:58:50.848" v="67" actId="20577"/>
      <pc:docMkLst>
        <pc:docMk/>
      </pc:docMkLst>
      <pc:sldChg chg="modNotes">
        <pc:chgData name="BAKER, Jo-Anne (NHS WEST YORKSHIRE ICB - 03R)" userId="S::jo-anne.baker@nhs.net::1e5dd6f2-ab4a-4434-9e86-d2ebfdc04590" providerId="AD" clId="Web-{6CD87836-D58E-3B22-0F07-9A5F34D9406B}" dt="2024-04-29T08:57:05.767" v="51"/>
        <pc:sldMkLst>
          <pc:docMk/>
          <pc:sldMk cId="3269721165" sldId="267"/>
        </pc:sldMkLst>
      </pc:sldChg>
      <pc:sldChg chg="modNotes">
        <pc:chgData name="BAKER, Jo-Anne (NHS WEST YORKSHIRE ICB - 03R)" userId="S::jo-anne.baker@nhs.net::1e5dd6f2-ab4a-4434-9e86-d2ebfdc04590" providerId="AD" clId="Web-{6CD87836-D58E-3B22-0F07-9A5F34D9406B}" dt="2024-04-29T08:52:59.919" v="24"/>
        <pc:sldMkLst>
          <pc:docMk/>
          <pc:sldMk cId="3485412301" sldId="268"/>
        </pc:sldMkLst>
      </pc:sldChg>
      <pc:sldChg chg="modSp modCm">
        <pc:chgData name="BAKER, Jo-Anne (NHS WEST YORKSHIRE ICB - 03R)" userId="S::jo-anne.baker@nhs.net::1e5dd6f2-ab4a-4434-9e86-d2ebfdc04590" providerId="AD" clId="Web-{6CD87836-D58E-3B22-0F07-9A5F34D9406B}" dt="2024-04-29T08:58:50.848" v="67" actId="20577"/>
        <pc:sldMkLst>
          <pc:docMk/>
          <pc:sldMk cId="3714197600" sldId="270"/>
        </pc:sldMkLst>
        <pc:spChg chg="mod">
          <ac:chgData name="BAKER, Jo-Anne (NHS WEST YORKSHIRE ICB - 03R)" userId="S::jo-anne.baker@nhs.net::1e5dd6f2-ab4a-4434-9e86-d2ebfdc04590" providerId="AD" clId="Web-{6CD87836-D58E-3B22-0F07-9A5F34D9406B}" dt="2024-04-29T08:58:50.848" v="67" actId="20577"/>
          <ac:spMkLst>
            <pc:docMk/>
            <pc:sldMk cId="3714197600" sldId="270"/>
            <ac:spMk id="2" creationId="{BD15863E-7AE1-F83D-848C-28CFEC6A356C}"/>
          </ac:spMkLst>
        </pc:spChg>
        <pc:extLst>
          <p:ext xmlns:p="http://schemas.openxmlformats.org/presentationml/2006/main" uri="{D6D511B9-2390-475A-947B-AFAB55BFBCF1}">
            <pc226:cmChg xmlns:pc226="http://schemas.microsoft.com/office/powerpoint/2022/06/main/command" chg="mod">
              <pc226:chgData name="BAKER, Jo-Anne (NHS WEST YORKSHIRE ICB - 03R)" userId="S::jo-anne.baker@nhs.net::1e5dd6f2-ab4a-4434-9e86-d2ebfdc04590" providerId="AD" clId="Web-{6CD87836-D58E-3B22-0F07-9A5F34D9406B}" dt="2024-04-29T08:58:50.848" v="66" actId="20577"/>
              <pc2:cmMkLst xmlns:pc2="http://schemas.microsoft.com/office/powerpoint/2019/9/main/command">
                <pc:docMk/>
                <pc:sldMk cId="3714197600" sldId="270"/>
                <pc2:cmMk id="{EAC534D4-78FB-4D94-9932-470FF805468F}"/>
              </pc2:cmMkLst>
            </pc226:cmChg>
          </p:ext>
        </pc:extLst>
      </pc:sldChg>
    </pc:docChg>
  </pc:docChgLst>
  <pc:docChgLst>
    <pc:chgData name="TIBBETTS, Hannah (NHS WEST YORKSHIRE ICB - 03R)" userId="S::hannah.tibbetts1@nhs.net::e0f35a63-c716-413d-852e-791a51972017" providerId="AD" clId="Web-{D8C03167-3B79-8D66-F17B-30F72AAEA576}"/>
    <pc:docChg chg="modSld">
      <pc:chgData name="TIBBETTS, Hannah (NHS WEST YORKSHIRE ICB - 03R)" userId="S::hannah.tibbetts1@nhs.net::e0f35a63-c716-413d-852e-791a51972017" providerId="AD" clId="Web-{D8C03167-3B79-8D66-F17B-30F72AAEA576}" dt="2024-04-29T14:18:36.304" v="156" actId="20577"/>
      <pc:docMkLst>
        <pc:docMk/>
      </pc:docMkLst>
      <pc:sldChg chg="addSp modSp">
        <pc:chgData name="TIBBETTS, Hannah (NHS WEST YORKSHIRE ICB - 03R)" userId="S::hannah.tibbetts1@nhs.net::e0f35a63-c716-413d-852e-791a51972017" providerId="AD" clId="Web-{D8C03167-3B79-8D66-F17B-30F72AAEA576}" dt="2024-04-29T14:16:27.031" v="142" actId="14100"/>
        <pc:sldMkLst>
          <pc:docMk/>
          <pc:sldMk cId="1176804852" sldId="269"/>
        </pc:sldMkLst>
        <pc:spChg chg="mod">
          <ac:chgData name="TIBBETTS, Hannah (NHS WEST YORKSHIRE ICB - 03R)" userId="S::hannah.tibbetts1@nhs.net::e0f35a63-c716-413d-852e-791a51972017" providerId="AD" clId="Web-{D8C03167-3B79-8D66-F17B-30F72AAEA576}" dt="2024-04-29T14:16:27.031" v="142" actId="14100"/>
          <ac:spMkLst>
            <pc:docMk/>
            <pc:sldMk cId="1176804852" sldId="269"/>
            <ac:spMk id="5" creationId="{F025DA58-B7EC-739F-591A-7F0BDE156CC7}"/>
          </ac:spMkLst>
        </pc:spChg>
        <pc:picChg chg="add mod modCrop">
          <ac:chgData name="TIBBETTS, Hannah (NHS WEST YORKSHIRE ICB - 03R)" userId="S::hannah.tibbetts1@nhs.net::e0f35a63-c716-413d-852e-791a51972017" providerId="AD" clId="Web-{D8C03167-3B79-8D66-F17B-30F72AAEA576}" dt="2024-04-29T14:16:21.952" v="141" actId="1076"/>
          <ac:picMkLst>
            <pc:docMk/>
            <pc:sldMk cId="1176804852" sldId="269"/>
            <ac:picMk id="2" creationId="{98260161-99ED-D5F4-4464-97967FD333FD}"/>
          </ac:picMkLst>
        </pc:picChg>
      </pc:sldChg>
      <pc:sldChg chg="addSp modSp delCm">
        <pc:chgData name="TIBBETTS, Hannah (NHS WEST YORKSHIRE ICB - 03R)" userId="S::hannah.tibbetts1@nhs.net::e0f35a63-c716-413d-852e-791a51972017" providerId="AD" clId="Web-{D8C03167-3B79-8D66-F17B-30F72AAEA576}" dt="2024-04-29T14:18:36.304" v="156" actId="20577"/>
        <pc:sldMkLst>
          <pc:docMk/>
          <pc:sldMk cId="3714197600" sldId="270"/>
        </pc:sldMkLst>
        <pc:spChg chg="mod">
          <ac:chgData name="TIBBETTS, Hannah (NHS WEST YORKSHIRE ICB - 03R)" userId="S::hannah.tibbetts1@nhs.net::e0f35a63-c716-413d-852e-791a51972017" providerId="AD" clId="Web-{D8C03167-3B79-8D66-F17B-30F72AAEA576}" dt="2024-04-29T14:18:36.304" v="156" actId="20577"/>
          <ac:spMkLst>
            <pc:docMk/>
            <pc:sldMk cId="3714197600" sldId="270"/>
            <ac:spMk id="2" creationId="{BD15863E-7AE1-F83D-848C-28CFEC6A356C}"/>
          </ac:spMkLst>
        </pc:spChg>
        <pc:spChg chg="mod">
          <ac:chgData name="TIBBETTS, Hannah (NHS WEST YORKSHIRE ICB - 03R)" userId="S::hannah.tibbetts1@nhs.net::e0f35a63-c716-413d-852e-791a51972017" providerId="AD" clId="Web-{D8C03167-3B79-8D66-F17B-30F72AAEA576}" dt="2024-04-29T12:32:12.328" v="2" actId="20577"/>
          <ac:spMkLst>
            <pc:docMk/>
            <pc:sldMk cId="3714197600" sldId="270"/>
            <ac:spMk id="4" creationId="{D18EEFC0-50BE-3870-F7BF-B452E4DBAF9B}"/>
          </ac:spMkLst>
        </pc:spChg>
        <pc:picChg chg="add mod modCrop">
          <ac:chgData name="TIBBETTS, Hannah (NHS WEST YORKSHIRE ICB - 03R)" userId="S::hannah.tibbetts1@nhs.net::e0f35a63-c716-413d-852e-791a51972017" providerId="AD" clId="Web-{D8C03167-3B79-8D66-F17B-30F72AAEA576}" dt="2024-04-29T14:18:13.912" v="153" actId="1076"/>
          <ac:picMkLst>
            <pc:docMk/>
            <pc:sldMk cId="3714197600" sldId="270"/>
            <ac:picMk id="3" creationId="{6E99CF15-C716-6FD4-C283-B876B4A0C2F5}"/>
          </ac:picMkLst>
        </pc:picChg>
        <pc:extLst>
          <p:ext xmlns:p="http://schemas.openxmlformats.org/presentationml/2006/main" uri="{D6D511B9-2390-475A-947B-AFAB55BFBCF1}">
            <pc226:cmChg xmlns:pc226="http://schemas.microsoft.com/office/powerpoint/2022/06/main/command" chg="del">
              <pc226:chgData name="TIBBETTS, Hannah (NHS WEST YORKSHIRE ICB - 03R)" userId="S::hannah.tibbetts1@nhs.net::e0f35a63-c716-413d-852e-791a51972017" providerId="AD" clId="Web-{D8C03167-3B79-8D66-F17B-30F72AAEA576}" dt="2024-04-29T12:31:47.248" v="0"/>
              <pc2:cmMkLst xmlns:pc2="http://schemas.microsoft.com/office/powerpoint/2019/9/main/command">
                <pc:docMk/>
                <pc:sldMk cId="3714197600" sldId="270"/>
                <pc2:cmMk id="{EAC534D4-78FB-4D94-9932-470FF805468F}"/>
              </pc2:cmMkLst>
            </pc226:cmChg>
          </p:ext>
        </pc:extLst>
      </pc:sldChg>
    </pc:docChg>
  </pc:docChgLst>
  <pc:docChgLst>
    <pc:chgData name="TIBBETTS, Hannah (NHS WEST YORKSHIRE ICB - 03R)" userId="S::hannah.tibbetts1@nhs.net::e0f35a63-c716-413d-852e-791a51972017" providerId="AD" clId="Web-{426F43C7-6418-30B9-15D0-E0E915717302}"/>
    <pc:docChg chg="modSld">
      <pc:chgData name="TIBBETTS, Hannah (NHS WEST YORKSHIRE ICB - 03R)" userId="S::hannah.tibbetts1@nhs.net::e0f35a63-c716-413d-852e-791a51972017" providerId="AD" clId="Web-{426F43C7-6418-30B9-15D0-E0E915717302}" dt="2024-05-16T14:50:22.375" v="1" actId="20577"/>
      <pc:docMkLst>
        <pc:docMk/>
      </pc:docMkLst>
      <pc:sldChg chg="modSp">
        <pc:chgData name="TIBBETTS, Hannah (NHS WEST YORKSHIRE ICB - 03R)" userId="S::hannah.tibbetts1@nhs.net::e0f35a63-c716-413d-852e-791a51972017" providerId="AD" clId="Web-{426F43C7-6418-30B9-15D0-E0E915717302}" dt="2024-05-16T14:50:22.375" v="1" actId="20577"/>
        <pc:sldMkLst>
          <pc:docMk/>
          <pc:sldMk cId="3714197600" sldId="270"/>
        </pc:sldMkLst>
        <pc:spChg chg="mod">
          <ac:chgData name="TIBBETTS, Hannah (NHS WEST YORKSHIRE ICB - 03R)" userId="S::hannah.tibbetts1@nhs.net::e0f35a63-c716-413d-852e-791a51972017" providerId="AD" clId="Web-{426F43C7-6418-30B9-15D0-E0E915717302}" dt="2024-05-16T14:50:22.375" v="1" actId="20577"/>
          <ac:spMkLst>
            <pc:docMk/>
            <pc:sldMk cId="3714197600" sldId="270"/>
            <ac:spMk id="2" creationId="{BD15863E-7AE1-F83D-848C-28CFEC6A356C}"/>
          </ac:spMkLst>
        </pc:spChg>
      </pc:sldChg>
    </pc:docChg>
  </pc:docChgLst>
  <pc:docChgLst>
    <pc:chgData name="TIBBETTS, Hannah (NHS WEST YORKSHIRE ICB - 03R)" userId="S::hannah.tibbetts1@nhs.net::e0f35a63-c716-413d-852e-791a51972017" providerId="AD" clId="Web-{8C5A2FE3-D7C2-3435-02E2-3E959F01050B}"/>
    <pc:docChg chg="modSld">
      <pc:chgData name="TIBBETTS, Hannah (NHS WEST YORKSHIRE ICB - 03R)" userId="S::hannah.tibbetts1@nhs.net::e0f35a63-c716-413d-852e-791a51972017" providerId="AD" clId="Web-{8C5A2FE3-D7C2-3435-02E2-3E959F01050B}" dt="2024-04-29T14:25:02.062" v="57"/>
      <pc:docMkLst>
        <pc:docMk/>
      </pc:docMkLst>
      <pc:sldChg chg="modNotes">
        <pc:chgData name="TIBBETTS, Hannah (NHS WEST YORKSHIRE ICB - 03R)" userId="S::hannah.tibbetts1@nhs.net::e0f35a63-c716-413d-852e-791a51972017" providerId="AD" clId="Web-{8C5A2FE3-D7C2-3435-02E2-3E959F01050B}" dt="2024-04-29T14:24:33.686" v="44"/>
        <pc:sldMkLst>
          <pc:docMk/>
          <pc:sldMk cId="1176804852" sldId="269"/>
        </pc:sldMkLst>
      </pc:sldChg>
      <pc:sldChg chg="modNotes">
        <pc:chgData name="TIBBETTS, Hannah (NHS WEST YORKSHIRE ICB - 03R)" userId="S::hannah.tibbetts1@nhs.net::e0f35a63-c716-413d-852e-791a51972017" providerId="AD" clId="Web-{8C5A2FE3-D7C2-3435-02E2-3E959F01050B}" dt="2024-04-29T14:25:02.062" v="57"/>
        <pc:sldMkLst>
          <pc:docMk/>
          <pc:sldMk cId="3714197600" sldId="270"/>
        </pc:sldMkLst>
      </pc:sldChg>
    </pc:docChg>
  </pc:docChgLst>
  <pc:docChgLst>
    <pc:chgData name="BAKER, Jo-Anne (NHS WEST YORKSHIRE ICB - 03R)" userId="S::jo-anne.baker@nhs.net::1e5dd6f2-ab4a-4434-9e86-d2ebfdc04590" providerId="AD" clId="Web-{E2A40A5A-5C3B-96E3-1208-0BA0CA862196}"/>
    <pc:docChg chg="modSld">
      <pc:chgData name="BAKER, Jo-Anne (NHS WEST YORKSHIRE ICB - 03R)" userId="S::jo-anne.baker@nhs.net::1e5dd6f2-ab4a-4434-9e86-d2ebfdc04590" providerId="AD" clId="Web-{E2A40A5A-5C3B-96E3-1208-0BA0CA862196}" dt="2024-05-21T12:25:08.570" v="88"/>
      <pc:docMkLst>
        <pc:docMk/>
      </pc:docMkLst>
      <pc:sldChg chg="modNotes">
        <pc:chgData name="BAKER, Jo-Anne (NHS WEST YORKSHIRE ICB - 03R)" userId="S::jo-anne.baker@nhs.net::1e5dd6f2-ab4a-4434-9e86-d2ebfdc04590" providerId="AD" clId="Web-{E2A40A5A-5C3B-96E3-1208-0BA0CA862196}" dt="2024-05-21T12:25:08.570" v="88"/>
        <pc:sldMkLst>
          <pc:docMk/>
          <pc:sldMk cId="3428318956" sldId="265"/>
        </pc:sldMkLst>
      </pc:sldChg>
      <pc:sldChg chg="modNotes">
        <pc:chgData name="BAKER, Jo-Anne (NHS WEST YORKSHIRE ICB - 03R)" userId="S::jo-anne.baker@nhs.net::1e5dd6f2-ab4a-4434-9e86-d2ebfdc04590" providerId="AD" clId="Web-{E2A40A5A-5C3B-96E3-1208-0BA0CA862196}" dt="2024-05-21T12:15:10.454" v="85"/>
        <pc:sldMkLst>
          <pc:docMk/>
          <pc:sldMk cId="3485412301" sldId="268"/>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65E6A6D-9F0C-428C-91E9-5E802336561A}" type="datetimeFigureOut">
              <a:rPr lang="en-GB" smtClean="0"/>
              <a:t>21/05/2024</a:t>
            </a:fld>
            <a:endParaRPr lang="en-GB"/>
          </a:p>
        </p:txBody>
      </p:sp>
      <p:sp>
        <p:nvSpPr>
          <p:cNvPr id="4" name="Slide Image Placeholder 3"/>
          <p:cNvSpPr>
            <a:spLocks noGrp="1" noRot="1" noChangeAspect="1"/>
          </p:cNvSpPr>
          <p:nvPr>
            <p:ph type="sldImg" idx="2"/>
          </p:nvPr>
        </p:nvSpPr>
        <p:spPr>
          <a:xfrm>
            <a:off x="1004888" y="685800"/>
            <a:ext cx="4848225"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9191806-9C7C-497C-9936-1BF9F17F89B2}" type="slidenum">
              <a:rPr lang="en-GB" smtClean="0"/>
              <a:t>‹#›</a:t>
            </a:fld>
            <a:endParaRPr lang="en-GB"/>
          </a:p>
        </p:txBody>
      </p:sp>
    </p:spTree>
    <p:extLst>
      <p:ext uri="{BB962C8B-B14F-4D97-AF65-F5344CB8AC3E}">
        <p14:creationId xmlns:p14="http://schemas.microsoft.com/office/powerpoint/2010/main" val="24095921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wypartnership.co.uk/application/files/7217/0858/8241/Volunteer_Principles_final.pdf"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Presenter – intro self and purpose of session.</a:t>
            </a:r>
          </a:p>
          <a:p>
            <a:r>
              <a:rPr lang="en-US" dirty="0">
                <a:ea typeface="Calibri"/>
                <a:cs typeface="Calibri"/>
              </a:rPr>
              <a:t>To introduce our draft WY Volunteering strategy, to give a wide range of </a:t>
            </a:r>
            <a:r>
              <a:rPr lang="en-US" dirty="0" err="1">
                <a:ea typeface="Calibri"/>
                <a:cs typeface="Calibri"/>
              </a:rPr>
              <a:t>organisations</a:t>
            </a:r>
            <a:r>
              <a:rPr lang="en-US" dirty="0">
                <a:ea typeface="Calibri"/>
                <a:cs typeface="Calibri"/>
              </a:rPr>
              <a:t> who involve volunteers, and volunteers themselves in </a:t>
            </a:r>
            <a:r>
              <a:rPr lang="en-US" dirty="0" err="1">
                <a:ea typeface="Calibri"/>
                <a:cs typeface="Calibri"/>
              </a:rPr>
              <a:t>finalising</a:t>
            </a:r>
            <a:r>
              <a:rPr lang="en-US" dirty="0">
                <a:ea typeface="Calibri"/>
                <a:cs typeface="Calibri"/>
              </a:rPr>
              <a:t> what our priorities are at a WY level for volunteering.</a:t>
            </a:r>
          </a:p>
          <a:p>
            <a:r>
              <a:rPr lang="en-US" dirty="0">
                <a:ea typeface="Calibri"/>
                <a:cs typeface="Calibri"/>
              </a:rPr>
              <a:t>Our ambition is to strengthen our work around volunteering across the WY health and care system through collaboration, more joined up working and learning and growing together.</a:t>
            </a:r>
          </a:p>
          <a:p>
            <a:endParaRPr lang="en-US">
              <a:ea typeface="Calibri"/>
              <a:cs typeface="Calibri"/>
            </a:endParaRPr>
          </a:p>
          <a:p>
            <a:endParaRPr lang="en-US">
              <a:ea typeface="Calibri"/>
              <a:cs typeface="Calibri"/>
            </a:endParaRPr>
          </a:p>
        </p:txBody>
      </p:sp>
      <p:sp>
        <p:nvSpPr>
          <p:cNvPr id="4" name="Slide Number Placeholder 3"/>
          <p:cNvSpPr>
            <a:spLocks noGrp="1"/>
          </p:cNvSpPr>
          <p:nvPr>
            <p:ph type="sldNum" sz="quarter" idx="5"/>
          </p:nvPr>
        </p:nvSpPr>
        <p:spPr/>
        <p:txBody>
          <a:bodyPr/>
          <a:lstStyle/>
          <a:p>
            <a:fld id="{79191806-9C7C-497C-9936-1BF9F17F89B2}" type="slidenum">
              <a:rPr lang="en-GB" smtClean="0"/>
              <a:t>1</a:t>
            </a:fld>
            <a:endParaRPr lang="en-GB"/>
          </a:p>
        </p:txBody>
      </p:sp>
    </p:spTree>
    <p:extLst>
      <p:ext uri="{BB962C8B-B14F-4D97-AF65-F5344CB8AC3E}">
        <p14:creationId xmlns:p14="http://schemas.microsoft.com/office/powerpoint/2010/main" val="40217441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a:solidFill>
                  <a:srgbClr val="000000"/>
                </a:solidFill>
                <a:latin typeface="Calibri"/>
                <a:cs typeface="Calibri"/>
              </a:rPr>
              <a:t>To make</a:t>
            </a:r>
            <a:r>
              <a:rPr lang="en-GB" sz="1200">
                <a:latin typeface="Calibri"/>
                <a:cs typeface="Calibri"/>
              </a:rPr>
              <a:t> this happen, we established the West Yorkshire Integrated Volunteering Approaches Group in 2022. </a:t>
            </a:r>
            <a:r>
              <a:rPr lang="en-GB" sz="1200">
                <a:latin typeface="Calibri"/>
              </a:rPr>
              <a:t>This group is made up of volunteering Managers and leaders from Hospital Trusts, Voluntary, community and social enterprise sector (VCSE), Hospices, and Yorkshire Ambulance Service. As a group we have developed a set of </a:t>
            </a:r>
            <a:r>
              <a:rPr lang="en-GB" sz="1200">
                <a:latin typeface="Calibri"/>
                <a:hlinkClick r:id="rId3"/>
              </a:rPr>
              <a:t>volunteer principles</a:t>
            </a:r>
            <a:r>
              <a:rPr lang="en-GB" sz="1200">
                <a:latin typeface="Calibri"/>
              </a:rPr>
              <a:t> which have been adopted by our Integrated Care Board (ICB) and aligned with Humber and North </a:t>
            </a:r>
            <a:r>
              <a:rPr lang="en-GB" sz="1200"/>
              <a:t>Yorkshire ICB and South Yorkshire ICB. </a:t>
            </a:r>
          </a:p>
          <a:p>
            <a:pPr marL="0" marR="0" lvl="0" indent="0" algn="l" defTabSz="914400">
              <a:lnSpc>
                <a:spcPct val="100000"/>
              </a:lnSpc>
              <a:spcBef>
                <a:spcPts val="0"/>
              </a:spcBef>
              <a:spcAft>
                <a:spcPts val="0"/>
              </a:spcAft>
              <a:buClrTx/>
              <a:buSzTx/>
              <a:buFontTx/>
              <a:buNone/>
              <a:tabLst/>
              <a:defRPr/>
            </a:pPr>
            <a:endParaRPr lang="en-GB">
              <a:ea typeface="Calibri"/>
              <a:cs typeface="Calibri"/>
            </a:endParaRPr>
          </a:p>
          <a:p>
            <a:pPr>
              <a:defRPr/>
            </a:pPr>
            <a:r>
              <a:rPr lang="en-GB">
                <a:ea typeface="Calibri"/>
                <a:cs typeface="Calibri"/>
              </a:rPr>
              <a:t>An ICB or Integrated Care Board is</a:t>
            </a:r>
            <a:r>
              <a:rPr lang="en-GB"/>
              <a:t> a local partnership that brings health and care organisations together to develop shared plans and joined-up services. They are formed by NHS organisations and upper-tier local councils in that area and also include the voluntary sector, social care providers and other partners with a role in improving local health and wellbeing, with a focus on prevention, better outcomes and reducing health inequalities.</a:t>
            </a:r>
            <a:endParaRPr lang="en-GB">
              <a:ea typeface="Calibri"/>
              <a:cs typeface="Calibri"/>
            </a:endParaRPr>
          </a:p>
          <a:p>
            <a:pPr>
              <a:defRPr/>
            </a:pPr>
            <a:endParaRPr lang="en-US" i="1">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i="0">
                <a:ea typeface="Calibri"/>
                <a:cs typeface="Calibri"/>
              </a:rPr>
              <a:t>When referring to volunteering across health and care, we are working with the definition that was used in the NHS Volunteering Taskforce consultation:</a:t>
            </a:r>
          </a:p>
          <a:p>
            <a:pPr rtl="0"/>
            <a:r>
              <a:rPr lang="en-GB" i="1">
                <a:effectLst/>
              </a:rPr>
              <a:t>“Health and care volunteers form an essential part of the community of support that ensures the best experience for people in need of health or social care support. They provide their time and talents, freely and unpaid, for people beyond their close family.</a:t>
            </a:r>
          </a:p>
          <a:p>
            <a:pPr rtl="0"/>
            <a:endParaRPr lang="en-GB" i="1">
              <a:effectLst/>
            </a:endParaRPr>
          </a:p>
          <a:p>
            <a:pPr rtl="0"/>
            <a:r>
              <a:rPr lang="en-GB" i="1">
                <a:effectLst/>
              </a:rPr>
              <a:t>Health and care volunteers are organised by the NHS, public and voluntary sector partners and community groups to deliver individual or collective actions. They have clearly defined roles that often include some degree of selection, training and supervision and are deployed where their role and contribution are valued and respected.”</a:t>
            </a:r>
            <a:endParaRPr lang="en-US">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ea typeface="Calibri"/>
              <a:cs typeface="Calibri"/>
            </a:endParaRPr>
          </a:p>
          <a:p>
            <a:r>
              <a:rPr lang="en-GB" sz="1200">
                <a:cs typeface="Calibri"/>
              </a:rPr>
              <a:t>This draft strategy has been developed by the West Yorkshire Integrated Volunteering Approaches Group (IVAG) and aims to identify a few key areas where we believe collaboration at a WY level makes sense.  But we want to hear what you have to say and whether you agree with these priority areas. </a:t>
            </a:r>
          </a:p>
          <a:p>
            <a:endParaRPr lang="en-GB" sz="1200">
              <a:cs typeface="Calibri"/>
            </a:endParaRPr>
          </a:p>
          <a:p>
            <a:r>
              <a:rPr lang="en-GB" sz="1200">
                <a:cs typeface="Calibri"/>
              </a:rPr>
              <a:t>Once we have spoken to a range of stakeholders across the system, and agreed a final strategy, we will develop a more detailed plan setting out how we will take this work forwards. We will review this strategy regularly and share updates on developments and opportunities to participate.</a:t>
            </a:r>
          </a:p>
          <a:p>
            <a:endParaRPr lang="en-GB" sz="1200">
              <a:cs typeface="Calibri"/>
            </a:endParaRPr>
          </a:p>
          <a:p>
            <a:r>
              <a:rPr lang="en-GB" sz="1200">
                <a:cs typeface="Calibri"/>
              </a:rPr>
              <a:t>We recognise the size, type and capacity of organisations in our system working with volunteers is diverse. We also recognise that each of our places and sectors have different approaches to volunteering and work with volunteers in different ways. This will be reflected in all we do.</a:t>
            </a:r>
          </a:p>
          <a:p>
            <a:endParaRPr lang="en-US">
              <a:ea typeface="Calibri"/>
              <a:cs typeface="Calibri"/>
            </a:endParaRPr>
          </a:p>
        </p:txBody>
      </p:sp>
      <p:sp>
        <p:nvSpPr>
          <p:cNvPr id="4" name="Slide Number Placeholder 3"/>
          <p:cNvSpPr>
            <a:spLocks noGrp="1"/>
          </p:cNvSpPr>
          <p:nvPr>
            <p:ph type="sldNum" sz="quarter" idx="5"/>
          </p:nvPr>
        </p:nvSpPr>
        <p:spPr/>
        <p:txBody>
          <a:bodyPr/>
          <a:lstStyle/>
          <a:p>
            <a:fld id="{79191806-9C7C-497C-9936-1BF9F17F89B2}" type="slidenum">
              <a:rPr lang="en-GB" smtClean="0"/>
              <a:t>2</a:t>
            </a:fld>
            <a:endParaRPr lang="en-GB"/>
          </a:p>
        </p:txBody>
      </p:sp>
    </p:spTree>
    <p:extLst>
      <p:ext uri="{BB962C8B-B14F-4D97-AF65-F5344CB8AC3E}">
        <p14:creationId xmlns:p14="http://schemas.microsoft.com/office/powerpoint/2010/main" val="21867896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Our strategy</a:t>
            </a:r>
          </a:p>
          <a:p>
            <a:endParaRPr lang="en-US" dirty="0">
              <a:ea typeface="Calibri"/>
              <a:cs typeface="Calibri"/>
            </a:endParaRPr>
          </a:p>
          <a:p>
            <a:r>
              <a:rPr lang="en-US" dirty="0">
                <a:ea typeface="Calibri"/>
                <a:cs typeface="Calibri"/>
              </a:rPr>
              <a:t>On one page. Focused and simple.</a:t>
            </a:r>
          </a:p>
          <a:p>
            <a:endParaRPr lang="en-US" dirty="0">
              <a:ea typeface="Calibri"/>
              <a:cs typeface="Calibri"/>
            </a:endParaRPr>
          </a:p>
          <a:p>
            <a:r>
              <a:rPr lang="en-US" dirty="0">
                <a:ea typeface="Calibri"/>
                <a:cs typeface="Calibri"/>
              </a:rPr>
              <a:t>We have taken a focused approach on what we believe is best done on a WY footprint. We will always try to align our work with place-based priorities and approaches and will consider current context (i.e., financial, capacity etc.).</a:t>
            </a:r>
            <a:endParaRPr lang="en-US" dirty="0">
              <a:cs typeface="Calibri"/>
            </a:endParaRPr>
          </a:p>
          <a:p>
            <a:endParaRPr lang="en-US">
              <a:ea typeface="Calibri"/>
              <a:cs typeface="Calibri"/>
            </a:endParaRPr>
          </a:p>
          <a:p>
            <a:r>
              <a:rPr lang="en-US" dirty="0">
                <a:ea typeface="Calibri"/>
                <a:cs typeface="Calibri"/>
              </a:rPr>
              <a:t>We will gather evidence and demonstrate impact.</a:t>
            </a:r>
          </a:p>
          <a:p>
            <a:endParaRPr lang="en-US">
              <a:ea typeface="Calibri"/>
              <a:cs typeface="Calibri"/>
            </a:endParaRPr>
          </a:p>
          <a:p>
            <a:r>
              <a:rPr lang="en-US" dirty="0">
                <a:ea typeface="Calibri"/>
                <a:cs typeface="Calibri"/>
              </a:rPr>
              <a:t>Underpinning this work will be a robust action plan setting out key activities and actions,  and a  supporting communication plan. </a:t>
            </a:r>
          </a:p>
          <a:p>
            <a:endParaRPr lang="en-US">
              <a:ea typeface="Calibri"/>
              <a:cs typeface="Calibri"/>
            </a:endParaRPr>
          </a:p>
          <a:p>
            <a:r>
              <a:rPr lang="en-US" dirty="0">
                <a:ea typeface="Calibri"/>
                <a:cs typeface="Calibri"/>
              </a:rPr>
              <a:t>Once the strategy is </a:t>
            </a:r>
            <a:r>
              <a:rPr lang="en-US" dirty="0" err="1">
                <a:ea typeface="Calibri"/>
                <a:cs typeface="Calibri"/>
              </a:rPr>
              <a:t>finalised</a:t>
            </a:r>
            <a:r>
              <a:rPr lang="en-US" dirty="0">
                <a:ea typeface="Calibri"/>
                <a:cs typeface="Calibri"/>
              </a:rPr>
              <a:t> and agreed by The People Board, we will share it widely and make it available online on our ICB website and at place. </a:t>
            </a:r>
          </a:p>
          <a:p>
            <a:endParaRPr lang="en-US">
              <a:ea typeface="Calibri"/>
              <a:cs typeface="Calibri"/>
            </a:endParaRPr>
          </a:p>
          <a:p>
            <a:r>
              <a:rPr lang="en-US" dirty="0">
                <a:ea typeface="Calibri"/>
                <a:cs typeface="Calibri"/>
              </a:rPr>
              <a:t>The strategy will be owned by the IVAG and the group will work closely with The West Yorkshire ICB People Board to embed the strategy across our health and care system.</a:t>
            </a:r>
          </a:p>
        </p:txBody>
      </p:sp>
      <p:sp>
        <p:nvSpPr>
          <p:cNvPr id="4" name="Slide Number Placeholder 3"/>
          <p:cNvSpPr>
            <a:spLocks noGrp="1"/>
          </p:cNvSpPr>
          <p:nvPr>
            <p:ph type="sldNum" sz="quarter" idx="5"/>
          </p:nvPr>
        </p:nvSpPr>
        <p:spPr/>
        <p:txBody>
          <a:bodyPr/>
          <a:lstStyle/>
          <a:p>
            <a:fld id="{79191806-9C7C-497C-9936-1BF9F17F89B2}" type="slidenum">
              <a:rPr lang="en-GB" smtClean="0"/>
              <a:t>3</a:t>
            </a:fld>
            <a:endParaRPr lang="en-GB"/>
          </a:p>
        </p:txBody>
      </p:sp>
    </p:spTree>
    <p:extLst>
      <p:ext uri="{BB962C8B-B14F-4D97-AF65-F5344CB8AC3E}">
        <p14:creationId xmlns:p14="http://schemas.microsoft.com/office/powerpoint/2010/main" val="34895377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ea typeface="Calibri"/>
                <a:cs typeface="Calibri"/>
              </a:rPr>
              <a:t>A range of engagement sessions will be held across West Yorkshire with various stakeholders and volunteers themselves. We aim to conclude the engagement by the end of July. </a:t>
            </a:r>
            <a:endParaRPr lang="en-US">
              <a:ea typeface="Calibri"/>
              <a:cs typeface="Calibri"/>
            </a:endParaRPr>
          </a:p>
          <a:p>
            <a:endParaRPr lang="en-US">
              <a:ea typeface="Calibri"/>
              <a:cs typeface="Calibri"/>
            </a:endParaRPr>
          </a:p>
          <a:p>
            <a:r>
              <a:rPr lang="en-US" dirty="0">
                <a:ea typeface="Calibri"/>
                <a:cs typeface="Calibri"/>
              </a:rPr>
              <a:t>A feedback form has been provided using Microsoft Forms to ensure we clearly record any comments/proposed changes, and the link is included within the slide. Please note there are separate feedback forms for stakeholders and volunteers. </a:t>
            </a:r>
          </a:p>
          <a:p>
            <a:endParaRPr lang="en-US">
              <a:ea typeface="Calibri"/>
              <a:cs typeface="Calibri"/>
            </a:endParaRPr>
          </a:p>
          <a:p>
            <a:r>
              <a:rPr lang="en-US" dirty="0">
                <a:ea typeface="Calibri"/>
                <a:cs typeface="Calibri"/>
              </a:rPr>
              <a:t>Ensure names, </a:t>
            </a:r>
            <a:r>
              <a:rPr lang="en-US" dirty="0" err="1">
                <a:ea typeface="Calibri"/>
                <a:cs typeface="Calibri"/>
              </a:rPr>
              <a:t>organisations</a:t>
            </a:r>
            <a:r>
              <a:rPr lang="en-US" dirty="0">
                <a:ea typeface="Calibri"/>
                <a:cs typeface="Calibri"/>
              </a:rPr>
              <a:t> and email addresses are captured for each session (if consent is agreed). Plus promote the WY Volunteer Principles and encourage </a:t>
            </a:r>
            <a:r>
              <a:rPr lang="en-US" dirty="0" err="1">
                <a:ea typeface="Calibri"/>
                <a:cs typeface="Calibri"/>
              </a:rPr>
              <a:t>organisations</a:t>
            </a:r>
            <a:r>
              <a:rPr lang="en-US" dirty="0">
                <a:ea typeface="Calibri"/>
                <a:cs typeface="Calibri"/>
              </a:rPr>
              <a:t> to sign up.</a:t>
            </a:r>
          </a:p>
          <a:p>
            <a:endParaRPr lang="en-US">
              <a:ea typeface="Calibri"/>
              <a:cs typeface="Calibri"/>
            </a:endParaRPr>
          </a:p>
          <a:p>
            <a:r>
              <a:rPr lang="en-GB" dirty="0">
                <a:ea typeface="Calibri"/>
                <a:cs typeface="Calibri"/>
              </a:rPr>
              <a:t>We have designed the strategy to be easy to understand and accessible for everyone. Please let us know if we can do anything to make it more accessible/easy to read.</a:t>
            </a:r>
            <a:endParaRPr lang="en-US" dirty="0">
              <a:ea typeface="Calibri"/>
              <a:cs typeface="Calibri"/>
            </a:endParaRPr>
          </a:p>
        </p:txBody>
      </p:sp>
      <p:sp>
        <p:nvSpPr>
          <p:cNvPr id="4" name="Slide Number Placeholder 3"/>
          <p:cNvSpPr>
            <a:spLocks noGrp="1"/>
          </p:cNvSpPr>
          <p:nvPr>
            <p:ph type="sldNum" sz="quarter" idx="5"/>
          </p:nvPr>
        </p:nvSpPr>
        <p:spPr/>
        <p:txBody>
          <a:bodyPr/>
          <a:lstStyle/>
          <a:p>
            <a:fld id="{79191806-9C7C-497C-9936-1BF9F17F89B2}" type="slidenum">
              <a:rPr lang="en-GB" smtClean="0"/>
              <a:t>4</a:t>
            </a:fld>
            <a:endParaRPr lang="en-GB"/>
          </a:p>
        </p:txBody>
      </p:sp>
    </p:spTree>
    <p:extLst>
      <p:ext uri="{BB962C8B-B14F-4D97-AF65-F5344CB8AC3E}">
        <p14:creationId xmlns:p14="http://schemas.microsoft.com/office/powerpoint/2010/main" val="22357887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A range of engagement sessions will be held across West Yorkshire with various stakeholders and volunteers themselves. We aim to conclude the engagement by the end of July. </a:t>
            </a:r>
            <a:endParaRPr lang="en-US">
              <a:ea typeface="Calibri"/>
              <a:cs typeface="Calibri"/>
            </a:endParaRPr>
          </a:p>
          <a:p>
            <a:endParaRPr lang="en-US">
              <a:ea typeface="Calibri"/>
              <a:cs typeface="Calibri"/>
            </a:endParaRPr>
          </a:p>
          <a:p>
            <a:r>
              <a:rPr lang="en-US" dirty="0">
                <a:ea typeface="Calibri"/>
                <a:cs typeface="Calibri"/>
              </a:rPr>
              <a:t>A feedback form has been provided using Microsoft Forms to ensure we clearly record any comments/proposed changes, and the link is included within the slide. Please note there are separate feedback forms for stakeholders and volunteers. </a:t>
            </a:r>
          </a:p>
          <a:p>
            <a:endParaRPr lang="en-US">
              <a:ea typeface="Calibri"/>
              <a:cs typeface="Calibri"/>
            </a:endParaRPr>
          </a:p>
          <a:p>
            <a:r>
              <a:rPr lang="en-US" dirty="0">
                <a:ea typeface="Calibri"/>
                <a:cs typeface="Calibri"/>
              </a:rPr>
              <a:t>Ensure names, </a:t>
            </a:r>
            <a:r>
              <a:rPr lang="en-US" dirty="0" err="1">
                <a:ea typeface="Calibri"/>
                <a:cs typeface="Calibri"/>
              </a:rPr>
              <a:t>organisations</a:t>
            </a:r>
            <a:r>
              <a:rPr lang="en-US" dirty="0">
                <a:ea typeface="Calibri"/>
                <a:cs typeface="Calibri"/>
              </a:rPr>
              <a:t> and email addresses are captured for each session (if consent is agreed). Plus promote the WY Volunteer Principles whilst engaging with volunteers – encourage volunteers to encourage </a:t>
            </a:r>
            <a:r>
              <a:rPr lang="en-US" dirty="0" err="1">
                <a:ea typeface="Calibri"/>
                <a:cs typeface="Calibri"/>
              </a:rPr>
              <a:t>organisations</a:t>
            </a:r>
            <a:r>
              <a:rPr lang="en-US" dirty="0">
                <a:ea typeface="Calibri"/>
                <a:cs typeface="Calibri"/>
              </a:rPr>
              <a:t> to sign up. </a:t>
            </a:r>
          </a:p>
          <a:p>
            <a:endParaRPr lang="en-US">
              <a:ea typeface="Calibri"/>
              <a:cs typeface="Calibri"/>
            </a:endParaRPr>
          </a:p>
          <a:p>
            <a:r>
              <a:rPr lang="en-GB" dirty="0">
                <a:ea typeface="Calibri"/>
                <a:cs typeface="Calibri"/>
              </a:rPr>
              <a:t>We have designed the strategy to be easy to understand and accessible for everyone. Please let us know if we can do anything to make it more accessible/easy to read.</a:t>
            </a:r>
            <a:endParaRPr lang="en-US" dirty="0">
              <a:ea typeface="Calibri"/>
              <a:cs typeface="Calibri"/>
            </a:endParaRPr>
          </a:p>
        </p:txBody>
      </p:sp>
      <p:sp>
        <p:nvSpPr>
          <p:cNvPr id="4" name="Slide Number Placeholder 3"/>
          <p:cNvSpPr>
            <a:spLocks noGrp="1"/>
          </p:cNvSpPr>
          <p:nvPr>
            <p:ph type="sldNum" sz="quarter" idx="5"/>
          </p:nvPr>
        </p:nvSpPr>
        <p:spPr/>
        <p:txBody>
          <a:bodyPr/>
          <a:lstStyle/>
          <a:p>
            <a:fld id="{79191806-9C7C-497C-9936-1BF9F17F89B2}" type="slidenum">
              <a:rPr lang="en-GB" smtClean="0"/>
              <a:t>5</a:t>
            </a:fld>
            <a:endParaRPr lang="en-GB"/>
          </a:p>
        </p:txBody>
      </p:sp>
    </p:spTree>
    <p:extLst>
      <p:ext uri="{BB962C8B-B14F-4D97-AF65-F5344CB8AC3E}">
        <p14:creationId xmlns:p14="http://schemas.microsoft.com/office/powerpoint/2010/main" val="336121937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71550" y="1583629"/>
            <a:ext cx="9318427" cy="1551599"/>
          </a:xfrm>
        </p:spPr>
        <p:txBody>
          <a:bodyPr anchor="t">
            <a:noAutofit/>
          </a:bodyPr>
          <a:lstStyle>
            <a:lvl1pPr algn="l">
              <a:defRPr sz="5600" b="1" i="0">
                <a:solidFill>
                  <a:schemeClr val="bg1"/>
                </a:solidFill>
                <a:latin typeface="+mn-lt"/>
              </a:defRPr>
            </a:lvl1pPr>
          </a:lstStyle>
          <a:p>
            <a:r>
              <a:rPr lang="en-GB"/>
              <a:t>Add heading or presentation title here.</a:t>
            </a:r>
            <a:endParaRPr lang="en-US"/>
          </a:p>
        </p:txBody>
      </p:sp>
      <p:sp>
        <p:nvSpPr>
          <p:cNvPr id="3" name="Subtitle 2"/>
          <p:cNvSpPr>
            <a:spLocks noGrp="1"/>
          </p:cNvSpPr>
          <p:nvPr>
            <p:ph type="subTitle" idx="1" hasCustomPrompt="1"/>
          </p:nvPr>
        </p:nvSpPr>
        <p:spPr>
          <a:xfrm>
            <a:off x="971550" y="3353360"/>
            <a:ext cx="8018860" cy="437907"/>
          </a:xfrm>
        </p:spPr>
        <p:txBody>
          <a:bodyPr>
            <a:noAutofit/>
          </a:bodyPr>
          <a:lstStyle>
            <a:lvl1pPr marL="0" indent="0" algn="l">
              <a:lnSpc>
                <a:spcPct val="100000"/>
              </a:lnSpc>
              <a:buNone/>
              <a:defRPr sz="1800" b="1" i="0">
                <a:solidFill>
                  <a:srgbClr val="3B2767"/>
                </a:solidFill>
                <a:latin typeface="Calibri" panose="020F0502020204030204" pitchFamily="34" charset="0"/>
                <a:cs typeface="Calibri" panose="020F0502020204030204" pitchFamily="34" charset="0"/>
              </a:defRPr>
            </a:lvl1pPr>
            <a:lvl2pPr marL="503972" indent="0" algn="ctr">
              <a:buNone/>
              <a:defRPr sz="2205"/>
            </a:lvl2pPr>
            <a:lvl3pPr marL="1007943" indent="0" algn="ctr">
              <a:buNone/>
              <a:defRPr sz="1984"/>
            </a:lvl3pPr>
            <a:lvl4pPr marL="1511915" indent="0" algn="ctr">
              <a:buNone/>
              <a:defRPr sz="1764"/>
            </a:lvl4pPr>
            <a:lvl5pPr marL="2015886" indent="0" algn="ctr">
              <a:buNone/>
              <a:defRPr sz="1764"/>
            </a:lvl5pPr>
            <a:lvl6pPr marL="2519858" indent="0" algn="ctr">
              <a:buNone/>
              <a:defRPr sz="1764"/>
            </a:lvl6pPr>
            <a:lvl7pPr marL="3023829" indent="0" algn="ctr">
              <a:buNone/>
              <a:defRPr sz="1764"/>
            </a:lvl7pPr>
            <a:lvl8pPr marL="3527801" indent="0" algn="ctr">
              <a:buNone/>
              <a:defRPr sz="1764"/>
            </a:lvl8pPr>
            <a:lvl9pPr marL="4031772" indent="0" algn="ctr">
              <a:buNone/>
              <a:defRPr sz="1764"/>
            </a:lvl9pPr>
          </a:lstStyle>
          <a:p>
            <a:r>
              <a:rPr lang="en-GB"/>
              <a:t>Any subtitle information should be written here.</a:t>
            </a:r>
            <a:endParaRPr lang="en-US"/>
          </a:p>
        </p:txBody>
      </p:sp>
      <p:sp>
        <p:nvSpPr>
          <p:cNvPr id="5" name="Rectangle 4">
            <a:extLst>
              <a:ext uri="{FF2B5EF4-FFF2-40B4-BE49-F238E27FC236}">
                <a16:creationId xmlns:a16="http://schemas.microsoft.com/office/drawing/2014/main" id="{F48EDD87-5CB8-234B-A6BA-5F445FF4FA34}"/>
              </a:ext>
            </a:extLst>
          </p:cNvPr>
          <p:cNvSpPr/>
          <p:nvPr userDrawn="1"/>
        </p:nvSpPr>
        <p:spPr>
          <a:xfrm>
            <a:off x="7711440" y="6347460"/>
            <a:ext cx="2766060" cy="10896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2D18945C-E759-3245-8850-2DBE5C84B854}"/>
              </a:ext>
            </a:extLst>
          </p:cNvPr>
          <p:cNvPicPr>
            <a:picLocks noChangeAspect="1"/>
          </p:cNvPicPr>
          <p:nvPr userDrawn="1"/>
        </p:nvPicPr>
        <p:blipFill>
          <a:blip r:embed="rId2"/>
          <a:stretch>
            <a:fillRect/>
          </a:stretch>
        </p:blipFill>
        <p:spPr>
          <a:xfrm>
            <a:off x="8146649" y="6576060"/>
            <a:ext cx="2081137" cy="646526"/>
          </a:xfrm>
          <a:prstGeom prst="rect">
            <a:avLst/>
          </a:prstGeom>
        </p:spPr>
      </p:pic>
      <p:sp>
        <p:nvSpPr>
          <p:cNvPr id="6" name="Rectangle 5">
            <a:extLst>
              <a:ext uri="{FF2B5EF4-FFF2-40B4-BE49-F238E27FC236}">
                <a16:creationId xmlns:a16="http://schemas.microsoft.com/office/drawing/2014/main" id="{E6F3C023-0FFD-9343-A4ED-3CC7FA7F83C0}"/>
              </a:ext>
            </a:extLst>
          </p:cNvPr>
          <p:cNvSpPr/>
          <p:nvPr userDrawn="1"/>
        </p:nvSpPr>
        <p:spPr>
          <a:xfrm>
            <a:off x="3130664" y="6498771"/>
            <a:ext cx="1495766" cy="9383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7344CE91-FB16-3449-B4C0-0F1429E83D05}"/>
              </a:ext>
            </a:extLst>
          </p:cNvPr>
          <p:cNvSpPr txBox="1"/>
          <p:nvPr userDrawn="1"/>
        </p:nvSpPr>
        <p:spPr>
          <a:xfrm>
            <a:off x="3046750" y="6833948"/>
            <a:ext cx="2432631" cy="261610"/>
          </a:xfrm>
          <a:prstGeom prst="rect">
            <a:avLst/>
          </a:prstGeom>
          <a:noFill/>
        </p:spPr>
        <p:txBody>
          <a:bodyPr wrap="square" rtlCol="0">
            <a:spAutoFit/>
          </a:bodyPr>
          <a:lstStyle/>
          <a:p>
            <a:r>
              <a:rPr lang="en-US" sz="1100" b="1">
                <a:solidFill>
                  <a:srgbClr val="3B2767"/>
                </a:solidFill>
                <a:latin typeface="FRUTIGER 45 LIGHT" pitchFamily="2" charset="0"/>
              </a:rPr>
              <a:t>@</a:t>
            </a:r>
            <a:r>
              <a:rPr lang="en-GB" sz="1100" b="1" i="0" kern="1200" err="1">
                <a:solidFill>
                  <a:srgbClr val="3B2767"/>
                </a:solidFill>
                <a:effectLst/>
                <a:latin typeface="FRUTIGER 45 LIGHT" pitchFamily="2" charset="0"/>
                <a:ea typeface="+mn-ea"/>
                <a:cs typeface="+mn-cs"/>
              </a:rPr>
              <a:t>WYPartnership</a:t>
            </a:r>
            <a:endParaRPr lang="en-US" sz="1100" b="1">
              <a:solidFill>
                <a:srgbClr val="3B2767"/>
              </a:solidFill>
              <a:latin typeface="FRUTIGER 45 LIGHT" pitchFamily="2" charset="0"/>
            </a:endParaRPr>
          </a:p>
        </p:txBody>
      </p:sp>
      <p:sp>
        <p:nvSpPr>
          <p:cNvPr id="9" name="Rectangle 8">
            <a:extLst>
              <a:ext uri="{FF2B5EF4-FFF2-40B4-BE49-F238E27FC236}">
                <a16:creationId xmlns:a16="http://schemas.microsoft.com/office/drawing/2014/main" id="{27EE096F-4AFB-8D43-BCC0-70BFB0684ECA}"/>
              </a:ext>
            </a:extLst>
          </p:cNvPr>
          <p:cNvSpPr/>
          <p:nvPr userDrawn="1"/>
        </p:nvSpPr>
        <p:spPr>
          <a:xfrm>
            <a:off x="756362" y="6498771"/>
            <a:ext cx="1823552" cy="9383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8166F6AC-AD3A-D34A-8239-8D0354606449}"/>
              </a:ext>
            </a:extLst>
          </p:cNvPr>
          <p:cNvSpPr txBox="1"/>
          <p:nvPr userDrawn="1"/>
        </p:nvSpPr>
        <p:spPr>
          <a:xfrm>
            <a:off x="586578" y="6833948"/>
            <a:ext cx="2432631" cy="261610"/>
          </a:xfrm>
          <a:prstGeom prst="rect">
            <a:avLst/>
          </a:prstGeom>
          <a:noFill/>
        </p:spPr>
        <p:txBody>
          <a:bodyPr wrap="square" rtlCol="0">
            <a:spAutoFit/>
          </a:bodyPr>
          <a:lstStyle/>
          <a:p>
            <a:r>
              <a:rPr lang="en-US" sz="1100" b="1" err="1">
                <a:solidFill>
                  <a:srgbClr val="3B2767"/>
                </a:solidFill>
                <a:latin typeface="FRUTIGER 45 LIGHT" pitchFamily="2" charset="0"/>
              </a:rPr>
              <a:t>www.wypartnership.co.uk</a:t>
            </a:r>
            <a:endParaRPr lang="en-US" sz="1100" b="1">
              <a:solidFill>
                <a:srgbClr val="3B2767"/>
              </a:solidFill>
              <a:latin typeface="FRUTIGER 45 LIGHT" pitchFamily="2" charset="0"/>
            </a:endParaRPr>
          </a:p>
        </p:txBody>
      </p:sp>
    </p:spTree>
    <p:extLst>
      <p:ext uri="{BB962C8B-B14F-4D97-AF65-F5344CB8AC3E}">
        <p14:creationId xmlns:p14="http://schemas.microsoft.com/office/powerpoint/2010/main" val="16109474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6226B8-4AB3-4D4C-A596-6D0FAD04DADE}"/>
              </a:ext>
            </a:extLst>
          </p:cNvPr>
          <p:cNvSpPr>
            <a:spLocks noGrp="1"/>
          </p:cNvSpPr>
          <p:nvPr>
            <p:ph type="title" hasCustomPrompt="1"/>
          </p:nvPr>
        </p:nvSpPr>
        <p:spPr>
          <a:xfrm>
            <a:off x="736600" y="1200468"/>
            <a:ext cx="5972810" cy="401638"/>
          </a:xfrm>
        </p:spPr>
        <p:txBody>
          <a:bodyPr anchor="ctr">
            <a:noAutofit/>
          </a:bodyPr>
          <a:lstStyle>
            <a:lvl1pPr>
              <a:lnSpc>
                <a:spcPct val="100000"/>
              </a:lnSpc>
              <a:defRPr sz="2100" b="1" i="0">
                <a:solidFill>
                  <a:srgbClr val="3B2767"/>
                </a:solidFill>
                <a:latin typeface="Calibri" panose="020F0502020204030204" pitchFamily="34" charset="0"/>
                <a:cs typeface="Calibri" panose="020F0502020204030204" pitchFamily="34" charset="0"/>
              </a:defRPr>
            </a:lvl1pPr>
          </a:lstStyle>
          <a:p>
            <a:r>
              <a:rPr lang="en-GB"/>
              <a:t>Heading to go here…</a:t>
            </a:r>
            <a:endParaRPr lang="en-US"/>
          </a:p>
        </p:txBody>
      </p:sp>
      <p:sp>
        <p:nvSpPr>
          <p:cNvPr id="3" name="Content Placeholder 2">
            <a:extLst>
              <a:ext uri="{FF2B5EF4-FFF2-40B4-BE49-F238E27FC236}">
                <a16:creationId xmlns:a16="http://schemas.microsoft.com/office/drawing/2014/main" id="{CE273E4A-1EA8-5649-87FA-EB79F4875C20}"/>
              </a:ext>
            </a:extLst>
          </p:cNvPr>
          <p:cNvSpPr>
            <a:spLocks noGrp="1"/>
          </p:cNvSpPr>
          <p:nvPr>
            <p:ph idx="1" hasCustomPrompt="1"/>
          </p:nvPr>
        </p:nvSpPr>
        <p:spPr>
          <a:xfrm>
            <a:off x="7155180" y="1200468"/>
            <a:ext cx="3074670" cy="5158739"/>
          </a:xfrm>
        </p:spPr>
        <p:txBody>
          <a:bodyPr anchor="ctr">
            <a:normAutofit/>
          </a:bodyPr>
          <a:lstStyle>
            <a:lvl1pPr marL="0" indent="0" algn="ctr">
              <a:buNone/>
              <a:defRPr sz="1200" b="0" i="0">
                <a:solidFill>
                  <a:schemeClr val="tx1">
                    <a:lumMod val="65000"/>
                    <a:lumOff val="35000"/>
                  </a:schemeClr>
                </a:solidFill>
                <a:latin typeface="Frutiger LT 55 Roman" panose="02000503040000020004" pitchFamily="2" charset="0"/>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Insert image here</a:t>
            </a:r>
          </a:p>
        </p:txBody>
      </p:sp>
      <p:sp>
        <p:nvSpPr>
          <p:cNvPr id="4" name="Text Placeholder 3">
            <a:extLst>
              <a:ext uri="{FF2B5EF4-FFF2-40B4-BE49-F238E27FC236}">
                <a16:creationId xmlns:a16="http://schemas.microsoft.com/office/drawing/2014/main" id="{B6FEDD1D-5824-2640-96F3-7D3CB895247B}"/>
              </a:ext>
            </a:extLst>
          </p:cNvPr>
          <p:cNvSpPr>
            <a:spLocks noGrp="1"/>
          </p:cNvSpPr>
          <p:nvPr>
            <p:ph type="body" sz="half" idx="2" hasCustomPrompt="1"/>
          </p:nvPr>
        </p:nvSpPr>
        <p:spPr>
          <a:xfrm>
            <a:off x="736600" y="2228861"/>
            <a:ext cx="2889250" cy="4130346"/>
          </a:xfrm>
        </p:spPr>
        <p:txBody>
          <a:bodyPr>
            <a:noAutofit/>
          </a:bodyPr>
          <a:lstStyle>
            <a:lvl1pPr marL="0" indent="0">
              <a:lnSpc>
                <a:spcPct val="100000"/>
              </a:lnSpc>
              <a:buNone/>
              <a:defRPr sz="1200" b="0" i="0">
                <a:latin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Body copy to go here…</a:t>
            </a:r>
          </a:p>
        </p:txBody>
      </p:sp>
      <p:cxnSp>
        <p:nvCxnSpPr>
          <p:cNvPr id="10" name="Straight Connector 9">
            <a:extLst>
              <a:ext uri="{FF2B5EF4-FFF2-40B4-BE49-F238E27FC236}">
                <a16:creationId xmlns:a16="http://schemas.microsoft.com/office/drawing/2014/main" id="{E2295BBD-9FE3-334F-B833-9BAC89166F77}"/>
              </a:ext>
            </a:extLst>
          </p:cNvPr>
          <p:cNvCxnSpPr>
            <a:cxnSpLocks/>
          </p:cNvCxnSpPr>
          <p:nvPr userDrawn="1"/>
        </p:nvCxnSpPr>
        <p:spPr>
          <a:xfrm>
            <a:off x="736600" y="1783080"/>
            <a:ext cx="5972810" cy="0"/>
          </a:xfrm>
          <a:prstGeom prst="line">
            <a:avLst/>
          </a:prstGeom>
          <a:ln w="19050">
            <a:solidFill>
              <a:srgbClr val="7C5090"/>
            </a:solidFill>
          </a:ln>
        </p:spPr>
        <p:style>
          <a:lnRef idx="1">
            <a:schemeClr val="dk1"/>
          </a:lnRef>
          <a:fillRef idx="0">
            <a:schemeClr val="dk1"/>
          </a:fillRef>
          <a:effectRef idx="0">
            <a:schemeClr val="dk1"/>
          </a:effectRef>
          <a:fontRef idx="minor">
            <a:schemeClr val="tx1"/>
          </a:fontRef>
        </p:style>
      </p:cxnSp>
      <p:sp>
        <p:nvSpPr>
          <p:cNvPr id="11" name="Text Placeholder 3">
            <a:extLst>
              <a:ext uri="{FF2B5EF4-FFF2-40B4-BE49-F238E27FC236}">
                <a16:creationId xmlns:a16="http://schemas.microsoft.com/office/drawing/2014/main" id="{D3C0D935-3259-F84E-BBF7-19B256EC4B86}"/>
              </a:ext>
            </a:extLst>
          </p:cNvPr>
          <p:cNvSpPr>
            <a:spLocks noGrp="1"/>
          </p:cNvSpPr>
          <p:nvPr>
            <p:ph type="body" sz="half" idx="10" hasCustomPrompt="1"/>
          </p:nvPr>
        </p:nvSpPr>
        <p:spPr>
          <a:xfrm>
            <a:off x="3820160" y="2228861"/>
            <a:ext cx="2889250" cy="4130346"/>
          </a:xfrm>
        </p:spPr>
        <p:txBody>
          <a:bodyPr>
            <a:noAutofit/>
          </a:bodyPr>
          <a:lstStyle>
            <a:lvl1pPr marL="0" indent="0">
              <a:lnSpc>
                <a:spcPct val="100000"/>
              </a:lnSpc>
              <a:buNone/>
              <a:defRPr sz="1200" b="0" i="0">
                <a:latin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Body copy to go here…</a:t>
            </a:r>
          </a:p>
        </p:txBody>
      </p:sp>
    </p:spTree>
    <p:extLst>
      <p:ext uri="{BB962C8B-B14F-4D97-AF65-F5344CB8AC3E}">
        <p14:creationId xmlns:p14="http://schemas.microsoft.com/office/powerpoint/2010/main" val="38606315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603772" y="2104772"/>
            <a:ext cx="5022512" cy="1620430"/>
          </a:xfrm>
          <a:prstGeom prst="rect">
            <a:avLst/>
          </a:prstGeom>
        </p:spPr>
        <p:txBody>
          <a:bodyPr lIns="104287" tIns="52144" rIns="104287" bIns="52144"/>
          <a:lstStyle>
            <a:lvl1pPr algn="l">
              <a:defRPr>
                <a:solidFill>
                  <a:srgbClr val="41BDAA"/>
                </a:solidFill>
                <a:latin typeface="Calibri" panose="020F0502020204030204" pitchFamily="34" charset="0"/>
                <a:cs typeface="Calibri" panose="020F0502020204030204" pitchFamily="34" charset="0"/>
              </a:defRPr>
            </a:lvl1pPr>
          </a:lstStyle>
          <a:p>
            <a:r>
              <a:rPr lang="en-GB"/>
              <a:t>Slide Header</a:t>
            </a:r>
            <a:endParaRPr lang="en-US"/>
          </a:p>
        </p:txBody>
      </p:sp>
      <p:sp>
        <p:nvSpPr>
          <p:cNvPr id="3" name="Subtitle 2"/>
          <p:cNvSpPr>
            <a:spLocks noGrp="1"/>
          </p:cNvSpPr>
          <p:nvPr>
            <p:ph type="subTitle" idx="1" hasCustomPrompt="1"/>
          </p:nvPr>
        </p:nvSpPr>
        <p:spPr>
          <a:xfrm>
            <a:off x="1603772" y="3016596"/>
            <a:ext cx="7484269" cy="1931917"/>
          </a:xfrm>
          <a:prstGeom prst="rect">
            <a:avLst/>
          </a:prstGeom>
        </p:spPr>
        <p:txBody>
          <a:bodyPr lIns="104287" tIns="52144" rIns="104287" bIns="52144"/>
          <a:lstStyle>
            <a:lvl1pPr marL="0" indent="0" algn="l">
              <a:buFontTx/>
              <a:buNone/>
              <a:defRPr>
                <a:solidFill>
                  <a:srgbClr val="32006E"/>
                </a:solidFill>
                <a:latin typeface="Calibri" panose="020F0502020204030204" pitchFamily="34" charset="0"/>
                <a:cs typeface="Calibri" panose="020F0502020204030204" pitchFamily="34" charset="0"/>
              </a:defRPr>
            </a:lvl1pPr>
            <a:lvl2pPr marL="521437" indent="0" algn="ctr">
              <a:buNone/>
              <a:defRPr>
                <a:solidFill>
                  <a:schemeClr val="tx1">
                    <a:tint val="75000"/>
                  </a:schemeClr>
                </a:solidFill>
              </a:defRPr>
            </a:lvl2pPr>
            <a:lvl3pPr marL="1042873" indent="0" algn="ctr">
              <a:buNone/>
              <a:defRPr>
                <a:solidFill>
                  <a:schemeClr val="tx1">
                    <a:tint val="75000"/>
                  </a:schemeClr>
                </a:solidFill>
              </a:defRPr>
            </a:lvl3pPr>
            <a:lvl4pPr marL="1564310" indent="0" algn="ctr">
              <a:buNone/>
              <a:defRPr>
                <a:solidFill>
                  <a:schemeClr val="tx1">
                    <a:tint val="75000"/>
                  </a:schemeClr>
                </a:solidFill>
              </a:defRPr>
            </a:lvl4pPr>
            <a:lvl5pPr marL="2085746" indent="0" algn="ctr">
              <a:buNone/>
              <a:defRPr>
                <a:solidFill>
                  <a:schemeClr val="tx1">
                    <a:tint val="75000"/>
                  </a:schemeClr>
                </a:solidFill>
              </a:defRPr>
            </a:lvl5pPr>
            <a:lvl6pPr marL="2607183" indent="0" algn="ctr">
              <a:buNone/>
              <a:defRPr>
                <a:solidFill>
                  <a:schemeClr val="tx1">
                    <a:tint val="75000"/>
                  </a:schemeClr>
                </a:solidFill>
              </a:defRPr>
            </a:lvl6pPr>
            <a:lvl7pPr marL="3128620" indent="0" algn="ctr">
              <a:buNone/>
              <a:defRPr>
                <a:solidFill>
                  <a:schemeClr val="tx1">
                    <a:tint val="75000"/>
                  </a:schemeClr>
                </a:solidFill>
              </a:defRPr>
            </a:lvl7pPr>
            <a:lvl8pPr marL="3650056" indent="0" algn="ctr">
              <a:buNone/>
              <a:defRPr>
                <a:solidFill>
                  <a:schemeClr val="tx1">
                    <a:tint val="75000"/>
                  </a:schemeClr>
                </a:solidFill>
              </a:defRPr>
            </a:lvl8pPr>
            <a:lvl9pPr marL="4171493" indent="0" algn="ctr">
              <a:buNone/>
              <a:defRPr>
                <a:solidFill>
                  <a:schemeClr val="tx1">
                    <a:tint val="75000"/>
                  </a:schemeClr>
                </a:solidFill>
              </a:defRPr>
            </a:lvl9pPr>
          </a:lstStyle>
          <a:p>
            <a:r>
              <a:rPr lang="en-GB"/>
              <a:t>Main copy to go here</a:t>
            </a:r>
          </a:p>
        </p:txBody>
      </p:sp>
    </p:spTree>
    <p:extLst>
      <p:ext uri="{BB962C8B-B14F-4D97-AF65-F5344CB8AC3E}">
        <p14:creationId xmlns:p14="http://schemas.microsoft.com/office/powerpoint/2010/main" val="253263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603772" y="2104772"/>
            <a:ext cx="5022512" cy="1620430"/>
          </a:xfrm>
          <a:prstGeom prst="rect">
            <a:avLst/>
          </a:prstGeom>
        </p:spPr>
        <p:txBody>
          <a:bodyPr lIns="104287" tIns="52144" rIns="104287" bIns="52144"/>
          <a:lstStyle>
            <a:lvl1pPr algn="l">
              <a:defRPr>
                <a:solidFill>
                  <a:srgbClr val="41BDAA"/>
                </a:solidFill>
                <a:latin typeface="Calibri" panose="020F0502020204030204" pitchFamily="34" charset="0"/>
                <a:cs typeface="Calibri" panose="020F0502020204030204" pitchFamily="34" charset="0"/>
              </a:defRPr>
            </a:lvl1pPr>
          </a:lstStyle>
          <a:p>
            <a:r>
              <a:rPr lang="en-GB"/>
              <a:t>Slide Header</a:t>
            </a:r>
            <a:endParaRPr lang="en-US"/>
          </a:p>
        </p:txBody>
      </p:sp>
      <p:sp>
        <p:nvSpPr>
          <p:cNvPr id="3" name="Subtitle 2"/>
          <p:cNvSpPr>
            <a:spLocks noGrp="1"/>
          </p:cNvSpPr>
          <p:nvPr>
            <p:ph type="subTitle" idx="1" hasCustomPrompt="1"/>
          </p:nvPr>
        </p:nvSpPr>
        <p:spPr>
          <a:xfrm>
            <a:off x="1603772" y="3016596"/>
            <a:ext cx="7484269" cy="1931917"/>
          </a:xfrm>
          <a:prstGeom prst="rect">
            <a:avLst/>
          </a:prstGeom>
        </p:spPr>
        <p:txBody>
          <a:bodyPr lIns="104287" tIns="52144" rIns="104287" bIns="52144"/>
          <a:lstStyle>
            <a:lvl1pPr marL="0" indent="0" algn="l">
              <a:buFontTx/>
              <a:buNone/>
              <a:defRPr>
                <a:solidFill>
                  <a:srgbClr val="32006E"/>
                </a:solidFill>
                <a:latin typeface="Calibri" panose="020F0502020204030204" pitchFamily="34" charset="0"/>
                <a:cs typeface="Calibri" panose="020F0502020204030204" pitchFamily="34" charset="0"/>
              </a:defRPr>
            </a:lvl1pPr>
            <a:lvl2pPr marL="521437" indent="0" algn="ctr">
              <a:buNone/>
              <a:defRPr>
                <a:solidFill>
                  <a:schemeClr val="tx1">
                    <a:tint val="75000"/>
                  </a:schemeClr>
                </a:solidFill>
              </a:defRPr>
            </a:lvl2pPr>
            <a:lvl3pPr marL="1042873" indent="0" algn="ctr">
              <a:buNone/>
              <a:defRPr>
                <a:solidFill>
                  <a:schemeClr val="tx1">
                    <a:tint val="75000"/>
                  </a:schemeClr>
                </a:solidFill>
              </a:defRPr>
            </a:lvl3pPr>
            <a:lvl4pPr marL="1564310" indent="0" algn="ctr">
              <a:buNone/>
              <a:defRPr>
                <a:solidFill>
                  <a:schemeClr val="tx1">
                    <a:tint val="75000"/>
                  </a:schemeClr>
                </a:solidFill>
              </a:defRPr>
            </a:lvl4pPr>
            <a:lvl5pPr marL="2085746" indent="0" algn="ctr">
              <a:buNone/>
              <a:defRPr>
                <a:solidFill>
                  <a:schemeClr val="tx1">
                    <a:tint val="75000"/>
                  </a:schemeClr>
                </a:solidFill>
              </a:defRPr>
            </a:lvl5pPr>
            <a:lvl6pPr marL="2607183" indent="0" algn="ctr">
              <a:buNone/>
              <a:defRPr>
                <a:solidFill>
                  <a:schemeClr val="tx1">
                    <a:tint val="75000"/>
                  </a:schemeClr>
                </a:solidFill>
              </a:defRPr>
            </a:lvl6pPr>
            <a:lvl7pPr marL="3128620" indent="0" algn="ctr">
              <a:buNone/>
              <a:defRPr>
                <a:solidFill>
                  <a:schemeClr val="tx1">
                    <a:tint val="75000"/>
                  </a:schemeClr>
                </a:solidFill>
              </a:defRPr>
            </a:lvl7pPr>
            <a:lvl8pPr marL="3650056" indent="0" algn="ctr">
              <a:buNone/>
              <a:defRPr>
                <a:solidFill>
                  <a:schemeClr val="tx1">
                    <a:tint val="75000"/>
                  </a:schemeClr>
                </a:solidFill>
              </a:defRPr>
            </a:lvl8pPr>
            <a:lvl9pPr marL="4171493" indent="0" algn="ctr">
              <a:buNone/>
              <a:defRPr>
                <a:solidFill>
                  <a:schemeClr val="tx1">
                    <a:tint val="75000"/>
                  </a:schemeClr>
                </a:solidFill>
              </a:defRPr>
            </a:lvl9pPr>
          </a:lstStyle>
          <a:p>
            <a:r>
              <a:rPr lang="en-GB"/>
              <a:t>Main copy to go here</a:t>
            </a:r>
          </a:p>
        </p:txBody>
      </p:sp>
      <p:pic>
        <p:nvPicPr>
          <p:cNvPr id="4" name="Picture 3">
            <a:extLst>
              <a:ext uri="{FF2B5EF4-FFF2-40B4-BE49-F238E27FC236}">
                <a16:creationId xmlns:a16="http://schemas.microsoft.com/office/drawing/2014/main" id="{578EECBF-A710-3243-9B5B-D1C08D69294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 y="5321607"/>
            <a:ext cx="10691813" cy="2238068"/>
          </a:xfrm>
          <a:prstGeom prst="rect">
            <a:avLst/>
          </a:prstGeom>
        </p:spPr>
      </p:pic>
    </p:spTree>
    <p:extLst>
      <p:ext uri="{BB962C8B-B14F-4D97-AF65-F5344CB8AC3E}">
        <p14:creationId xmlns:p14="http://schemas.microsoft.com/office/powerpoint/2010/main" val="32819804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theme" Target="../theme/theme2.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theme" Target="../theme/theme4.xml"/><Relationship Id="rId1" Type="http://schemas.openxmlformats.org/officeDocument/2006/relationships/slideLayout" Target="../slideLayouts/slideLayout4.xml"/><Relationship Id="rId4" Type="http://schemas.openxmlformats.org/officeDocument/2006/relationships/image" Target="../media/image13.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5062" y="402484"/>
            <a:ext cx="9221689" cy="1461188"/>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735062" y="2012414"/>
            <a:ext cx="9221689" cy="4796544"/>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735062" y="7006700"/>
            <a:ext cx="2405658" cy="402483"/>
          </a:xfrm>
          <a:prstGeom prst="rect">
            <a:avLst/>
          </a:prstGeom>
        </p:spPr>
        <p:txBody>
          <a:bodyPr vert="horz" lIns="91440" tIns="45720" rIns="91440" bIns="45720" rtlCol="0" anchor="ctr"/>
          <a:lstStyle>
            <a:lvl1pPr algn="l">
              <a:defRPr sz="1323">
                <a:solidFill>
                  <a:schemeClr val="tx1">
                    <a:tint val="75000"/>
                  </a:schemeClr>
                </a:solidFill>
              </a:defRPr>
            </a:lvl1pPr>
          </a:lstStyle>
          <a:p>
            <a:fld id="{63D9CA0F-874E-7C40-958A-26D41DF2DB6C}" type="datetimeFigureOut">
              <a:rPr lang="en-US" smtClean="0"/>
              <a:t>5/21/2024</a:t>
            </a:fld>
            <a:endParaRPr lang="en-US"/>
          </a:p>
        </p:txBody>
      </p:sp>
      <p:sp>
        <p:nvSpPr>
          <p:cNvPr id="5" name="Footer Placeholder 4"/>
          <p:cNvSpPr>
            <a:spLocks noGrp="1"/>
          </p:cNvSpPr>
          <p:nvPr>
            <p:ph type="ftr" sz="quarter" idx="3"/>
          </p:nvPr>
        </p:nvSpPr>
        <p:spPr>
          <a:xfrm>
            <a:off x="3541663" y="7006700"/>
            <a:ext cx="3608487" cy="402483"/>
          </a:xfrm>
          <a:prstGeom prst="rect">
            <a:avLst/>
          </a:prstGeom>
        </p:spPr>
        <p:txBody>
          <a:bodyPr vert="horz" lIns="91440" tIns="45720" rIns="91440" bIns="45720" rtlCol="0" anchor="ctr"/>
          <a:lstStyle>
            <a:lvl1pPr algn="ctr">
              <a:defRPr sz="1323">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551093" y="7006700"/>
            <a:ext cx="2405658" cy="402483"/>
          </a:xfrm>
          <a:prstGeom prst="rect">
            <a:avLst/>
          </a:prstGeom>
        </p:spPr>
        <p:txBody>
          <a:bodyPr vert="horz" lIns="91440" tIns="45720" rIns="91440" bIns="45720" rtlCol="0" anchor="ctr"/>
          <a:lstStyle>
            <a:lvl1pPr algn="r">
              <a:defRPr sz="1323">
                <a:solidFill>
                  <a:schemeClr val="tx1">
                    <a:tint val="75000"/>
                  </a:schemeClr>
                </a:solidFill>
              </a:defRPr>
            </a:lvl1pPr>
          </a:lstStyle>
          <a:p>
            <a:fld id="{47121848-6ABB-1044-8BC7-C9B96B7AFB19}" type="slidenum">
              <a:rPr lang="en-US" smtClean="0"/>
              <a:t>‹#›</a:t>
            </a:fld>
            <a:endParaRPr lang="en-US"/>
          </a:p>
        </p:txBody>
      </p:sp>
      <p:pic>
        <p:nvPicPr>
          <p:cNvPr id="7" name="Picture 6">
            <a:extLst>
              <a:ext uri="{FF2B5EF4-FFF2-40B4-BE49-F238E27FC236}">
                <a16:creationId xmlns:a16="http://schemas.microsoft.com/office/drawing/2014/main" id="{2A3B5304-E52E-7D45-96D0-9F69C647795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556" y="3175"/>
            <a:ext cx="10680700" cy="7556500"/>
          </a:xfrm>
          <a:prstGeom prst="rect">
            <a:avLst/>
          </a:prstGeom>
        </p:spPr>
      </p:pic>
      <p:pic>
        <p:nvPicPr>
          <p:cNvPr id="9" name="Picture 8">
            <a:extLst>
              <a:ext uri="{FF2B5EF4-FFF2-40B4-BE49-F238E27FC236}">
                <a16:creationId xmlns:a16="http://schemas.microsoft.com/office/drawing/2014/main" id="{263A53C9-8A05-3D48-920A-AB03D5112B5D}"/>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556" y="1587"/>
            <a:ext cx="10680700" cy="7556500"/>
          </a:xfrm>
          <a:prstGeom prst="rect">
            <a:avLst/>
          </a:prstGeom>
        </p:spPr>
      </p:pic>
      <p:pic>
        <p:nvPicPr>
          <p:cNvPr id="10" name="Picture 9">
            <a:extLst>
              <a:ext uri="{FF2B5EF4-FFF2-40B4-BE49-F238E27FC236}">
                <a16:creationId xmlns:a16="http://schemas.microsoft.com/office/drawing/2014/main" id="{E653C030-F79B-8C43-99DA-E9E24A7548E5}"/>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5556" y="1587"/>
            <a:ext cx="10680700" cy="7556500"/>
          </a:xfrm>
          <a:prstGeom prst="rect">
            <a:avLst/>
          </a:prstGeom>
        </p:spPr>
      </p:pic>
      <p:pic>
        <p:nvPicPr>
          <p:cNvPr id="11" name="Picture 10">
            <a:extLst>
              <a:ext uri="{FF2B5EF4-FFF2-40B4-BE49-F238E27FC236}">
                <a16:creationId xmlns:a16="http://schemas.microsoft.com/office/drawing/2014/main" id="{1486EDA4-0814-A843-98D4-14514B536B3C}"/>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5556" y="1587"/>
            <a:ext cx="10680700" cy="7556500"/>
          </a:xfrm>
          <a:prstGeom prst="rect">
            <a:avLst/>
          </a:prstGeom>
        </p:spPr>
      </p:pic>
      <p:pic>
        <p:nvPicPr>
          <p:cNvPr id="12" name="Picture 11">
            <a:extLst>
              <a:ext uri="{FF2B5EF4-FFF2-40B4-BE49-F238E27FC236}">
                <a16:creationId xmlns:a16="http://schemas.microsoft.com/office/drawing/2014/main" id="{7385F01C-57AA-3440-9555-595ADE775E6C}"/>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5556" y="1587"/>
            <a:ext cx="10680700" cy="7556500"/>
          </a:xfrm>
          <a:prstGeom prst="rect">
            <a:avLst/>
          </a:prstGeom>
        </p:spPr>
      </p:pic>
      <p:sp>
        <p:nvSpPr>
          <p:cNvPr id="13" name="Rectangle 12">
            <a:extLst>
              <a:ext uri="{FF2B5EF4-FFF2-40B4-BE49-F238E27FC236}">
                <a16:creationId xmlns:a16="http://schemas.microsoft.com/office/drawing/2014/main" id="{BC1FF3BD-DB89-374E-A11F-87A91E02464C}"/>
              </a:ext>
            </a:extLst>
          </p:cNvPr>
          <p:cNvSpPr/>
          <p:nvPr userDrawn="1"/>
        </p:nvSpPr>
        <p:spPr>
          <a:xfrm>
            <a:off x="7711440" y="6347460"/>
            <a:ext cx="2766060" cy="10896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6C973B42-7834-8D44-9E6F-3E58A2C18B1D}"/>
              </a:ext>
            </a:extLst>
          </p:cNvPr>
          <p:cNvPicPr>
            <a:picLocks noChangeAspect="1"/>
          </p:cNvPicPr>
          <p:nvPr userDrawn="1"/>
        </p:nvPicPr>
        <p:blipFill>
          <a:blip r:embed="rId8"/>
          <a:stretch>
            <a:fillRect/>
          </a:stretch>
        </p:blipFill>
        <p:spPr>
          <a:xfrm>
            <a:off x="8146649" y="6576060"/>
            <a:ext cx="2081137" cy="646526"/>
          </a:xfrm>
          <a:prstGeom prst="rect">
            <a:avLst/>
          </a:prstGeom>
        </p:spPr>
      </p:pic>
      <p:sp>
        <p:nvSpPr>
          <p:cNvPr id="15" name="Rectangle 14">
            <a:extLst>
              <a:ext uri="{FF2B5EF4-FFF2-40B4-BE49-F238E27FC236}">
                <a16:creationId xmlns:a16="http://schemas.microsoft.com/office/drawing/2014/main" id="{2BEB3C48-A0A8-A54C-9861-1019AA88CC91}"/>
              </a:ext>
            </a:extLst>
          </p:cNvPr>
          <p:cNvSpPr/>
          <p:nvPr userDrawn="1"/>
        </p:nvSpPr>
        <p:spPr>
          <a:xfrm>
            <a:off x="4415719" y="6488525"/>
            <a:ext cx="4430485" cy="9383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C7C60F7-422B-5C44-B815-C9A475A9B275}"/>
              </a:ext>
            </a:extLst>
          </p:cNvPr>
          <p:cNvSpPr/>
          <p:nvPr userDrawn="1"/>
        </p:nvSpPr>
        <p:spPr>
          <a:xfrm>
            <a:off x="3130664" y="6498771"/>
            <a:ext cx="1495766" cy="9383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ABAA228C-3A29-A542-9CFA-EE1F6EF5DFAE}"/>
              </a:ext>
            </a:extLst>
          </p:cNvPr>
          <p:cNvSpPr/>
          <p:nvPr userDrawn="1"/>
        </p:nvSpPr>
        <p:spPr>
          <a:xfrm>
            <a:off x="756362" y="6498771"/>
            <a:ext cx="1823552" cy="9383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8054DE3B-6360-1245-AB51-59DCBC1836E5}"/>
              </a:ext>
            </a:extLst>
          </p:cNvPr>
          <p:cNvSpPr txBox="1"/>
          <p:nvPr userDrawn="1"/>
        </p:nvSpPr>
        <p:spPr>
          <a:xfrm>
            <a:off x="586578" y="6833948"/>
            <a:ext cx="2432631" cy="261610"/>
          </a:xfrm>
          <a:prstGeom prst="rect">
            <a:avLst/>
          </a:prstGeom>
          <a:noFill/>
        </p:spPr>
        <p:txBody>
          <a:bodyPr wrap="square" rtlCol="0">
            <a:spAutoFit/>
          </a:bodyPr>
          <a:lstStyle/>
          <a:p>
            <a:r>
              <a:rPr lang="en-US" sz="1100" b="1" err="1">
                <a:solidFill>
                  <a:srgbClr val="3B2767"/>
                </a:solidFill>
                <a:latin typeface="FRUTIGER 45 LIGHT" pitchFamily="2" charset="0"/>
              </a:rPr>
              <a:t>www.wypartnership.co.uk</a:t>
            </a:r>
            <a:endParaRPr lang="en-US" sz="1100" b="1">
              <a:solidFill>
                <a:srgbClr val="3B2767"/>
              </a:solidFill>
              <a:latin typeface="FRUTIGER 45 LIGHT" pitchFamily="2" charset="0"/>
            </a:endParaRPr>
          </a:p>
        </p:txBody>
      </p:sp>
      <p:sp>
        <p:nvSpPr>
          <p:cNvPr id="19" name="TextBox 18">
            <a:extLst>
              <a:ext uri="{FF2B5EF4-FFF2-40B4-BE49-F238E27FC236}">
                <a16:creationId xmlns:a16="http://schemas.microsoft.com/office/drawing/2014/main" id="{7E68889B-9FCE-A447-A8EB-E5186080471F}"/>
              </a:ext>
            </a:extLst>
          </p:cNvPr>
          <p:cNvSpPr txBox="1"/>
          <p:nvPr userDrawn="1"/>
        </p:nvSpPr>
        <p:spPr>
          <a:xfrm>
            <a:off x="3046750" y="6833948"/>
            <a:ext cx="2432631" cy="261610"/>
          </a:xfrm>
          <a:prstGeom prst="rect">
            <a:avLst/>
          </a:prstGeom>
          <a:noFill/>
        </p:spPr>
        <p:txBody>
          <a:bodyPr wrap="square" rtlCol="0">
            <a:spAutoFit/>
          </a:bodyPr>
          <a:lstStyle/>
          <a:p>
            <a:r>
              <a:rPr lang="en-US" sz="1100" b="1">
                <a:solidFill>
                  <a:srgbClr val="3B2767"/>
                </a:solidFill>
                <a:latin typeface="FRUTIGER 45 LIGHT" pitchFamily="2" charset="0"/>
              </a:rPr>
              <a:t>@</a:t>
            </a:r>
            <a:r>
              <a:rPr lang="en-GB" sz="1100" b="1" i="0" kern="1200" err="1">
                <a:solidFill>
                  <a:srgbClr val="3B2767"/>
                </a:solidFill>
                <a:effectLst/>
                <a:latin typeface="FRUTIGER 45 LIGHT" pitchFamily="2" charset="0"/>
                <a:ea typeface="+mn-ea"/>
                <a:cs typeface="+mn-cs"/>
              </a:rPr>
              <a:t>WYPartnership</a:t>
            </a:r>
            <a:endParaRPr lang="en-US" sz="1100" b="1">
              <a:solidFill>
                <a:srgbClr val="3B2767"/>
              </a:solidFill>
              <a:latin typeface="FRUTIGER 45 LIGHT" pitchFamily="2" charset="0"/>
            </a:endParaRPr>
          </a:p>
        </p:txBody>
      </p:sp>
    </p:spTree>
    <p:extLst>
      <p:ext uri="{BB962C8B-B14F-4D97-AF65-F5344CB8AC3E}">
        <p14:creationId xmlns:p14="http://schemas.microsoft.com/office/powerpoint/2010/main" val="2369321702"/>
      </p:ext>
    </p:extLst>
  </p:cSld>
  <p:clrMap bg1="lt1" tx1="dk1" bg2="lt2" tx2="dk2" accent1="accent1" accent2="accent2" accent3="accent3" accent4="accent4" accent5="accent5" accent6="accent6" hlink="hlink" folHlink="folHlink"/>
  <p:sldLayoutIdLst>
    <p:sldLayoutId id="2147483685" r:id="rId1"/>
  </p:sldLayoutIdLst>
  <p:txStyles>
    <p:titleStyle>
      <a:lvl1pPr algn="l" defTabSz="1007943"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1986" indent="-251986" algn="l" defTabSz="1007943" rtl="0" eaLnBrk="1" latinLnBrk="0" hangingPunct="1">
        <a:lnSpc>
          <a:spcPct val="90000"/>
        </a:lnSpc>
        <a:spcBef>
          <a:spcPts val="1102"/>
        </a:spcBef>
        <a:buFont typeface="Arial" panose="020B0604020202020204" pitchFamily="34" charset="0"/>
        <a:buChar char="•"/>
        <a:defRPr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7943" rtl="0" eaLnBrk="1" latinLnBrk="0" hangingPunct="1">
        <a:defRPr sz="1984" kern="1200">
          <a:solidFill>
            <a:schemeClr val="tx1"/>
          </a:solidFill>
          <a:latin typeface="+mn-lt"/>
          <a:ea typeface="+mn-ea"/>
          <a:cs typeface="+mn-cs"/>
        </a:defRPr>
      </a:lvl1pPr>
      <a:lvl2pPr marL="503972" algn="l" defTabSz="1007943" rtl="0" eaLnBrk="1" latinLnBrk="0" hangingPunct="1">
        <a:defRPr sz="1984" kern="1200">
          <a:solidFill>
            <a:schemeClr val="tx1"/>
          </a:solidFill>
          <a:latin typeface="+mn-lt"/>
          <a:ea typeface="+mn-ea"/>
          <a:cs typeface="+mn-cs"/>
        </a:defRPr>
      </a:lvl2pPr>
      <a:lvl3pPr marL="1007943" algn="l" defTabSz="1007943" rtl="0" eaLnBrk="1" latinLnBrk="0" hangingPunct="1">
        <a:defRPr sz="1984" kern="1200">
          <a:solidFill>
            <a:schemeClr val="tx1"/>
          </a:solidFill>
          <a:latin typeface="+mn-lt"/>
          <a:ea typeface="+mn-ea"/>
          <a:cs typeface="+mn-cs"/>
        </a:defRPr>
      </a:lvl3pPr>
      <a:lvl4pPr marL="1511915" algn="l" defTabSz="1007943" rtl="0" eaLnBrk="1" latinLnBrk="0" hangingPunct="1">
        <a:defRPr sz="1984" kern="1200">
          <a:solidFill>
            <a:schemeClr val="tx1"/>
          </a:solidFill>
          <a:latin typeface="+mn-lt"/>
          <a:ea typeface="+mn-ea"/>
          <a:cs typeface="+mn-cs"/>
        </a:defRPr>
      </a:lvl4pPr>
      <a:lvl5pPr marL="2015886" algn="l" defTabSz="1007943" rtl="0" eaLnBrk="1" latinLnBrk="0" hangingPunct="1">
        <a:defRPr sz="1984" kern="1200">
          <a:solidFill>
            <a:schemeClr val="tx1"/>
          </a:solidFill>
          <a:latin typeface="+mn-lt"/>
          <a:ea typeface="+mn-ea"/>
          <a:cs typeface="+mn-cs"/>
        </a:defRPr>
      </a:lvl5pPr>
      <a:lvl6pPr marL="2519858" algn="l" defTabSz="1007943" rtl="0" eaLnBrk="1" latinLnBrk="0" hangingPunct="1">
        <a:defRPr sz="1984" kern="1200">
          <a:solidFill>
            <a:schemeClr val="tx1"/>
          </a:solidFill>
          <a:latin typeface="+mn-lt"/>
          <a:ea typeface="+mn-ea"/>
          <a:cs typeface="+mn-cs"/>
        </a:defRPr>
      </a:lvl6pPr>
      <a:lvl7pPr marL="3023829" algn="l" defTabSz="1007943" rtl="0" eaLnBrk="1" latinLnBrk="0" hangingPunct="1">
        <a:defRPr sz="1984" kern="1200">
          <a:solidFill>
            <a:schemeClr val="tx1"/>
          </a:solidFill>
          <a:latin typeface="+mn-lt"/>
          <a:ea typeface="+mn-ea"/>
          <a:cs typeface="+mn-cs"/>
        </a:defRPr>
      </a:lvl7pPr>
      <a:lvl8pPr marL="3527801" algn="l" defTabSz="1007943" rtl="0" eaLnBrk="1" latinLnBrk="0" hangingPunct="1">
        <a:defRPr sz="1984" kern="1200">
          <a:solidFill>
            <a:schemeClr val="tx1"/>
          </a:solidFill>
          <a:latin typeface="+mn-lt"/>
          <a:ea typeface="+mn-ea"/>
          <a:cs typeface="+mn-cs"/>
        </a:defRPr>
      </a:lvl8pPr>
      <a:lvl9pPr marL="4031772" algn="l" defTabSz="1007943" rtl="0" eaLnBrk="1" latinLnBrk="0" hangingPunct="1">
        <a:defRPr sz="1984"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E054287-8338-7F40-B52D-6C0BA9C7F514}"/>
              </a:ext>
            </a:extLst>
          </p:cNvPr>
          <p:cNvSpPr>
            <a:spLocks noGrp="1"/>
          </p:cNvSpPr>
          <p:nvPr>
            <p:ph type="title"/>
          </p:nvPr>
        </p:nvSpPr>
        <p:spPr>
          <a:xfrm>
            <a:off x="735013" y="403225"/>
            <a:ext cx="9221787" cy="1460500"/>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582C57F3-2A9B-2F40-943B-E118DB613339}"/>
              </a:ext>
            </a:extLst>
          </p:cNvPr>
          <p:cNvSpPr>
            <a:spLocks noGrp="1"/>
          </p:cNvSpPr>
          <p:nvPr>
            <p:ph type="body" idx="1"/>
          </p:nvPr>
        </p:nvSpPr>
        <p:spPr>
          <a:xfrm>
            <a:off x="735013" y="2012950"/>
            <a:ext cx="9221787" cy="47958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394A3A8E-8F4B-2740-911A-75DC1A214729}"/>
              </a:ext>
            </a:extLst>
          </p:cNvPr>
          <p:cNvSpPr>
            <a:spLocks noGrp="1"/>
          </p:cNvSpPr>
          <p:nvPr>
            <p:ph type="dt" sz="half" idx="2"/>
          </p:nvPr>
        </p:nvSpPr>
        <p:spPr>
          <a:xfrm>
            <a:off x="735013" y="7007225"/>
            <a:ext cx="2405062" cy="401638"/>
          </a:xfrm>
          <a:prstGeom prst="rect">
            <a:avLst/>
          </a:prstGeom>
        </p:spPr>
        <p:txBody>
          <a:bodyPr vert="horz" lIns="91440" tIns="45720" rIns="91440" bIns="45720" rtlCol="0" anchor="ctr"/>
          <a:lstStyle>
            <a:lvl1pPr algn="l">
              <a:defRPr sz="1200">
                <a:solidFill>
                  <a:schemeClr val="tx1">
                    <a:tint val="75000"/>
                  </a:schemeClr>
                </a:solidFill>
              </a:defRPr>
            </a:lvl1pPr>
          </a:lstStyle>
          <a:p>
            <a:fld id="{207FBC18-5DB3-E140-A889-7E5AAE7B6953}" type="datetimeFigureOut">
              <a:rPr lang="en-US" smtClean="0"/>
              <a:t>5/21/2024</a:t>
            </a:fld>
            <a:endParaRPr lang="en-US"/>
          </a:p>
        </p:txBody>
      </p:sp>
      <p:sp>
        <p:nvSpPr>
          <p:cNvPr id="5" name="Footer Placeholder 4">
            <a:extLst>
              <a:ext uri="{FF2B5EF4-FFF2-40B4-BE49-F238E27FC236}">
                <a16:creationId xmlns:a16="http://schemas.microsoft.com/office/drawing/2014/main" id="{206465AC-E05C-2A4D-8BCF-A7D69C5D39C6}"/>
              </a:ext>
            </a:extLst>
          </p:cNvPr>
          <p:cNvSpPr>
            <a:spLocks noGrp="1"/>
          </p:cNvSpPr>
          <p:nvPr>
            <p:ph type="ftr" sz="quarter" idx="3"/>
          </p:nvPr>
        </p:nvSpPr>
        <p:spPr>
          <a:xfrm>
            <a:off x="3541713" y="7007225"/>
            <a:ext cx="3608387" cy="401638"/>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92D4AD7-5F7F-FA46-ADE3-1690242D07C1}"/>
              </a:ext>
            </a:extLst>
          </p:cNvPr>
          <p:cNvSpPr>
            <a:spLocks noGrp="1"/>
          </p:cNvSpPr>
          <p:nvPr>
            <p:ph type="sldNum" sz="quarter" idx="4"/>
          </p:nvPr>
        </p:nvSpPr>
        <p:spPr>
          <a:xfrm>
            <a:off x="7551738" y="7007225"/>
            <a:ext cx="2405062" cy="401638"/>
          </a:xfrm>
          <a:prstGeom prst="rect">
            <a:avLst/>
          </a:prstGeom>
        </p:spPr>
        <p:txBody>
          <a:bodyPr vert="horz" lIns="91440" tIns="45720" rIns="91440" bIns="45720" rtlCol="0" anchor="ctr"/>
          <a:lstStyle>
            <a:lvl1pPr algn="r">
              <a:defRPr sz="1200">
                <a:solidFill>
                  <a:schemeClr val="tx1">
                    <a:tint val="75000"/>
                  </a:schemeClr>
                </a:solidFill>
              </a:defRPr>
            </a:lvl1pPr>
          </a:lstStyle>
          <a:p>
            <a:fld id="{B194D282-7220-B54F-932F-683FE3816445}" type="slidenum">
              <a:rPr lang="en-US" smtClean="0"/>
              <a:t>‹#›</a:t>
            </a:fld>
            <a:endParaRPr lang="en-US"/>
          </a:p>
        </p:txBody>
      </p:sp>
      <p:pic>
        <p:nvPicPr>
          <p:cNvPr id="8" name="Picture 7">
            <a:extLst>
              <a:ext uri="{FF2B5EF4-FFF2-40B4-BE49-F238E27FC236}">
                <a16:creationId xmlns:a16="http://schemas.microsoft.com/office/drawing/2014/main" id="{96C64D7A-D190-E34A-9ECE-08557AA4847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556" y="1587"/>
            <a:ext cx="10680700" cy="7556500"/>
          </a:xfrm>
          <a:prstGeom prst="rect">
            <a:avLst/>
          </a:prstGeom>
        </p:spPr>
      </p:pic>
      <p:pic>
        <p:nvPicPr>
          <p:cNvPr id="9" name="Picture 8">
            <a:extLst>
              <a:ext uri="{FF2B5EF4-FFF2-40B4-BE49-F238E27FC236}">
                <a16:creationId xmlns:a16="http://schemas.microsoft.com/office/drawing/2014/main" id="{6DEDD1E9-5AEA-A940-8192-B3E0469DE2CA}"/>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556" y="1587"/>
            <a:ext cx="10680700" cy="7556500"/>
          </a:xfrm>
          <a:prstGeom prst="rect">
            <a:avLst/>
          </a:prstGeom>
        </p:spPr>
      </p:pic>
      <p:pic>
        <p:nvPicPr>
          <p:cNvPr id="10" name="Picture 9">
            <a:extLst>
              <a:ext uri="{FF2B5EF4-FFF2-40B4-BE49-F238E27FC236}">
                <a16:creationId xmlns:a16="http://schemas.microsoft.com/office/drawing/2014/main" id="{501F2C6E-EFE0-084A-AA3F-CE69D4473C8B}"/>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5556" y="1587"/>
            <a:ext cx="10680700" cy="7556500"/>
          </a:xfrm>
          <a:prstGeom prst="rect">
            <a:avLst/>
          </a:prstGeom>
        </p:spPr>
      </p:pic>
      <p:pic>
        <p:nvPicPr>
          <p:cNvPr id="11" name="Picture 10">
            <a:extLst>
              <a:ext uri="{FF2B5EF4-FFF2-40B4-BE49-F238E27FC236}">
                <a16:creationId xmlns:a16="http://schemas.microsoft.com/office/drawing/2014/main" id="{CC6E8C78-4EDB-B545-B1AB-AE7BBC09A021}"/>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5556" y="1587"/>
            <a:ext cx="10680700" cy="7556500"/>
          </a:xfrm>
          <a:prstGeom prst="rect">
            <a:avLst/>
          </a:prstGeom>
        </p:spPr>
      </p:pic>
      <p:pic>
        <p:nvPicPr>
          <p:cNvPr id="12" name="Picture 11">
            <a:extLst>
              <a:ext uri="{FF2B5EF4-FFF2-40B4-BE49-F238E27FC236}">
                <a16:creationId xmlns:a16="http://schemas.microsoft.com/office/drawing/2014/main" id="{41A2BECE-FB67-7A49-9790-85C12AC6A882}"/>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5556" y="1587"/>
            <a:ext cx="10680700" cy="7556500"/>
          </a:xfrm>
          <a:prstGeom prst="rect">
            <a:avLst/>
          </a:prstGeom>
        </p:spPr>
      </p:pic>
      <p:sp>
        <p:nvSpPr>
          <p:cNvPr id="16" name="Rectangle 15">
            <a:extLst>
              <a:ext uri="{FF2B5EF4-FFF2-40B4-BE49-F238E27FC236}">
                <a16:creationId xmlns:a16="http://schemas.microsoft.com/office/drawing/2014/main" id="{552FB1B8-00E5-3948-9921-1D8CD3CC67EF}"/>
              </a:ext>
            </a:extLst>
          </p:cNvPr>
          <p:cNvSpPr/>
          <p:nvPr userDrawn="1"/>
        </p:nvSpPr>
        <p:spPr>
          <a:xfrm>
            <a:off x="8282060" y="6572250"/>
            <a:ext cx="2195439" cy="8648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B72652DF-C676-F745-BE73-32A33A45527D}"/>
              </a:ext>
            </a:extLst>
          </p:cNvPr>
          <p:cNvPicPr>
            <a:picLocks noChangeAspect="1"/>
          </p:cNvPicPr>
          <p:nvPr userDrawn="1"/>
        </p:nvPicPr>
        <p:blipFill>
          <a:blip r:embed="rId8"/>
          <a:stretch>
            <a:fillRect/>
          </a:stretch>
        </p:blipFill>
        <p:spPr>
          <a:xfrm>
            <a:off x="8465519" y="6708372"/>
            <a:ext cx="1762267" cy="547466"/>
          </a:xfrm>
          <a:prstGeom prst="rect">
            <a:avLst/>
          </a:prstGeom>
        </p:spPr>
      </p:pic>
      <p:sp>
        <p:nvSpPr>
          <p:cNvPr id="17" name="Rectangle 16">
            <a:extLst>
              <a:ext uri="{FF2B5EF4-FFF2-40B4-BE49-F238E27FC236}">
                <a16:creationId xmlns:a16="http://schemas.microsoft.com/office/drawing/2014/main" id="{6DAEF2F1-0147-BF4B-B8D2-4AE883033C9A}"/>
              </a:ext>
            </a:extLst>
          </p:cNvPr>
          <p:cNvSpPr/>
          <p:nvPr userDrawn="1"/>
        </p:nvSpPr>
        <p:spPr>
          <a:xfrm>
            <a:off x="3700238" y="5148943"/>
            <a:ext cx="1495766" cy="9383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DF2E81AD-CD16-3F49-A060-13DDF8BECE8B}"/>
              </a:ext>
            </a:extLst>
          </p:cNvPr>
          <p:cNvSpPr/>
          <p:nvPr userDrawn="1"/>
        </p:nvSpPr>
        <p:spPr>
          <a:xfrm>
            <a:off x="621478" y="6409938"/>
            <a:ext cx="1823552" cy="9383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918E0B9-60A8-844B-9770-5853FD7A3D31}"/>
              </a:ext>
            </a:extLst>
          </p:cNvPr>
          <p:cNvSpPr txBox="1"/>
          <p:nvPr userDrawn="1"/>
        </p:nvSpPr>
        <p:spPr>
          <a:xfrm>
            <a:off x="567328" y="6919767"/>
            <a:ext cx="2432631" cy="246221"/>
          </a:xfrm>
          <a:prstGeom prst="rect">
            <a:avLst/>
          </a:prstGeom>
          <a:noFill/>
        </p:spPr>
        <p:txBody>
          <a:bodyPr wrap="square" rtlCol="0">
            <a:spAutoFit/>
          </a:bodyPr>
          <a:lstStyle/>
          <a:p>
            <a:r>
              <a:rPr lang="en-US" sz="1000" b="1" err="1">
                <a:solidFill>
                  <a:srgbClr val="3B2767"/>
                </a:solidFill>
                <a:latin typeface="FRUTIGER 45 LIGHT" pitchFamily="2" charset="0"/>
              </a:rPr>
              <a:t>www.wypartnership.co.uk</a:t>
            </a:r>
            <a:endParaRPr lang="en-US" sz="1000" b="1">
              <a:solidFill>
                <a:srgbClr val="3B2767"/>
              </a:solidFill>
              <a:latin typeface="FRUTIGER 45 LIGHT" pitchFamily="2" charset="0"/>
            </a:endParaRPr>
          </a:p>
        </p:txBody>
      </p:sp>
      <p:sp>
        <p:nvSpPr>
          <p:cNvPr id="21" name="Rectangle 20">
            <a:extLst>
              <a:ext uri="{FF2B5EF4-FFF2-40B4-BE49-F238E27FC236}">
                <a16:creationId xmlns:a16="http://schemas.microsoft.com/office/drawing/2014/main" id="{535F5530-C4F1-1047-8257-6064E3741C78}"/>
              </a:ext>
            </a:extLst>
          </p:cNvPr>
          <p:cNvSpPr/>
          <p:nvPr userDrawn="1"/>
        </p:nvSpPr>
        <p:spPr>
          <a:xfrm>
            <a:off x="2846668" y="6341504"/>
            <a:ext cx="1823552" cy="9383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7AC7E79-BE1C-6943-922D-FEE6A7EDFD8C}"/>
              </a:ext>
            </a:extLst>
          </p:cNvPr>
          <p:cNvSpPr txBox="1"/>
          <p:nvPr userDrawn="1"/>
        </p:nvSpPr>
        <p:spPr>
          <a:xfrm>
            <a:off x="2763373" y="6933268"/>
            <a:ext cx="2432631" cy="246221"/>
          </a:xfrm>
          <a:prstGeom prst="rect">
            <a:avLst/>
          </a:prstGeom>
          <a:noFill/>
        </p:spPr>
        <p:txBody>
          <a:bodyPr wrap="square" rtlCol="0">
            <a:spAutoFit/>
          </a:bodyPr>
          <a:lstStyle/>
          <a:p>
            <a:r>
              <a:rPr lang="en-US" sz="1000" b="1">
                <a:solidFill>
                  <a:srgbClr val="3B2767"/>
                </a:solidFill>
                <a:latin typeface="FRUTIGER 45 LIGHT" pitchFamily="2" charset="0"/>
              </a:rPr>
              <a:t>@</a:t>
            </a:r>
            <a:r>
              <a:rPr lang="en-GB" sz="1000" b="1" i="0" kern="1200" err="1">
                <a:solidFill>
                  <a:srgbClr val="3B2767"/>
                </a:solidFill>
                <a:effectLst/>
                <a:latin typeface="FRUTIGER 45 LIGHT" pitchFamily="2" charset="0"/>
                <a:ea typeface="+mn-ea"/>
                <a:cs typeface="+mn-cs"/>
              </a:rPr>
              <a:t>WYPartnership</a:t>
            </a:r>
            <a:endParaRPr lang="en-US" sz="1000" b="1">
              <a:solidFill>
                <a:srgbClr val="3B2767"/>
              </a:solidFill>
              <a:latin typeface="FRUTIGER 45 LIGHT" pitchFamily="2" charset="0"/>
            </a:endParaRPr>
          </a:p>
        </p:txBody>
      </p:sp>
    </p:spTree>
    <p:extLst>
      <p:ext uri="{BB962C8B-B14F-4D97-AF65-F5344CB8AC3E}">
        <p14:creationId xmlns:p14="http://schemas.microsoft.com/office/powerpoint/2010/main" val="1430511795"/>
      </p:ext>
    </p:extLst>
  </p:cSld>
  <p:clrMap bg1="lt1" tx1="dk1" bg2="lt2" tx2="dk2" accent1="accent1" accent2="accent2" accent3="accent3" accent4="accent4" accent5="accent5" accent6="accent6" hlink="hlink" folHlink="folHlink"/>
  <p:sldLayoutIdLst>
    <p:sldLayoutId id="2147483704"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39365869"/>
      </p:ext>
    </p:extLst>
  </p:cSld>
  <p:clrMap bg1="lt1" tx1="dk1" bg2="lt2" tx2="dk2" accent1="accent1" accent2="accent2" accent3="accent3" accent4="accent4" accent5="accent5" accent6="accent6" hlink="hlink" folHlink="folHlink"/>
  <p:sldLayoutIdLst>
    <p:sldLayoutId id="2147483706" r:id="rId1"/>
  </p:sldLayoutIdLst>
  <p:txStyles>
    <p:titleStyle>
      <a:lvl1pPr algn="ctr" defTabSz="521437" rtl="0" eaLnBrk="1" latinLnBrk="0" hangingPunct="1">
        <a:spcBef>
          <a:spcPct val="0"/>
        </a:spcBef>
        <a:buNone/>
        <a:defRPr sz="5000" kern="1200">
          <a:solidFill>
            <a:schemeClr val="tx1"/>
          </a:solidFill>
          <a:latin typeface="+mj-lt"/>
          <a:ea typeface="+mj-ea"/>
          <a:cs typeface="+mj-cs"/>
        </a:defRPr>
      </a:lvl1pPr>
    </p:titleStyle>
    <p:bodyStyle>
      <a:lvl1pPr marL="391077" indent="-391077" algn="l" defTabSz="521437" rtl="0" eaLnBrk="1" latinLnBrk="0" hangingPunct="1">
        <a:spcBef>
          <a:spcPct val="20000"/>
        </a:spcBef>
        <a:buFont typeface="Arial"/>
        <a:buChar char="•"/>
        <a:defRPr sz="3600" kern="1200">
          <a:solidFill>
            <a:schemeClr val="tx1"/>
          </a:solidFill>
          <a:latin typeface="+mn-lt"/>
          <a:ea typeface="+mn-ea"/>
          <a:cs typeface="+mn-cs"/>
        </a:defRPr>
      </a:lvl1pPr>
      <a:lvl2pPr marL="847334" indent="-325898" algn="l" defTabSz="521437" rtl="0" eaLnBrk="1" latinLnBrk="0" hangingPunct="1">
        <a:spcBef>
          <a:spcPct val="20000"/>
        </a:spcBef>
        <a:buFont typeface="Arial"/>
        <a:buChar char="–"/>
        <a:defRPr sz="3200" kern="1200">
          <a:solidFill>
            <a:schemeClr val="tx1"/>
          </a:solidFill>
          <a:latin typeface="+mn-lt"/>
          <a:ea typeface="+mn-ea"/>
          <a:cs typeface="+mn-cs"/>
        </a:defRPr>
      </a:lvl2pPr>
      <a:lvl3pPr marL="1303592" indent="-260718" algn="l" defTabSz="521437" rtl="0" eaLnBrk="1" latinLnBrk="0" hangingPunct="1">
        <a:spcBef>
          <a:spcPct val="20000"/>
        </a:spcBef>
        <a:buFont typeface="Arial"/>
        <a:buChar char="•"/>
        <a:defRPr sz="2700" kern="1200">
          <a:solidFill>
            <a:schemeClr val="tx1"/>
          </a:solidFill>
          <a:latin typeface="+mn-lt"/>
          <a:ea typeface="+mn-ea"/>
          <a:cs typeface="+mn-cs"/>
        </a:defRPr>
      </a:lvl3pPr>
      <a:lvl4pPr marL="1825028" indent="-260718" algn="l" defTabSz="521437" rtl="0" eaLnBrk="1" latinLnBrk="0" hangingPunct="1">
        <a:spcBef>
          <a:spcPct val="20000"/>
        </a:spcBef>
        <a:buFont typeface="Arial"/>
        <a:buChar char="–"/>
        <a:defRPr sz="2300" kern="1200">
          <a:solidFill>
            <a:schemeClr val="tx1"/>
          </a:solidFill>
          <a:latin typeface="+mn-lt"/>
          <a:ea typeface="+mn-ea"/>
          <a:cs typeface="+mn-cs"/>
        </a:defRPr>
      </a:lvl4pPr>
      <a:lvl5pPr marL="2346465" indent="-260718" algn="l" defTabSz="521437" rtl="0" eaLnBrk="1" latinLnBrk="0" hangingPunct="1">
        <a:spcBef>
          <a:spcPct val="20000"/>
        </a:spcBef>
        <a:buFont typeface="Arial"/>
        <a:buChar char="»"/>
        <a:defRPr sz="2300" kern="1200">
          <a:solidFill>
            <a:schemeClr val="tx1"/>
          </a:solidFill>
          <a:latin typeface="+mn-lt"/>
          <a:ea typeface="+mn-ea"/>
          <a:cs typeface="+mn-cs"/>
        </a:defRPr>
      </a:lvl5pPr>
      <a:lvl6pPr marL="2867901" indent="-260718" algn="l" defTabSz="521437" rtl="0" eaLnBrk="1" latinLnBrk="0" hangingPunct="1">
        <a:spcBef>
          <a:spcPct val="20000"/>
        </a:spcBef>
        <a:buFont typeface="Arial"/>
        <a:buChar char="•"/>
        <a:defRPr sz="2300" kern="1200">
          <a:solidFill>
            <a:schemeClr val="tx1"/>
          </a:solidFill>
          <a:latin typeface="+mn-lt"/>
          <a:ea typeface="+mn-ea"/>
          <a:cs typeface="+mn-cs"/>
        </a:defRPr>
      </a:lvl6pPr>
      <a:lvl7pPr marL="3389338" indent="-260718" algn="l" defTabSz="521437" rtl="0" eaLnBrk="1" latinLnBrk="0" hangingPunct="1">
        <a:spcBef>
          <a:spcPct val="20000"/>
        </a:spcBef>
        <a:buFont typeface="Arial"/>
        <a:buChar char="•"/>
        <a:defRPr sz="2300" kern="1200">
          <a:solidFill>
            <a:schemeClr val="tx1"/>
          </a:solidFill>
          <a:latin typeface="+mn-lt"/>
          <a:ea typeface="+mn-ea"/>
          <a:cs typeface="+mn-cs"/>
        </a:defRPr>
      </a:lvl7pPr>
      <a:lvl8pPr marL="3910775" indent="-260718" algn="l" defTabSz="521437" rtl="0" eaLnBrk="1" latinLnBrk="0" hangingPunct="1">
        <a:spcBef>
          <a:spcPct val="20000"/>
        </a:spcBef>
        <a:buFont typeface="Arial"/>
        <a:buChar char="•"/>
        <a:defRPr sz="2300" kern="1200">
          <a:solidFill>
            <a:schemeClr val="tx1"/>
          </a:solidFill>
          <a:latin typeface="+mn-lt"/>
          <a:ea typeface="+mn-ea"/>
          <a:cs typeface="+mn-cs"/>
        </a:defRPr>
      </a:lvl8pPr>
      <a:lvl9pPr marL="4432211" indent="-260718" algn="l" defTabSz="521437" rtl="0" eaLnBrk="1" latinLnBrk="0" hangingPunct="1">
        <a:spcBef>
          <a:spcPct val="20000"/>
        </a:spcBef>
        <a:buFont typeface="Arial"/>
        <a:buChar char="•"/>
        <a:defRPr sz="2300" kern="1200">
          <a:solidFill>
            <a:schemeClr val="tx1"/>
          </a:solidFill>
          <a:latin typeface="+mn-lt"/>
          <a:ea typeface="+mn-ea"/>
          <a:cs typeface="+mn-cs"/>
        </a:defRPr>
      </a:lvl9pPr>
    </p:bodyStyle>
    <p:otherStyle>
      <a:defPPr>
        <a:defRPr lang="en-US"/>
      </a:defPPr>
      <a:lvl1pPr marL="0" algn="l" defTabSz="521437" rtl="0" eaLnBrk="1" latinLnBrk="0" hangingPunct="1">
        <a:defRPr sz="2100" kern="1200">
          <a:solidFill>
            <a:schemeClr val="tx1"/>
          </a:solidFill>
          <a:latin typeface="+mn-lt"/>
          <a:ea typeface="+mn-ea"/>
          <a:cs typeface="+mn-cs"/>
        </a:defRPr>
      </a:lvl1pPr>
      <a:lvl2pPr marL="521437" algn="l" defTabSz="521437" rtl="0" eaLnBrk="1" latinLnBrk="0" hangingPunct="1">
        <a:defRPr sz="2100" kern="1200">
          <a:solidFill>
            <a:schemeClr val="tx1"/>
          </a:solidFill>
          <a:latin typeface="+mn-lt"/>
          <a:ea typeface="+mn-ea"/>
          <a:cs typeface="+mn-cs"/>
        </a:defRPr>
      </a:lvl2pPr>
      <a:lvl3pPr marL="1042873" algn="l" defTabSz="521437" rtl="0" eaLnBrk="1" latinLnBrk="0" hangingPunct="1">
        <a:defRPr sz="2100" kern="1200">
          <a:solidFill>
            <a:schemeClr val="tx1"/>
          </a:solidFill>
          <a:latin typeface="+mn-lt"/>
          <a:ea typeface="+mn-ea"/>
          <a:cs typeface="+mn-cs"/>
        </a:defRPr>
      </a:lvl3pPr>
      <a:lvl4pPr marL="1564310" algn="l" defTabSz="521437" rtl="0" eaLnBrk="1" latinLnBrk="0" hangingPunct="1">
        <a:defRPr sz="2100" kern="1200">
          <a:solidFill>
            <a:schemeClr val="tx1"/>
          </a:solidFill>
          <a:latin typeface="+mn-lt"/>
          <a:ea typeface="+mn-ea"/>
          <a:cs typeface="+mn-cs"/>
        </a:defRPr>
      </a:lvl4pPr>
      <a:lvl5pPr marL="2085746" algn="l" defTabSz="521437" rtl="0" eaLnBrk="1" latinLnBrk="0" hangingPunct="1">
        <a:defRPr sz="2100" kern="1200">
          <a:solidFill>
            <a:schemeClr val="tx1"/>
          </a:solidFill>
          <a:latin typeface="+mn-lt"/>
          <a:ea typeface="+mn-ea"/>
          <a:cs typeface="+mn-cs"/>
        </a:defRPr>
      </a:lvl5pPr>
      <a:lvl6pPr marL="2607183" algn="l" defTabSz="521437" rtl="0" eaLnBrk="1" latinLnBrk="0" hangingPunct="1">
        <a:defRPr sz="2100" kern="1200">
          <a:solidFill>
            <a:schemeClr val="tx1"/>
          </a:solidFill>
          <a:latin typeface="+mn-lt"/>
          <a:ea typeface="+mn-ea"/>
          <a:cs typeface="+mn-cs"/>
        </a:defRPr>
      </a:lvl6pPr>
      <a:lvl7pPr marL="3128620" algn="l" defTabSz="521437" rtl="0" eaLnBrk="1" latinLnBrk="0" hangingPunct="1">
        <a:defRPr sz="2100" kern="1200">
          <a:solidFill>
            <a:schemeClr val="tx1"/>
          </a:solidFill>
          <a:latin typeface="+mn-lt"/>
          <a:ea typeface="+mn-ea"/>
          <a:cs typeface="+mn-cs"/>
        </a:defRPr>
      </a:lvl7pPr>
      <a:lvl8pPr marL="3650056" algn="l" defTabSz="521437" rtl="0" eaLnBrk="1" latinLnBrk="0" hangingPunct="1">
        <a:defRPr sz="2100" kern="1200">
          <a:solidFill>
            <a:schemeClr val="tx1"/>
          </a:solidFill>
          <a:latin typeface="+mn-lt"/>
          <a:ea typeface="+mn-ea"/>
          <a:cs typeface="+mn-cs"/>
        </a:defRPr>
      </a:lvl8pPr>
      <a:lvl9pPr marL="4171493" algn="l" defTabSz="521437" rtl="0" eaLnBrk="1" latinLnBrk="0" hangingPunct="1">
        <a:defRPr sz="21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797410D-D77D-1549-9F21-588C5E334173}"/>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 y="5321607"/>
            <a:ext cx="10691813" cy="2238068"/>
          </a:xfrm>
          <a:prstGeom prst="rect">
            <a:avLst/>
          </a:prstGeom>
        </p:spPr>
      </p:pic>
    </p:spTree>
    <p:extLst>
      <p:ext uri="{BB962C8B-B14F-4D97-AF65-F5344CB8AC3E}">
        <p14:creationId xmlns:p14="http://schemas.microsoft.com/office/powerpoint/2010/main" val="3017139053"/>
      </p:ext>
    </p:extLst>
  </p:cSld>
  <p:clrMap bg1="lt1" tx1="dk1" bg2="lt2" tx2="dk2" accent1="accent1" accent2="accent2" accent3="accent3" accent4="accent4" accent5="accent5" accent6="accent6" hlink="hlink" folHlink="folHlink"/>
  <p:sldLayoutIdLst>
    <p:sldLayoutId id="2147483708" r:id="rId1"/>
  </p:sldLayoutIdLst>
  <p:txStyles>
    <p:titleStyle>
      <a:lvl1pPr algn="ctr" defTabSz="521437" rtl="0" eaLnBrk="1" latinLnBrk="0" hangingPunct="1">
        <a:spcBef>
          <a:spcPct val="0"/>
        </a:spcBef>
        <a:buNone/>
        <a:defRPr sz="5000" kern="1200">
          <a:solidFill>
            <a:schemeClr val="tx1"/>
          </a:solidFill>
          <a:latin typeface="+mj-lt"/>
          <a:ea typeface="+mj-ea"/>
          <a:cs typeface="+mj-cs"/>
        </a:defRPr>
      </a:lvl1pPr>
    </p:titleStyle>
    <p:bodyStyle>
      <a:lvl1pPr marL="391077" indent="-391077" algn="l" defTabSz="521437" rtl="0" eaLnBrk="1" latinLnBrk="0" hangingPunct="1">
        <a:spcBef>
          <a:spcPct val="20000"/>
        </a:spcBef>
        <a:buFont typeface="Arial"/>
        <a:buChar char="•"/>
        <a:defRPr sz="3600" kern="1200">
          <a:solidFill>
            <a:schemeClr val="tx1"/>
          </a:solidFill>
          <a:latin typeface="+mn-lt"/>
          <a:ea typeface="+mn-ea"/>
          <a:cs typeface="+mn-cs"/>
        </a:defRPr>
      </a:lvl1pPr>
      <a:lvl2pPr marL="847334" indent="-325898" algn="l" defTabSz="521437" rtl="0" eaLnBrk="1" latinLnBrk="0" hangingPunct="1">
        <a:spcBef>
          <a:spcPct val="20000"/>
        </a:spcBef>
        <a:buFont typeface="Arial"/>
        <a:buChar char="–"/>
        <a:defRPr sz="3200" kern="1200">
          <a:solidFill>
            <a:schemeClr val="tx1"/>
          </a:solidFill>
          <a:latin typeface="+mn-lt"/>
          <a:ea typeface="+mn-ea"/>
          <a:cs typeface="+mn-cs"/>
        </a:defRPr>
      </a:lvl2pPr>
      <a:lvl3pPr marL="1303592" indent="-260718" algn="l" defTabSz="521437" rtl="0" eaLnBrk="1" latinLnBrk="0" hangingPunct="1">
        <a:spcBef>
          <a:spcPct val="20000"/>
        </a:spcBef>
        <a:buFont typeface="Arial"/>
        <a:buChar char="•"/>
        <a:defRPr sz="2700" kern="1200">
          <a:solidFill>
            <a:schemeClr val="tx1"/>
          </a:solidFill>
          <a:latin typeface="+mn-lt"/>
          <a:ea typeface="+mn-ea"/>
          <a:cs typeface="+mn-cs"/>
        </a:defRPr>
      </a:lvl3pPr>
      <a:lvl4pPr marL="1825028" indent="-260718" algn="l" defTabSz="521437" rtl="0" eaLnBrk="1" latinLnBrk="0" hangingPunct="1">
        <a:spcBef>
          <a:spcPct val="20000"/>
        </a:spcBef>
        <a:buFont typeface="Arial"/>
        <a:buChar char="–"/>
        <a:defRPr sz="2300" kern="1200">
          <a:solidFill>
            <a:schemeClr val="tx1"/>
          </a:solidFill>
          <a:latin typeface="+mn-lt"/>
          <a:ea typeface="+mn-ea"/>
          <a:cs typeface="+mn-cs"/>
        </a:defRPr>
      </a:lvl4pPr>
      <a:lvl5pPr marL="2346465" indent="-260718" algn="l" defTabSz="521437" rtl="0" eaLnBrk="1" latinLnBrk="0" hangingPunct="1">
        <a:spcBef>
          <a:spcPct val="20000"/>
        </a:spcBef>
        <a:buFont typeface="Arial"/>
        <a:buChar char="»"/>
        <a:defRPr sz="2300" kern="1200">
          <a:solidFill>
            <a:schemeClr val="tx1"/>
          </a:solidFill>
          <a:latin typeface="+mn-lt"/>
          <a:ea typeface="+mn-ea"/>
          <a:cs typeface="+mn-cs"/>
        </a:defRPr>
      </a:lvl5pPr>
      <a:lvl6pPr marL="2867901" indent="-260718" algn="l" defTabSz="521437" rtl="0" eaLnBrk="1" latinLnBrk="0" hangingPunct="1">
        <a:spcBef>
          <a:spcPct val="20000"/>
        </a:spcBef>
        <a:buFont typeface="Arial"/>
        <a:buChar char="•"/>
        <a:defRPr sz="2300" kern="1200">
          <a:solidFill>
            <a:schemeClr val="tx1"/>
          </a:solidFill>
          <a:latin typeface="+mn-lt"/>
          <a:ea typeface="+mn-ea"/>
          <a:cs typeface="+mn-cs"/>
        </a:defRPr>
      </a:lvl6pPr>
      <a:lvl7pPr marL="3389338" indent="-260718" algn="l" defTabSz="521437" rtl="0" eaLnBrk="1" latinLnBrk="0" hangingPunct="1">
        <a:spcBef>
          <a:spcPct val="20000"/>
        </a:spcBef>
        <a:buFont typeface="Arial"/>
        <a:buChar char="•"/>
        <a:defRPr sz="2300" kern="1200">
          <a:solidFill>
            <a:schemeClr val="tx1"/>
          </a:solidFill>
          <a:latin typeface="+mn-lt"/>
          <a:ea typeface="+mn-ea"/>
          <a:cs typeface="+mn-cs"/>
        </a:defRPr>
      </a:lvl7pPr>
      <a:lvl8pPr marL="3910775" indent="-260718" algn="l" defTabSz="521437" rtl="0" eaLnBrk="1" latinLnBrk="0" hangingPunct="1">
        <a:spcBef>
          <a:spcPct val="20000"/>
        </a:spcBef>
        <a:buFont typeface="Arial"/>
        <a:buChar char="•"/>
        <a:defRPr sz="2300" kern="1200">
          <a:solidFill>
            <a:schemeClr val="tx1"/>
          </a:solidFill>
          <a:latin typeface="+mn-lt"/>
          <a:ea typeface="+mn-ea"/>
          <a:cs typeface="+mn-cs"/>
        </a:defRPr>
      </a:lvl8pPr>
      <a:lvl9pPr marL="4432211" indent="-260718" algn="l" defTabSz="521437" rtl="0" eaLnBrk="1" latinLnBrk="0" hangingPunct="1">
        <a:spcBef>
          <a:spcPct val="20000"/>
        </a:spcBef>
        <a:buFont typeface="Arial"/>
        <a:buChar char="•"/>
        <a:defRPr sz="2300" kern="1200">
          <a:solidFill>
            <a:schemeClr val="tx1"/>
          </a:solidFill>
          <a:latin typeface="+mn-lt"/>
          <a:ea typeface="+mn-ea"/>
          <a:cs typeface="+mn-cs"/>
        </a:defRPr>
      </a:lvl9pPr>
    </p:bodyStyle>
    <p:otherStyle>
      <a:defPPr>
        <a:defRPr lang="en-US"/>
      </a:defPPr>
      <a:lvl1pPr marL="0" algn="l" defTabSz="521437" rtl="0" eaLnBrk="1" latinLnBrk="0" hangingPunct="1">
        <a:defRPr sz="2100" kern="1200">
          <a:solidFill>
            <a:schemeClr val="tx1"/>
          </a:solidFill>
          <a:latin typeface="+mn-lt"/>
          <a:ea typeface="+mn-ea"/>
          <a:cs typeface="+mn-cs"/>
        </a:defRPr>
      </a:lvl1pPr>
      <a:lvl2pPr marL="521437" algn="l" defTabSz="521437" rtl="0" eaLnBrk="1" latinLnBrk="0" hangingPunct="1">
        <a:defRPr sz="2100" kern="1200">
          <a:solidFill>
            <a:schemeClr val="tx1"/>
          </a:solidFill>
          <a:latin typeface="+mn-lt"/>
          <a:ea typeface="+mn-ea"/>
          <a:cs typeface="+mn-cs"/>
        </a:defRPr>
      </a:lvl2pPr>
      <a:lvl3pPr marL="1042873" algn="l" defTabSz="521437" rtl="0" eaLnBrk="1" latinLnBrk="0" hangingPunct="1">
        <a:defRPr sz="2100" kern="1200">
          <a:solidFill>
            <a:schemeClr val="tx1"/>
          </a:solidFill>
          <a:latin typeface="+mn-lt"/>
          <a:ea typeface="+mn-ea"/>
          <a:cs typeface="+mn-cs"/>
        </a:defRPr>
      </a:lvl3pPr>
      <a:lvl4pPr marL="1564310" algn="l" defTabSz="521437" rtl="0" eaLnBrk="1" latinLnBrk="0" hangingPunct="1">
        <a:defRPr sz="2100" kern="1200">
          <a:solidFill>
            <a:schemeClr val="tx1"/>
          </a:solidFill>
          <a:latin typeface="+mn-lt"/>
          <a:ea typeface="+mn-ea"/>
          <a:cs typeface="+mn-cs"/>
        </a:defRPr>
      </a:lvl4pPr>
      <a:lvl5pPr marL="2085746" algn="l" defTabSz="521437" rtl="0" eaLnBrk="1" latinLnBrk="0" hangingPunct="1">
        <a:defRPr sz="2100" kern="1200">
          <a:solidFill>
            <a:schemeClr val="tx1"/>
          </a:solidFill>
          <a:latin typeface="+mn-lt"/>
          <a:ea typeface="+mn-ea"/>
          <a:cs typeface="+mn-cs"/>
        </a:defRPr>
      </a:lvl5pPr>
      <a:lvl6pPr marL="2607183" algn="l" defTabSz="521437" rtl="0" eaLnBrk="1" latinLnBrk="0" hangingPunct="1">
        <a:defRPr sz="2100" kern="1200">
          <a:solidFill>
            <a:schemeClr val="tx1"/>
          </a:solidFill>
          <a:latin typeface="+mn-lt"/>
          <a:ea typeface="+mn-ea"/>
          <a:cs typeface="+mn-cs"/>
        </a:defRPr>
      </a:lvl6pPr>
      <a:lvl7pPr marL="3128620" algn="l" defTabSz="521437" rtl="0" eaLnBrk="1" latinLnBrk="0" hangingPunct="1">
        <a:defRPr sz="2100" kern="1200">
          <a:solidFill>
            <a:schemeClr val="tx1"/>
          </a:solidFill>
          <a:latin typeface="+mn-lt"/>
          <a:ea typeface="+mn-ea"/>
          <a:cs typeface="+mn-cs"/>
        </a:defRPr>
      </a:lvl7pPr>
      <a:lvl8pPr marL="3650056" algn="l" defTabSz="521437" rtl="0" eaLnBrk="1" latinLnBrk="0" hangingPunct="1">
        <a:defRPr sz="2100" kern="1200">
          <a:solidFill>
            <a:schemeClr val="tx1"/>
          </a:solidFill>
          <a:latin typeface="+mn-lt"/>
          <a:ea typeface="+mn-ea"/>
          <a:cs typeface="+mn-cs"/>
        </a:defRPr>
      </a:lvl8pPr>
      <a:lvl9pPr marL="4171493" algn="l" defTabSz="521437"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www.wypartnership.co.uk/application/files/7217/0858/8241/Volunteer_Principles_final.pdf"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s://forms.office.com/e/Ud17Bm0q3k"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hyperlink" Target="https://forms.office.com/e/P2QY3p9iGP"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309B3B-5E97-4FFA-8448-228E3C50D354}"/>
              </a:ext>
            </a:extLst>
          </p:cNvPr>
          <p:cNvSpPr>
            <a:spLocks noGrp="1"/>
          </p:cNvSpPr>
          <p:nvPr>
            <p:ph type="ctrTitle"/>
          </p:nvPr>
        </p:nvSpPr>
        <p:spPr/>
        <p:txBody>
          <a:bodyPr/>
          <a:lstStyle/>
          <a:p>
            <a:r>
              <a:rPr lang="en-GB"/>
              <a:t>West Yorkshire Integrated Volunteering Strategy</a:t>
            </a:r>
          </a:p>
        </p:txBody>
      </p:sp>
      <p:sp>
        <p:nvSpPr>
          <p:cNvPr id="3" name="Subtitle 2">
            <a:extLst>
              <a:ext uri="{FF2B5EF4-FFF2-40B4-BE49-F238E27FC236}">
                <a16:creationId xmlns:a16="http://schemas.microsoft.com/office/drawing/2014/main" id="{5981CAC8-F450-48DC-A97D-CD555C45B51F}"/>
              </a:ext>
            </a:extLst>
          </p:cNvPr>
          <p:cNvSpPr>
            <a:spLocks noGrp="1"/>
          </p:cNvSpPr>
          <p:nvPr>
            <p:ph type="subTitle" idx="1"/>
          </p:nvPr>
        </p:nvSpPr>
        <p:spPr>
          <a:xfrm>
            <a:off x="1059367" y="3308757"/>
            <a:ext cx="8028878" cy="594172"/>
          </a:xfrm>
        </p:spPr>
        <p:txBody>
          <a:bodyPr vert="horz" lIns="91440" tIns="45720" rIns="91440" bIns="45720" rtlCol="0" anchor="t">
            <a:noAutofit/>
          </a:bodyPr>
          <a:lstStyle/>
          <a:p>
            <a:r>
              <a:rPr lang="en-GB">
                <a:latin typeface="Calibri"/>
                <a:ea typeface="Calibri"/>
                <a:cs typeface="Calibri"/>
              </a:rPr>
              <a:t>The West Yorkshire Integrated Volunteering Approaches Group</a:t>
            </a:r>
            <a:endParaRPr lang="en-GB"/>
          </a:p>
        </p:txBody>
      </p:sp>
    </p:spTree>
    <p:extLst>
      <p:ext uri="{BB962C8B-B14F-4D97-AF65-F5344CB8AC3E}">
        <p14:creationId xmlns:p14="http://schemas.microsoft.com/office/powerpoint/2010/main" val="34283189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D806384-CB17-2840-7876-D6E40F16FF7D}"/>
              </a:ext>
            </a:extLst>
          </p:cNvPr>
          <p:cNvSpPr txBox="1"/>
          <p:nvPr/>
        </p:nvSpPr>
        <p:spPr>
          <a:xfrm>
            <a:off x="535259" y="267409"/>
            <a:ext cx="2765502" cy="646331"/>
          </a:xfrm>
          <a:prstGeom prst="rect">
            <a:avLst/>
          </a:prstGeom>
          <a:noFill/>
        </p:spPr>
        <p:txBody>
          <a:bodyPr wrap="square" rtlCol="0">
            <a:spAutoFit/>
          </a:bodyPr>
          <a:lstStyle/>
          <a:p>
            <a:r>
              <a:rPr lang="en-GB" sz="3600" b="1">
                <a:solidFill>
                  <a:srgbClr val="3B2965"/>
                </a:solidFill>
              </a:rPr>
              <a:t>Context</a:t>
            </a:r>
            <a:r>
              <a:rPr lang="en-GB"/>
              <a:t> </a:t>
            </a:r>
          </a:p>
        </p:txBody>
      </p:sp>
      <p:sp>
        <p:nvSpPr>
          <p:cNvPr id="3" name="TextBox 2">
            <a:extLst>
              <a:ext uri="{FF2B5EF4-FFF2-40B4-BE49-F238E27FC236}">
                <a16:creationId xmlns:a16="http://schemas.microsoft.com/office/drawing/2014/main" id="{7E81FEB1-9B97-D20C-7B20-76AE2B261AF5}"/>
              </a:ext>
            </a:extLst>
          </p:cNvPr>
          <p:cNvSpPr txBox="1"/>
          <p:nvPr/>
        </p:nvSpPr>
        <p:spPr>
          <a:xfrm>
            <a:off x="661356" y="631693"/>
            <a:ext cx="9369099" cy="66171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GB">
              <a:solidFill>
                <a:srgbClr val="548DD4"/>
              </a:solidFill>
            </a:endParaRPr>
          </a:p>
          <a:p>
            <a:r>
              <a:rPr lang="en-GB">
                <a:solidFill>
                  <a:srgbClr val="000000"/>
                </a:solidFill>
                <a:cs typeface="Calibri"/>
              </a:rPr>
              <a:t>In West Yorkshire, we believe volunteering contributes to our ambitions to:</a:t>
            </a:r>
          </a:p>
          <a:p>
            <a:endParaRPr lang="en-GB">
              <a:solidFill>
                <a:srgbClr val="000000"/>
              </a:solidFill>
              <a:cs typeface="Calibri"/>
            </a:endParaRPr>
          </a:p>
          <a:p>
            <a:pPr marL="285750" indent="-285750">
              <a:buFont typeface="Arial"/>
              <a:buChar char="•"/>
            </a:pPr>
            <a:r>
              <a:rPr lang="en-GB">
                <a:solidFill>
                  <a:srgbClr val="000000"/>
                </a:solidFill>
                <a:cs typeface="Calibri"/>
              </a:rPr>
              <a:t>create opportunities to become an active citizen, gain experience and potentially move into work</a:t>
            </a:r>
          </a:p>
          <a:p>
            <a:pPr marL="285750" indent="-285750">
              <a:buFont typeface="Arial"/>
              <a:buChar char="•"/>
            </a:pPr>
            <a:r>
              <a:rPr lang="en-GB">
                <a:solidFill>
                  <a:srgbClr val="000000"/>
                </a:solidFill>
                <a:cs typeface="Calibri"/>
              </a:rPr>
              <a:t>strengthen system resilience</a:t>
            </a:r>
          </a:p>
          <a:p>
            <a:pPr marL="285750" indent="-285750">
              <a:buFont typeface="Arial"/>
              <a:buChar char="•"/>
            </a:pPr>
            <a:r>
              <a:rPr lang="en-GB">
                <a:cs typeface="Calibri"/>
              </a:rPr>
              <a:t>improve patient experience and health and well-being outcomes </a:t>
            </a:r>
          </a:p>
          <a:p>
            <a:endParaRPr lang="en-GB">
              <a:cs typeface="Calibri"/>
            </a:endParaRPr>
          </a:p>
          <a:p>
            <a:r>
              <a:rPr lang="en-GB">
                <a:solidFill>
                  <a:srgbClr val="000000"/>
                </a:solidFill>
                <a:cs typeface="Calibri"/>
              </a:rPr>
              <a:t>In short, we want West Yorkshire to be a positive and rewarding place to volunteer.</a:t>
            </a:r>
          </a:p>
          <a:p>
            <a:endParaRPr lang="en-GB">
              <a:solidFill>
                <a:srgbClr val="000000"/>
              </a:solidFill>
              <a:cs typeface="Calibri"/>
            </a:endParaRPr>
          </a:p>
          <a:p>
            <a:r>
              <a:rPr lang="en-GB">
                <a:solidFill>
                  <a:srgbClr val="000000"/>
                </a:solidFill>
                <a:cs typeface="Calibri"/>
              </a:rPr>
              <a:t>T</a:t>
            </a:r>
            <a:r>
              <a:rPr lang="en-GB">
                <a:cs typeface="Calibri"/>
              </a:rPr>
              <a:t>he West Yorkshire Integrated Volunteering Approaches Group </a:t>
            </a:r>
            <a:r>
              <a:rPr lang="en-GB"/>
              <a:t>developed a set of </a:t>
            </a:r>
            <a:r>
              <a:rPr lang="en-GB">
                <a:hlinkClick r:id="rId3"/>
              </a:rPr>
              <a:t>volunteer principles</a:t>
            </a:r>
            <a:r>
              <a:rPr lang="en-GB"/>
              <a:t> which have been adopted by our Integrated Care Board (ICB). Our ambition is to build on these and to work together to strengthen the role of volunteering across health and care by: </a:t>
            </a:r>
          </a:p>
          <a:p>
            <a:endParaRPr lang="en-GB"/>
          </a:p>
          <a:p>
            <a:pPr marL="285750" indent="-285750">
              <a:buFont typeface="Arial" panose="020B0604020202020204" pitchFamily="34" charset="0"/>
              <a:buChar char="•"/>
            </a:pPr>
            <a:r>
              <a:rPr lang="en-GB"/>
              <a:t>increasing access and inclusion (including recruitment, support and retention of a diverse range of volunteers)</a:t>
            </a:r>
          </a:p>
          <a:p>
            <a:pPr marL="285750" indent="-285750">
              <a:buFont typeface="Arial" panose="020B0604020202020204" pitchFamily="34" charset="0"/>
              <a:buChar char="•"/>
            </a:pPr>
            <a:r>
              <a:rPr lang="en-GB"/>
              <a:t>enabling volunteer movement across organisations</a:t>
            </a:r>
          </a:p>
          <a:p>
            <a:pPr marL="285750" indent="-285750">
              <a:buFont typeface="Arial" panose="020B0604020202020204" pitchFamily="34" charset="0"/>
              <a:buChar char="•"/>
            </a:pPr>
            <a:r>
              <a:rPr lang="en-GB"/>
              <a:t>agreeing shared and transferable training </a:t>
            </a:r>
          </a:p>
          <a:p>
            <a:pPr marL="285750" indent="-285750">
              <a:buFont typeface="Arial" panose="020B0604020202020204" pitchFamily="34" charset="0"/>
              <a:buChar char="•"/>
            </a:pPr>
            <a:r>
              <a:rPr lang="en-GB"/>
              <a:t>testing new approaches in practice in different health and care settings.</a:t>
            </a:r>
            <a:r>
              <a:rPr lang="en-GB">
                <a:ea typeface="Calibri"/>
                <a:cs typeface="Calibri"/>
              </a:rPr>
              <a:t> </a:t>
            </a:r>
          </a:p>
          <a:p>
            <a:endParaRPr lang="en-GB">
              <a:cs typeface="Calibri"/>
            </a:endParaRPr>
          </a:p>
          <a:p>
            <a:r>
              <a:rPr lang="en-GB">
                <a:cs typeface="Calibri"/>
              </a:rPr>
              <a:t>In order to progress towards our ambition, this draft strategy has been developed which aims to identify a few key areas where we believe collaboration at a West Yorkshire level is valuable.</a:t>
            </a:r>
          </a:p>
          <a:p>
            <a:endParaRPr lang="en-GB" sz="1400">
              <a:cs typeface="Calibri"/>
            </a:endParaRPr>
          </a:p>
          <a:p>
            <a:endParaRPr lang="en-GB" sz="1400">
              <a:cs typeface="Calibri"/>
            </a:endParaRPr>
          </a:p>
        </p:txBody>
      </p:sp>
    </p:spTree>
    <p:extLst>
      <p:ext uri="{BB962C8B-B14F-4D97-AF65-F5344CB8AC3E}">
        <p14:creationId xmlns:p14="http://schemas.microsoft.com/office/powerpoint/2010/main" val="32697211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chart of different colored squares&#10;&#10;Description automatically generated with medium confidence">
            <a:extLst>
              <a:ext uri="{FF2B5EF4-FFF2-40B4-BE49-F238E27FC236}">
                <a16:creationId xmlns:a16="http://schemas.microsoft.com/office/drawing/2014/main" id="{8532B14C-4984-C61C-3EEB-8CDC8747731B}"/>
              </a:ext>
            </a:extLst>
          </p:cNvPr>
          <p:cNvPicPr>
            <a:picLocks noChangeAspect="1"/>
          </p:cNvPicPr>
          <p:nvPr/>
        </p:nvPicPr>
        <p:blipFill>
          <a:blip r:embed="rId3"/>
          <a:stretch>
            <a:fillRect/>
          </a:stretch>
        </p:blipFill>
        <p:spPr>
          <a:xfrm>
            <a:off x="53008" y="92765"/>
            <a:ext cx="10585796" cy="7466910"/>
          </a:xfrm>
          <a:prstGeom prst="rect">
            <a:avLst/>
          </a:prstGeom>
        </p:spPr>
      </p:pic>
    </p:spTree>
    <p:extLst>
      <p:ext uri="{BB962C8B-B14F-4D97-AF65-F5344CB8AC3E}">
        <p14:creationId xmlns:p14="http://schemas.microsoft.com/office/powerpoint/2010/main" val="34854123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18EEFC0-50BE-3870-F7BF-B452E4DBAF9B}"/>
              </a:ext>
            </a:extLst>
          </p:cNvPr>
          <p:cNvSpPr txBox="1"/>
          <p:nvPr/>
        </p:nvSpPr>
        <p:spPr>
          <a:xfrm>
            <a:off x="535258" y="267409"/>
            <a:ext cx="8528569" cy="1077218"/>
          </a:xfrm>
          <a:prstGeom prst="rect">
            <a:avLst/>
          </a:prstGeom>
          <a:noFill/>
        </p:spPr>
        <p:txBody>
          <a:bodyPr wrap="square" lIns="91440" tIns="45720" rIns="91440" bIns="45720" rtlCol="0" anchor="t">
            <a:spAutoFit/>
          </a:bodyPr>
          <a:lstStyle/>
          <a:p>
            <a:r>
              <a:rPr lang="en-GB" sz="3600" b="1">
                <a:solidFill>
                  <a:srgbClr val="3B2965"/>
                </a:solidFill>
              </a:rPr>
              <a:t>Getting feedback on the draft strategy</a:t>
            </a:r>
          </a:p>
          <a:p>
            <a:r>
              <a:rPr lang="en-GB" sz="2800" i="1">
                <a:solidFill>
                  <a:srgbClr val="3B2965"/>
                </a:solidFill>
              </a:rPr>
              <a:t>(organisations and stakeholder groups)</a:t>
            </a:r>
          </a:p>
        </p:txBody>
      </p:sp>
      <p:sp>
        <p:nvSpPr>
          <p:cNvPr id="5" name="TextBox 4">
            <a:extLst>
              <a:ext uri="{FF2B5EF4-FFF2-40B4-BE49-F238E27FC236}">
                <a16:creationId xmlns:a16="http://schemas.microsoft.com/office/drawing/2014/main" id="{F025DA58-B7EC-739F-591A-7F0BDE156CC7}"/>
              </a:ext>
            </a:extLst>
          </p:cNvPr>
          <p:cNvSpPr txBox="1"/>
          <p:nvPr/>
        </p:nvSpPr>
        <p:spPr>
          <a:xfrm>
            <a:off x="1015449" y="1530999"/>
            <a:ext cx="8291342" cy="4524315"/>
          </a:xfrm>
          <a:prstGeom prst="rect">
            <a:avLst/>
          </a:prstGeom>
          <a:noFill/>
        </p:spPr>
        <p:txBody>
          <a:bodyPr wrap="square" lIns="91440" tIns="45720" rIns="91440" bIns="45720" rtlCol="0" anchor="t">
            <a:spAutoFit/>
          </a:bodyPr>
          <a:lstStyle/>
          <a:p>
            <a:endParaRPr lang="en-GB">
              <a:ea typeface="Calibri"/>
              <a:cs typeface="Calibri"/>
            </a:endParaRPr>
          </a:p>
          <a:p>
            <a:pPr marL="285750" indent="-285750">
              <a:buFont typeface="Arial" panose="020B0604020202020204" pitchFamily="34" charset="0"/>
              <a:buChar char="•"/>
            </a:pPr>
            <a:endParaRPr lang="en-GB"/>
          </a:p>
          <a:p>
            <a:r>
              <a:rPr lang="en-GB" dirty="0"/>
              <a:t>A range of stakeholder groups are being held to gain feedback and comments on the proposed strategy. These groups cover all sectors and geographies, and of course, volunteers themselves. </a:t>
            </a:r>
            <a:endParaRPr lang="en-GB" dirty="0">
              <a:ea typeface="Calibri"/>
              <a:cs typeface="Calibri"/>
            </a:endParaRPr>
          </a:p>
          <a:p>
            <a:endParaRPr lang="en-GB">
              <a:ea typeface="Calibri"/>
              <a:cs typeface="Calibri"/>
            </a:endParaRPr>
          </a:p>
          <a:p>
            <a:r>
              <a:rPr lang="en-GB" dirty="0">
                <a:ea typeface="Calibri"/>
                <a:cs typeface="Calibri"/>
              </a:rPr>
              <a:t>We are asking stakeholders to consider these questions: </a:t>
            </a:r>
          </a:p>
          <a:p>
            <a:endParaRPr lang="en-GB">
              <a:ea typeface="Calibri"/>
              <a:cs typeface="Calibri"/>
            </a:endParaRPr>
          </a:p>
          <a:p>
            <a:pPr marL="285750" indent="-285750">
              <a:buFont typeface="Arial" panose="020B0604020202020204" pitchFamily="34" charset="0"/>
              <a:buChar char="•"/>
            </a:pPr>
            <a:r>
              <a:rPr lang="en-GB" dirty="0"/>
              <a:t>Do you identify with the priorities outlined within the strategy? </a:t>
            </a:r>
            <a:endParaRPr lang="en-GB" dirty="0">
              <a:cs typeface="Calibri"/>
            </a:endParaRPr>
          </a:p>
          <a:p>
            <a:pPr marL="285750" indent="-285750">
              <a:buFont typeface="Arial" panose="020B0604020202020204" pitchFamily="34" charset="0"/>
              <a:buChar char="•"/>
            </a:pPr>
            <a:r>
              <a:rPr lang="en-GB" dirty="0"/>
              <a:t>Which part of the strategy is most important to you/your organisation? </a:t>
            </a:r>
            <a:endParaRPr lang="en-GB" dirty="0">
              <a:ea typeface="Calibri"/>
              <a:cs typeface="Calibri"/>
            </a:endParaRPr>
          </a:p>
          <a:p>
            <a:pPr marL="285750" indent="-285750">
              <a:buFont typeface="Arial" panose="020B0604020202020204" pitchFamily="34" charset="0"/>
              <a:buChar char="•"/>
            </a:pPr>
            <a:r>
              <a:rPr lang="en-GB" dirty="0"/>
              <a:t>Would you sign up to the strategy? </a:t>
            </a:r>
            <a:endParaRPr lang="en-GB" dirty="0">
              <a:cs typeface="Calibri"/>
            </a:endParaRPr>
          </a:p>
          <a:p>
            <a:pPr marL="285750" indent="-285750">
              <a:buFont typeface="Arial" panose="020B0604020202020204" pitchFamily="34" charset="0"/>
              <a:buChar char="•"/>
            </a:pPr>
            <a:r>
              <a:rPr lang="en-GB" dirty="0"/>
              <a:t>Do you have any examples of good volunteering practice you can share? </a:t>
            </a:r>
            <a:endParaRPr lang="en-GB" dirty="0">
              <a:ea typeface="Calibri"/>
              <a:cs typeface="Calibri"/>
            </a:endParaRPr>
          </a:p>
          <a:p>
            <a:pPr marL="285750" indent="-285750">
              <a:buFont typeface="Arial" panose="020B0604020202020204" pitchFamily="34" charset="0"/>
              <a:buChar char="•"/>
            </a:pPr>
            <a:r>
              <a:rPr lang="en-GB" dirty="0"/>
              <a:t>What change would you like to see as a result of the strategy being implemented? </a:t>
            </a:r>
            <a:endParaRPr lang="en-GB" dirty="0">
              <a:ea typeface="Calibri"/>
              <a:cs typeface="Calibri"/>
            </a:endParaRPr>
          </a:p>
          <a:p>
            <a:pPr marL="285750" indent="-285750">
              <a:buFont typeface="Arial" panose="020B0604020202020204" pitchFamily="34" charset="0"/>
              <a:buChar char="•"/>
            </a:pPr>
            <a:r>
              <a:rPr lang="en-GB" dirty="0"/>
              <a:t>Do you consent to being contacted further regarding the strategy? </a:t>
            </a:r>
            <a:endParaRPr lang="en-GB" dirty="0">
              <a:cs typeface="Calibri"/>
            </a:endParaRPr>
          </a:p>
          <a:p>
            <a:pPr marL="285750" indent="-285750">
              <a:buFont typeface="Arial" panose="020B0604020202020204" pitchFamily="34" charset="0"/>
              <a:buChar char="•"/>
            </a:pPr>
            <a:endParaRPr lang="en-GB"/>
          </a:p>
          <a:p>
            <a:r>
              <a:rPr lang="en-GB" dirty="0"/>
              <a:t>The feedback form can be accessed </a:t>
            </a:r>
            <a:r>
              <a:rPr lang="en-GB" dirty="0">
                <a:hlinkClick r:id="rId3"/>
              </a:rPr>
              <a:t>here</a:t>
            </a:r>
            <a:r>
              <a:rPr lang="en-GB" dirty="0"/>
              <a:t> or by scanning the QR code. </a:t>
            </a:r>
            <a:endParaRPr lang="en-GB" dirty="0">
              <a:ea typeface="Calibri"/>
              <a:cs typeface="Calibri"/>
            </a:endParaRPr>
          </a:p>
        </p:txBody>
      </p:sp>
      <p:pic>
        <p:nvPicPr>
          <p:cNvPr id="2" name="Picture 1" descr="A qr code on a blue background&#10;&#10;Description automatically generated">
            <a:extLst>
              <a:ext uri="{FF2B5EF4-FFF2-40B4-BE49-F238E27FC236}">
                <a16:creationId xmlns:a16="http://schemas.microsoft.com/office/drawing/2014/main" id="{98260161-99ED-D5F4-4464-97967FD333FD}"/>
              </a:ext>
            </a:extLst>
          </p:cNvPr>
          <p:cNvPicPr>
            <a:picLocks noChangeAspect="1"/>
          </p:cNvPicPr>
          <p:nvPr/>
        </p:nvPicPr>
        <p:blipFill rotWithShape="1">
          <a:blip r:embed="rId4"/>
          <a:srcRect l="26453" t="36337" r="26163" b="14826"/>
          <a:stretch/>
        </p:blipFill>
        <p:spPr>
          <a:xfrm>
            <a:off x="9049306" y="5030875"/>
            <a:ext cx="1462133" cy="1500880"/>
          </a:xfrm>
          <a:prstGeom prst="rect">
            <a:avLst/>
          </a:prstGeom>
        </p:spPr>
      </p:pic>
    </p:spTree>
    <p:extLst>
      <p:ext uri="{BB962C8B-B14F-4D97-AF65-F5344CB8AC3E}">
        <p14:creationId xmlns:p14="http://schemas.microsoft.com/office/powerpoint/2010/main" val="11768048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18EEFC0-50BE-3870-F7BF-B452E4DBAF9B}"/>
              </a:ext>
            </a:extLst>
          </p:cNvPr>
          <p:cNvSpPr txBox="1"/>
          <p:nvPr/>
        </p:nvSpPr>
        <p:spPr>
          <a:xfrm>
            <a:off x="535258" y="267409"/>
            <a:ext cx="8528569" cy="1077218"/>
          </a:xfrm>
          <a:prstGeom prst="rect">
            <a:avLst/>
          </a:prstGeom>
          <a:noFill/>
        </p:spPr>
        <p:txBody>
          <a:bodyPr wrap="square" lIns="91440" tIns="45720" rIns="91440" bIns="45720" rtlCol="0" anchor="t">
            <a:spAutoFit/>
          </a:bodyPr>
          <a:lstStyle/>
          <a:p>
            <a:r>
              <a:rPr lang="en-GB" sz="3600" b="1">
                <a:solidFill>
                  <a:srgbClr val="3B2965"/>
                </a:solidFill>
              </a:rPr>
              <a:t>Getting feedback on the draft strategy </a:t>
            </a:r>
          </a:p>
          <a:p>
            <a:r>
              <a:rPr lang="en-GB" sz="2800" i="1">
                <a:solidFill>
                  <a:srgbClr val="3B2965"/>
                </a:solidFill>
              </a:rPr>
              <a:t>(for use with volunteers)</a:t>
            </a:r>
            <a:endParaRPr lang="en-GB" sz="2800" i="1">
              <a:solidFill>
                <a:srgbClr val="3B2965"/>
              </a:solidFill>
              <a:cs typeface="Calibri"/>
            </a:endParaRPr>
          </a:p>
        </p:txBody>
      </p:sp>
      <p:sp>
        <p:nvSpPr>
          <p:cNvPr id="2" name="TextBox 1">
            <a:extLst>
              <a:ext uri="{FF2B5EF4-FFF2-40B4-BE49-F238E27FC236}">
                <a16:creationId xmlns:a16="http://schemas.microsoft.com/office/drawing/2014/main" id="{BD15863E-7AE1-F83D-848C-28CFEC6A356C}"/>
              </a:ext>
            </a:extLst>
          </p:cNvPr>
          <p:cNvSpPr txBox="1"/>
          <p:nvPr/>
        </p:nvSpPr>
        <p:spPr>
          <a:xfrm>
            <a:off x="1028638" y="1346450"/>
            <a:ext cx="8014146" cy="5078313"/>
          </a:xfrm>
          <a:prstGeom prst="rect">
            <a:avLst/>
          </a:prstGeom>
          <a:noFill/>
        </p:spPr>
        <p:txBody>
          <a:bodyPr wrap="square" lIns="91440" tIns="45720" rIns="91440" bIns="45720" rtlCol="0" anchor="t">
            <a:spAutoFit/>
          </a:bodyPr>
          <a:lstStyle/>
          <a:p>
            <a:endParaRPr lang="en-GB">
              <a:ea typeface="Calibri"/>
              <a:cs typeface="Calibri"/>
            </a:endParaRPr>
          </a:p>
          <a:p>
            <a:pPr marL="285750" indent="-285750">
              <a:buFont typeface="Arial" panose="020B0604020202020204" pitchFamily="34" charset="0"/>
              <a:buChar char="•"/>
            </a:pPr>
            <a:endParaRPr lang="en-GB"/>
          </a:p>
          <a:p>
            <a:r>
              <a:rPr lang="en-GB" dirty="0">
                <a:ea typeface="Calibri"/>
                <a:cs typeface="Calibri"/>
              </a:rPr>
              <a:t>We are seeking feedback and comments on the proposed strategy from a range of stakeholders. We are keen to ensure we listen to the views of volunteers themselves as part of this process.​</a:t>
            </a:r>
          </a:p>
          <a:p>
            <a:r>
              <a:rPr lang="en-GB" dirty="0">
                <a:ea typeface="Calibri"/>
                <a:cs typeface="Calibri"/>
              </a:rPr>
              <a:t>​</a:t>
            </a:r>
          </a:p>
          <a:p>
            <a:r>
              <a:rPr lang="en-GB" dirty="0">
                <a:ea typeface="Calibri"/>
                <a:cs typeface="Calibri"/>
              </a:rPr>
              <a:t>We are asking volunteers to consider these questions: </a:t>
            </a:r>
          </a:p>
          <a:p>
            <a:endParaRPr lang="en-GB">
              <a:ea typeface="Calibri"/>
              <a:cs typeface="Calibri"/>
            </a:endParaRPr>
          </a:p>
          <a:p>
            <a:pPr marL="285750" indent="-285750">
              <a:buFont typeface="Arial" panose="020B0604020202020204" pitchFamily="34" charset="0"/>
              <a:buChar char="•"/>
            </a:pPr>
            <a:r>
              <a:rPr lang="en-GB" dirty="0"/>
              <a:t>Are the priorities outlined within the strategy important to you as a volunteer?</a:t>
            </a:r>
            <a:endParaRPr lang="en-GB" dirty="0">
              <a:ea typeface="Calibri"/>
              <a:cs typeface="Calibri"/>
            </a:endParaRPr>
          </a:p>
          <a:p>
            <a:pPr marL="285750" indent="-285750">
              <a:buFont typeface="Arial" panose="020B0604020202020204" pitchFamily="34" charset="0"/>
              <a:buChar char="•"/>
            </a:pPr>
            <a:r>
              <a:rPr lang="en-GB" dirty="0"/>
              <a:t>Which part of the strategy is most important to you/your organisation? </a:t>
            </a:r>
          </a:p>
          <a:p>
            <a:pPr marL="285750" indent="-285750">
              <a:buFont typeface="Arial" panose="020B0604020202020204" pitchFamily="34" charset="0"/>
              <a:buChar char="•"/>
            </a:pPr>
            <a:r>
              <a:rPr lang="en-GB" dirty="0"/>
              <a:t>Would you be happy for your organisation to sign up to this strategy? </a:t>
            </a:r>
          </a:p>
          <a:p>
            <a:pPr marL="285750" indent="-285750">
              <a:buFont typeface="Arial" panose="020B0604020202020204" pitchFamily="34" charset="0"/>
              <a:buChar char="•"/>
            </a:pPr>
            <a:r>
              <a:rPr lang="en-GB" dirty="0">
                <a:ea typeface="+mn-lt"/>
                <a:cs typeface="+mn-lt"/>
              </a:rPr>
              <a:t>Does your organisation do anything really well that other organisations with volunteers could learn from?</a:t>
            </a:r>
            <a:endParaRPr lang="en-GB" dirty="0">
              <a:ea typeface="Calibri"/>
              <a:cs typeface="Calibri"/>
            </a:endParaRPr>
          </a:p>
          <a:p>
            <a:pPr marL="285750" indent="-285750">
              <a:buFont typeface="Arial" panose="020B0604020202020204" pitchFamily="34" charset="0"/>
              <a:buChar char="•"/>
            </a:pPr>
            <a:r>
              <a:rPr lang="en-GB" dirty="0"/>
              <a:t>What change would you like to see as a result of the strategy being implemented? </a:t>
            </a:r>
            <a:endParaRPr lang="en-GB" dirty="0">
              <a:ea typeface="Calibri"/>
              <a:cs typeface="Calibri"/>
            </a:endParaRPr>
          </a:p>
          <a:p>
            <a:pPr marL="285750" indent="-285750">
              <a:buFont typeface="Arial" panose="020B0604020202020204" pitchFamily="34" charset="0"/>
              <a:buChar char="•"/>
            </a:pPr>
            <a:r>
              <a:rPr lang="en-GB" dirty="0">
                <a:latin typeface="Calibri"/>
                <a:ea typeface="Calibri"/>
                <a:cs typeface="Calibri"/>
              </a:rPr>
              <a:t>Do you consent to being contacted further regarding the strategy? </a:t>
            </a:r>
          </a:p>
          <a:p>
            <a:pPr marL="285750" indent="-285750">
              <a:buFont typeface="Arial" panose="020B0604020202020204" pitchFamily="34" charset="0"/>
              <a:buChar char="•"/>
            </a:pPr>
            <a:endParaRPr lang="en-GB"/>
          </a:p>
          <a:p>
            <a:r>
              <a:rPr lang="en-GB" dirty="0"/>
              <a:t>The feedback form can be accessed </a:t>
            </a:r>
            <a:r>
              <a:rPr lang="en-GB" dirty="0">
                <a:hlinkClick r:id="rId3"/>
              </a:rPr>
              <a:t>here</a:t>
            </a:r>
            <a:r>
              <a:rPr lang="en-GB" dirty="0"/>
              <a:t> or by scanning the QR code. </a:t>
            </a:r>
            <a:endParaRPr lang="en-GB" dirty="0">
              <a:ea typeface="Calibri"/>
              <a:cs typeface="Calibri"/>
            </a:endParaRPr>
          </a:p>
        </p:txBody>
      </p:sp>
      <p:pic>
        <p:nvPicPr>
          <p:cNvPr id="3" name="Picture 2" descr="A qr code on a blue background&#10;&#10;Description automatically generated">
            <a:extLst>
              <a:ext uri="{FF2B5EF4-FFF2-40B4-BE49-F238E27FC236}">
                <a16:creationId xmlns:a16="http://schemas.microsoft.com/office/drawing/2014/main" id="{6E99CF15-C716-6FD4-C283-B876B4A0C2F5}"/>
              </a:ext>
            </a:extLst>
          </p:cNvPr>
          <p:cNvPicPr>
            <a:picLocks noChangeAspect="1"/>
          </p:cNvPicPr>
          <p:nvPr/>
        </p:nvPicPr>
        <p:blipFill rotWithShape="1">
          <a:blip r:embed="rId4"/>
          <a:srcRect l="25656" t="36366" r="24781" b="14506"/>
          <a:stretch/>
        </p:blipFill>
        <p:spPr>
          <a:xfrm>
            <a:off x="9038592" y="5070398"/>
            <a:ext cx="1560925" cy="1540437"/>
          </a:xfrm>
          <a:prstGeom prst="rect">
            <a:avLst/>
          </a:prstGeom>
        </p:spPr>
      </p:pic>
    </p:spTree>
    <p:extLst>
      <p:ext uri="{BB962C8B-B14F-4D97-AF65-F5344CB8AC3E}">
        <p14:creationId xmlns:p14="http://schemas.microsoft.com/office/powerpoint/2010/main" val="371419760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4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de86832f-b455-43f9-977e-028ad8431f24">
      <Terms xmlns="http://schemas.microsoft.com/office/infopath/2007/PartnerControls"/>
    </lcf76f155ced4ddcb4097134ff3c332f>
    <_ip_UnifiedCompliancePolicyUIAction xmlns="http://schemas.microsoft.com/sharepoint/v3" xsi:nil="true"/>
    <TaxCatchAll xmlns="a5d25f7b-8536-44a8-9e5d-d8f75b48e7cd" xsi:nil="true"/>
    <_ip_UnifiedCompliancePolicyProperties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CEE04853DD3EC4BA2A0EBD80F41FC34" ma:contentTypeVersion="20" ma:contentTypeDescription="Create a new document." ma:contentTypeScope="" ma:versionID="13a3bfbafd042f4b3ade722067e93139">
  <xsd:schema xmlns:xsd="http://www.w3.org/2001/XMLSchema" xmlns:xs="http://www.w3.org/2001/XMLSchema" xmlns:p="http://schemas.microsoft.com/office/2006/metadata/properties" xmlns:ns1="http://schemas.microsoft.com/sharepoint/v3" xmlns:ns2="a5d25f7b-8536-44a8-9e5d-d8f75b48e7cd" xmlns:ns3="de86832f-b455-43f9-977e-028ad8431f24" targetNamespace="http://schemas.microsoft.com/office/2006/metadata/properties" ma:root="true" ma:fieldsID="730fd627f7bad83dcea292897b5daff2" ns1:_="" ns2:_="" ns3:_="">
    <xsd:import namespace="http://schemas.microsoft.com/sharepoint/v3"/>
    <xsd:import namespace="a5d25f7b-8536-44a8-9e5d-d8f75b48e7cd"/>
    <xsd:import namespace="de86832f-b455-43f9-977e-028ad8431f24"/>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3:MediaLengthInSeconds" minOccurs="0"/>
                <xsd:element ref="ns3:lcf76f155ced4ddcb4097134ff3c332f" minOccurs="0"/>
                <xsd:element ref="ns2:TaxCatchAll" minOccurs="0"/>
                <xsd:element ref="ns1:_ip_UnifiedCompliancePolicyProperties" minOccurs="0"/>
                <xsd:element ref="ns1:_ip_UnifiedCompliancePolicyUIAction"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4" nillable="true" ma:displayName="Unified Compliance Policy Properties" ma:hidden="true" ma:internalName="_ip_UnifiedCompliancePolicyProperties">
      <xsd:simpleType>
        <xsd:restriction base="dms:Note"/>
      </xsd:simpleType>
    </xsd:element>
    <xsd:element name="_ip_UnifiedCompliancePolicyUIAction" ma:index="25"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5d25f7b-8536-44a8-9e5d-d8f75b48e7cd"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4ec9e75d-629b-456c-8e9d-0fd64f433aec}" ma:internalName="TaxCatchAll" ma:showField="CatchAllData" ma:web="a5d25f7b-8536-44a8-9e5d-d8f75b48e7cd">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de86832f-b455-43f9-977e-028ad8431f24"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2c8d5fda-b97d-42c6-97e2-f76465e161c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6" nillable="true" ma:displayName="MediaServiceObjectDetectorVersions" ma:hidden="true" ma:indexed="true" ma:internalName="MediaServiceObjectDetectorVersions" ma:readOnly="true">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4C09BEE-222B-45AC-8090-38AA59B3A8A6}">
  <ds:schemaRefs>
    <ds:schemaRef ds:uri="a5d25f7b-8536-44a8-9e5d-d8f75b48e7cd"/>
    <ds:schemaRef ds:uri="de86832f-b455-43f9-977e-028ad8431f24"/>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04D09A96-53BA-4C42-8BC7-8DC8DED13ED1}">
  <ds:schemaRefs>
    <ds:schemaRef ds:uri="http://schemas.microsoft.com/sharepoint/v3/contenttype/forms"/>
  </ds:schemaRefs>
</ds:datastoreItem>
</file>

<file path=customXml/itemProps3.xml><?xml version="1.0" encoding="utf-8"?>
<ds:datastoreItem xmlns:ds="http://schemas.openxmlformats.org/officeDocument/2006/customXml" ds:itemID="{6D1D4C79-164D-450B-86DA-5E16DA742A53}">
  <ds:schemaRefs>
    <ds:schemaRef ds:uri="a5d25f7b-8536-44a8-9e5d-d8f75b48e7cd"/>
    <ds:schemaRef ds:uri="de86832f-b455-43f9-977e-028ad8431f2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docMetadata/LabelInfo.xml><?xml version="1.0" encoding="utf-8"?>
<clbl:labelList xmlns:clbl="http://schemas.microsoft.com/office/2020/mipLabelMetadata">
  <clbl:label id="{37c354b2-85b0-47f5-b222-07b48d774ee3}" enabled="0" method="" siteId="{37c354b2-85b0-47f5-b222-07b48d774ee3}" removed="1"/>
</clbl:labelList>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Custom</PresentationFormat>
  <Slides>5</Slides>
  <Notes>5</Notes>
  <HiddenSlides>0</HiddenSlides>
  <ScaleCrop>false</ScaleCrop>
  <HeadingPairs>
    <vt:vector size="4" baseType="variant">
      <vt:variant>
        <vt:lpstr>Theme</vt:lpstr>
      </vt:variant>
      <vt:variant>
        <vt:i4>4</vt:i4>
      </vt:variant>
      <vt:variant>
        <vt:lpstr>Slide Titles</vt:lpstr>
      </vt:variant>
      <vt:variant>
        <vt:i4>5</vt:i4>
      </vt:variant>
    </vt:vector>
  </HeadingPairs>
  <TitlesOfParts>
    <vt:vector size="9" baseType="lpstr">
      <vt:lpstr>Office Theme</vt:lpstr>
      <vt:lpstr>Custom Design</vt:lpstr>
      <vt:lpstr>3_Custom Design</vt:lpstr>
      <vt:lpstr>4_Custom Design</vt:lpstr>
      <vt:lpstr>West Yorkshire Integrated Volunteering Strategy</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Peter Carlill</dc:creator>
  <cp:revision>96</cp:revision>
  <dcterms:created xsi:type="dcterms:W3CDTF">2019-08-22T14:28:50Z</dcterms:created>
  <dcterms:modified xsi:type="dcterms:W3CDTF">2024-05-21T12:25:15Z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0x0101002CEE04853DD3EC4BA2A0EBD80F41FC34</vt:lpwstr>
  </property>
  <property fmtid="{D5CDD505-2E9C-101B-9397-08002B2CF9AE}" pid="3" name="MediaServiceImageTags">
    <vt:lpwstr/>
  </property>
</Properties>
</file>